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269" r:id="rId6"/>
    <p:sldId id="272" r:id="rId7"/>
    <p:sldId id="260" r:id="rId8"/>
    <p:sldId id="270" r:id="rId9"/>
    <p:sldId id="262" r:id="rId10"/>
    <p:sldId id="271" r:id="rId11"/>
    <p:sldId id="263" r:id="rId12"/>
    <p:sldId id="268"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BF3C4D-1463-4800-BD9B-E81C6BCD442D}" v="7" dt="2023-05-02T15:45:33.907"/>
    <p1510:client id="{8B63CD60-DC80-46D5-9EFB-6082206DA593}" v="77" dt="2023-05-02T01:39:09.799"/>
    <p1510:client id="{E40CC94A-2ED6-45A9-8E4F-0FBB7F09A6D2}" v="136" dt="2023-05-01T23:08:07.292"/>
    <p1510:client id="{F7D9E183-4C61-493B-B319-3528417514FD}" v="23" dt="2023-05-02T01:16:35.5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2886" y="12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o-Hui Tseng" userId="0ee49255e8d6604f" providerId="LiveId" clId="{7EBF3C4D-1463-4800-BD9B-E81C6BCD442D}"/>
    <pc:docChg chg="modSld">
      <pc:chgData name="Yao-Hui Tseng" userId="0ee49255e8d6604f" providerId="LiveId" clId="{7EBF3C4D-1463-4800-BD9B-E81C6BCD442D}" dt="2023-05-02T15:45:33.907" v="6"/>
      <pc:docMkLst>
        <pc:docMk/>
      </pc:docMkLst>
      <pc:sldChg chg="modAnim">
        <pc:chgData name="Yao-Hui Tseng" userId="0ee49255e8d6604f" providerId="LiveId" clId="{7EBF3C4D-1463-4800-BD9B-E81C6BCD442D}" dt="2023-05-02T15:45:33.907" v="6"/>
        <pc:sldMkLst>
          <pc:docMk/>
          <pc:sldMk cId="3952948852" sldId="27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DDC324-CB30-F64C-91EF-D37544C4BB76}" type="datetimeFigureOut">
              <a:rPr lang="en-US" smtClean="0"/>
              <a:t>5/2/2023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67C598-23B8-E248-80D5-2CE7D652738F}" type="slidenum">
              <a:rPr lang="en-US" smtClean="0"/>
              <a:t>‹#›</a:t>
            </a:fld>
            <a:endParaRPr lang="en-US"/>
          </a:p>
        </p:txBody>
      </p:sp>
    </p:spTree>
    <p:extLst>
      <p:ext uri="{BB962C8B-B14F-4D97-AF65-F5344CB8AC3E}">
        <p14:creationId xmlns:p14="http://schemas.microsoft.com/office/powerpoint/2010/main" val="3064735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plt.figure</a:t>
            </a:r>
            <a:r>
              <a:rPr lang="en-US"/>
              <a:t>(</a:t>
            </a:r>
            <a:r>
              <a:rPr lang="en-US" err="1"/>
              <a:t>figsize</a:t>
            </a:r>
            <a:r>
              <a:rPr lang="en-US"/>
              <a:t>=(12,6),dpi=200)</a:t>
            </a:r>
          </a:p>
          <a:p>
            <a:r>
              <a:rPr lang="en-US" err="1"/>
              <a:t>sns.set</a:t>
            </a:r>
            <a:r>
              <a:rPr lang="en-US"/>
              <a:t>(style="</a:t>
            </a:r>
            <a:r>
              <a:rPr lang="en-US" err="1"/>
              <a:t>whitegrid</a:t>
            </a:r>
            <a:r>
              <a:rPr lang="en-US"/>
              <a:t>")</a:t>
            </a:r>
          </a:p>
          <a:p>
            <a:r>
              <a:rPr lang="en-US" err="1"/>
              <a:t>sns.set_context</a:t>
            </a:r>
            <a:r>
              <a:rPr lang="en-US"/>
              <a:t>("paper",</a:t>
            </a:r>
            <a:r>
              <a:rPr lang="en-US" err="1"/>
              <a:t>font_scale</a:t>
            </a:r>
            <a:r>
              <a:rPr lang="en-US"/>
              <a:t>=2)</a:t>
            </a:r>
          </a:p>
          <a:p>
            <a:r>
              <a:rPr lang="en-US"/>
              <a:t>a = </a:t>
            </a:r>
            <a:r>
              <a:rPr lang="en-US" err="1"/>
              <a:t>sns.FacetGrid</a:t>
            </a:r>
            <a:r>
              <a:rPr lang="en-US"/>
              <a:t>(data= loan, col = '</a:t>
            </a:r>
            <a:r>
              <a:rPr lang="en-US" err="1"/>
              <a:t>Default',height</a:t>
            </a:r>
            <a:r>
              <a:rPr lang="en-US"/>
              <a:t>=10,aspect=1, </a:t>
            </a:r>
            <a:r>
              <a:rPr lang="en-US" err="1"/>
              <a:t>sharey</a:t>
            </a:r>
            <a:r>
              <a:rPr lang="en-US"/>
              <a:t>=</a:t>
            </a:r>
            <a:r>
              <a:rPr lang="en-US" err="1"/>
              <a:t>False,hue</a:t>
            </a:r>
            <a:r>
              <a:rPr lang="en-US"/>
              <a:t>='</a:t>
            </a:r>
            <a:r>
              <a:rPr lang="en-US" err="1"/>
              <a:t>Default',palette</a:t>
            </a:r>
            <a:r>
              <a:rPr lang="en-US"/>
              <a:t>="Set2")</a:t>
            </a:r>
          </a:p>
          <a:p>
            <a:r>
              <a:rPr lang="en-US" err="1"/>
              <a:t>a.map_dataframe</a:t>
            </a:r>
            <a:r>
              <a:rPr lang="en-US"/>
              <a:t>(</a:t>
            </a:r>
            <a:r>
              <a:rPr lang="en-US" err="1"/>
              <a:t>sns.histplot</a:t>
            </a:r>
            <a:r>
              <a:rPr lang="en-US"/>
              <a:t>, x= '</a:t>
            </a:r>
            <a:r>
              <a:rPr lang="en-US" err="1"/>
              <a:t>Client_Income',bins</a:t>
            </a:r>
            <a:r>
              <a:rPr lang="en-US"/>
              <a:t>=50)</a:t>
            </a:r>
          </a:p>
          <a:p>
            <a:endParaRPr lang="en-US"/>
          </a:p>
          <a:p>
            <a:r>
              <a:rPr lang="en-US"/>
              <a:t>Adapt 250k cut-off value to exclude the outliers</a:t>
            </a:r>
          </a:p>
          <a:p>
            <a:endParaRPr lang="en-US"/>
          </a:p>
          <a:p>
            <a:r>
              <a:rPr lang="en-US"/>
              <a:t>outlier =loan[loan['</a:t>
            </a:r>
            <a:r>
              <a:rPr lang="en-US" err="1"/>
              <a:t>Client_Income</a:t>
            </a:r>
            <a:r>
              <a:rPr lang="en-US"/>
              <a:t>']&gt;250000].index</a:t>
            </a:r>
          </a:p>
          <a:p>
            <a:r>
              <a:rPr lang="en-US" err="1"/>
              <a:t>no_outlier</a:t>
            </a:r>
            <a:r>
              <a:rPr lang="en-US"/>
              <a:t> = </a:t>
            </a:r>
            <a:r>
              <a:rPr lang="en-US" err="1"/>
              <a:t>loan.drop</a:t>
            </a:r>
            <a:r>
              <a:rPr lang="en-US"/>
              <a:t>(</a:t>
            </a:r>
            <a:r>
              <a:rPr lang="en-US" err="1"/>
              <a:t>outlier,axis</a:t>
            </a:r>
            <a:r>
              <a:rPr lang="en-US"/>
              <a:t>=0)</a:t>
            </a:r>
          </a:p>
          <a:p>
            <a:r>
              <a:rPr lang="en-US" err="1"/>
              <a:t>no_outlier</a:t>
            </a:r>
            <a:r>
              <a:rPr lang="en-US"/>
              <a:t>['</a:t>
            </a:r>
            <a:r>
              <a:rPr lang="en-US" err="1"/>
              <a:t>Client_Income</a:t>
            </a:r>
            <a:r>
              <a:rPr lang="en-US"/>
              <a:t>'].max()</a:t>
            </a:r>
          </a:p>
          <a:p>
            <a:endParaRPr lang="en-US"/>
          </a:p>
          <a:p>
            <a:r>
              <a:rPr lang="en-US"/>
              <a:t>Then plot again</a:t>
            </a:r>
          </a:p>
          <a:p>
            <a:endParaRPr lang="en-US"/>
          </a:p>
          <a:p>
            <a:r>
              <a:rPr lang="en-US" err="1"/>
              <a:t>plt.figure</a:t>
            </a:r>
            <a:r>
              <a:rPr lang="en-US"/>
              <a:t>(</a:t>
            </a:r>
            <a:r>
              <a:rPr lang="en-US" err="1"/>
              <a:t>figsize</a:t>
            </a:r>
            <a:r>
              <a:rPr lang="en-US"/>
              <a:t>=(12,6),dpi=200)</a:t>
            </a:r>
          </a:p>
          <a:p>
            <a:r>
              <a:rPr lang="en-US"/>
              <a:t>a = </a:t>
            </a:r>
            <a:r>
              <a:rPr lang="en-US" err="1"/>
              <a:t>sns.FacetGrid</a:t>
            </a:r>
            <a:r>
              <a:rPr lang="en-US"/>
              <a:t>(data= </a:t>
            </a:r>
            <a:r>
              <a:rPr lang="en-US" err="1"/>
              <a:t>no_outlier</a:t>
            </a:r>
            <a:r>
              <a:rPr lang="en-US"/>
              <a:t>, col = '</a:t>
            </a:r>
            <a:r>
              <a:rPr lang="en-US" err="1"/>
              <a:t>Default',height</a:t>
            </a:r>
            <a:r>
              <a:rPr lang="en-US"/>
              <a:t>=10,aspect=1, </a:t>
            </a:r>
            <a:r>
              <a:rPr lang="en-US" err="1"/>
              <a:t>xlim</a:t>
            </a:r>
            <a:r>
              <a:rPr lang="en-US"/>
              <a:t>=(0,50000), </a:t>
            </a:r>
            <a:r>
              <a:rPr lang="en-US" err="1"/>
              <a:t>sharey</a:t>
            </a:r>
            <a:r>
              <a:rPr lang="en-US"/>
              <a:t>=</a:t>
            </a:r>
            <a:r>
              <a:rPr lang="en-US" err="1"/>
              <a:t>False,hue</a:t>
            </a:r>
            <a:r>
              <a:rPr lang="en-US"/>
              <a:t>='</a:t>
            </a:r>
            <a:r>
              <a:rPr lang="en-US" err="1"/>
              <a:t>Default',palette</a:t>
            </a:r>
            <a:r>
              <a:rPr lang="en-US"/>
              <a:t>="Set2")</a:t>
            </a:r>
          </a:p>
          <a:p>
            <a:r>
              <a:rPr lang="en-US" err="1"/>
              <a:t>a.map_dataframe</a:t>
            </a:r>
            <a:r>
              <a:rPr lang="en-US"/>
              <a:t>(</a:t>
            </a:r>
            <a:r>
              <a:rPr lang="en-US" err="1"/>
              <a:t>sns.histplot</a:t>
            </a:r>
            <a:r>
              <a:rPr lang="en-US"/>
              <a:t>, x= '</a:t>
            </a:r>
            <a:r>
              <a:rPr lang="en-US" err="1"/>
              <a:t>Client_Income',bins</a:t>
            </a:r>
            <a:r>
              <a:rPr lang="en-US"/>
              <a:t>=60)</a:t>
            </a:r>
          </a:p>
          <a:p>
            <a:endParaRPr lang="en-US"/>
          </a:p>
          <a:p>
            <a:endParaRPr lang="en-US"/>
          </a:p>
          <a:p>
            <a:pPr algn="l"/>
            <a:r>
              <a:rPr lang="en-US" b="0" i="0">
                <a:solidFill>
                  <a:srgbClr val="000000"/>
                </a:solidFill>
                <a:effectLst/>
                <a:latin typeface="Helvetica Neue" panose="02000503000000020004" pitchFamily="2" charset="0"/>
              </a:rPr>
              <a:t>From above histograms, we have some findings:</a:t>
            </a:r>
          </a:p>
          <a:p>
            <a:pPr algn="l">
              <a:buFont typeface="+mj-lt"/>
              <a:buAutoNum type="arabicPeriod"/>
            </a:pPr>
            <a:r>
              <a:rPr lang="en-US" b="0" i="0">
                <a:solidFill>
                  <a:srgbClr val="000000"/>
                </a:solidFill>
                <a:effectLst/>
                <a:latin typeface="Helvetica Neue" panose="02000503000000020004" pitchFamily="2" charset="0"/>
              </a:rPr>
              <a:t>The total numbers of two groups: Defaulted and Non Default clients, have large difference.</a:t>
            </a:r>
          </a:p>
          <a:p>
            <a:pPr algn="l">
              <a:buFont typeface="+mj-lt"/>
              <a:buAutoNum type="arabicPeriod"/>
            </a:pPr>
            <a:r>
              <a:rPr lang="en-US" b="0" i="0">
                <a:solidFill>
                  <a:srgbClr val="000000"/>
                </a:solidFill>
                <a:effectLst/>
                <a:latin typeface="Helvetica Neue" panose="02000503000000020004" pitchFamily="2" charset="0"/>
              </a:rPr>
              <a:t>Even we focus on the certain scale of income, we still can see the left-skewed of the distribution, this could be explained by the background of this dataset, since the dataset is from the NBFI, we can assume that most customers of NBFI are the customers that rejected by the Bank, the income may be a reason.</a:t>
            </a:r>
          </a:p>
          <a:p>
            <a:pPr algn="l">
              <a:buFont typeface="+mj-lt"/>
              <a:buAutoNum type="arabicPeriod"/>
            </a:pPr>
            <a:r>
              <a:rPr lang="en-US" b="0" i="0">
                <a:solidFill>
                  <a:srgbClr val="000000"/>
                </a:solidFill>
                <a:effectLst/>
                <a:latin typeface="Helvetica Neue" panose="02000503000000020004" pitchFamily="2" charset="0"/>
              </a:rPr>
              <a:t>The distribution between two groups have little difference, that means with only income factor, we can not tell the difference between two groups.</a:t>
            </a:r>
          </a:p>
          <a:p>
            <a:pPr algn="l"/>
            <a:r>
              <a:rPr lang="en-US" b="0" i="0">
                <a:solidFill>
                  <a:srgbClr val="000000"/>
                </a:solidFill>
                <a:effectLst/>
                <a:latin typeface="Helvetica Neue" panose="02000503000000020004" pitchFamily="2" charset="0"/>
              </a:rPr>
              <a:t>As a result, we would like to see if we combine the income factor with other variable, can we find some patterns between two groups?</a:t>
            </a:r>
          </a:p>
          <a:p>
            <a:endParaRPr lang="en-US"/>
          </a:p>
        </p:txBody>
      </p:sp>
      <p:sp>
        <p:nvSpPr>
          <p:cNvPr id="4" name="Slide Number Placeholder 3"/>
          <p:cNvSpPr>
            <a:spLocks noGrp="1"/>
          </p:cNvSpPr>
          <p:nvPr>
            <p:ph type="sldNum" sz="quarter" idx="5"/>
          </p:nvPr>
        </p:nvSpPr>
        <p:spPr/>
        <p:txBody>
          <a:bodyPr/>
          <a:lstStyle/>
          <a:p>
            <a:fld id="{3B67C598-23B8-E248-80D5-2CE7D652738F}" type="slidenum">
              <a:rPr lang="en-US" smtClean="0"/>
              <a:t>3</a:t>
            </a:fld>
            <a:endParaRPr lang="en-US"/>
          </a:p>
        </p:txBody>
      </p:sp>
    </p:spTree>
    <p:extLst>
      <p:ext uri="{BB962C8B-B14F-4D97-AF65-F5344CB8AC3E}">
        <p14:creationId xmlns:p14="http://schemas.microsoft.com/office/powerpoint/2010/main" val="3574802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000000"/>
                </a:solidFill>
                <a:effectLst/>
                <a:latin typeface="Helvetica Neue" panose="02000503000000020004" pitchFamily="2" charset="0"/>
              </a:rPr>
              <a:t>We now look at relation between </a:t>
            </a:r>
            <a:r>
              <a:rPr lang="en-US" b="0" i="0" err="1">
                <a:solidFill>
                  <a:srgbClr val="000000"/>
                </a:solidFill>
                <a:effectLst/>
                <a:latin typeface="Helvetica Neue" panose="02000503000000020004" pitchFamily="2" charset="0"/>
              </a:rPr>
              <a:t>Employed_Year</a:t>
            </a:r>
            <a:r>
              <a:rPr lang="en-US" b="0" i="0">
                <a:solidFill>
                  <a:srgbClr val="000000"/>
                </a:solidFill>
                <a:effectLst/>
                <a:latin typeface="Helvetica Neue" panose="02000503000000020004" pitchFamily="2" charset="0"/>
              </a:rPr>
              <a:t> and Default Columns In order to investigate the relationship between the length of time a customer has been employed and their likelihood of defaulting, we created a new dataset called </a:t>
            </a:r>
            <a:r>
              <a:rPr lang="en-US" b="0" i="0" err="1">
                <a:solidFill>
                  <a:srgbClr val="000000"/>
                </a:solidFill>
                <a:effectLst/>
                <a:latin typeface="Helvetica Neue" panose="02000503000000020004" pitchFamily="2" charset="0"/>
              </a:rPr>
              <a:t>employed_yrs_distribution</a:t>
            </a:r>
            <a:r>
              <a:rPr lang="en-US" b="0" i="0">
                <a:solidFill>
                  <a:srgbClr val="000000"/>
                </a:solidFill>
                <a:effectLst/>
                <a:latin typeface="Helvetica Neue" panose="02000503000000020004" pitchFamily="2" charset="0"/>
              </a:rPr>
              <a:t>.</a:t>
            </a:r>
          </a:p>
          <a:p>
            <a:pPr algn="l"/>
            <a:r>
              <a:rPr lang="en-US" b="0" i="0">
                <a:solidFill>
                  <a:srgbClr val="000000"/>
                </a:solidFill>
                <a:effectLst/>
                <a:latin typeface="Helvetica Neue" panose="02000503000000020004" pitchFamily="2" charset="0"/>
              </a:rPr>
              <a:t>This dataset includes a column indicating the percentage of customers who defaulted for each employed year group.</a:t>
            </a:r>
          </a:p>
          <a:p>
            <a:pPr algn="l"/>
            <a:r>
              <a:rPr lang="en-US" b="0" i="0">
                <a:solidFill>
                  <a:srgbClr val="000000"/>
                </a:solidFill>
                <a:effectLst/>
                <a:latin typeface="Helvetica Neue" panose="02000503000000020004" pitchFamily="2" charset="0"/>
              </a:rPr>
              <a:t>We will visualize this data with a bar chart. We also plot a line chart on top indicating the moving average value of </a:t>
            </a:r>
            <a:r>
              <a:rPr lang="en-US" b="0" i="0" err="1">
                <a:solidFill>
                  <a:srgbClr val="000000"/>
                </a:solidFill>
                <a:effectLst/>
                <a:latin typeface="Helvetica Neue" panose="02000503000000020004" pitchFamily="2" charset="0"/>
              </a:rPr>
              <a:t>default_percantage</a:t>
            </a:r>
            <a:r>
              <a:rPr lang="en-US" b="0" i="0">
                <a:solidFill>
                  <a:srgbClr val="000000"/>
                </a:solidFill>
                <a:effectLst/>
                <a:latin typeface="Helvetica Neue" panose="02000503000000020004" pitchFamily="2" charset="0"/>
              </a:rPr>
              <a:t> on top of the bar chart to show the trend</a:t>
            </a:r>
          </a:p>
          <a:p>
            <a:endParaRPr lang="en-US"/>
          </a:p>
          <a:p>
            <a:r>
              <a:rPr lang="en-US"/>
              <a:t># group the data by </a:t>
            </a:r>
            <a:r>
              <a:rPr lang="en-US" err="1"/>
              <a:t>employed_years</a:t>
            </a:r>
            <a:r>
              <a:rPr lang="en-US"/>
              <a:t> and default, and calculate the count and sum for each group</a:t>
            </a:r>
          </a:p>
          <a:p>
            <a:r>
              <a:rPr lang="en-US" err="1"/>
              <a:t>employed_yrs_distribution</a:t>
            </a:r>
            <a:r>
              <a:rPr lang="en-US"/>
              <a:t>=(</a:t>
            </a:r>
            <a:r>
              <a:rPr lang="en-US" err="1"/>
              <a:t>loan.groupby</a:t>
            </a:r>
            <a:r>
              <a:rPr lang="en-US"/>
              <a:t>('</a:t>
            </a:r>
            <a:r>
              <a:rPr lang="en-US" err="1"/>
              <a:t>Employed_Years</a:t>
            </a:r>
            <a:r>
              <a:rPr lang="en-US"/>
              <a:t>')['Default']</a:t>
            </a:r>
          </a:p>
          <a:p>
            <a:r>
              <a:rPr lang="en-US"/>
              <a:t>          .</a:t>
            </a:r>
            <a:r>
              <a:rPr lang="en-US" err="1"/>
              <a:t>agg</a:t>
            </a:r>
            <a:r>
              <a:rPr lang="en-US"/>
              <a:t>(['sum', 'count'])</a:t>
            </a:r>
          </a:p>
          <a:p>
            <a:r>
              <a:rPr lang="en-US"/>
              <a:t>          .rename(columns={'sum': '</a:t>
            </a:r>
            <a:r>
              <a:rPr lang="en-US" err="1"/>
              <a:t>number_defaults</a:t>
            </a:r>
            <a:r>
              <a:rPr lang="en-US"/>
              <a:t>', 'count':'</a:t>
            </a:r>
            <a:r>
              <a:rPr lang="en-US" err="1"/>
              <a:t>number_customers</a:t>
            </a:r>
            <a:r>
              <a:rPr lang="en-US"/>
              <a:t>'})).</a:t>
            </a:r>
            <a:r>
              <a:rPr lang="en-US" err="1"/>
              <a:t>reset_index</a:t>
            </a:r>
            <a:r>
              <a:rPr lang="en-US"/>
              <a:t>()</a:t>
            </a:r>
          </a:p>
          <a:p>
            <a:r>
              <a:rPr lang="en-US"/>
              <a:t>                           </a:t>
            </a:r>
          </a:p>
          <a:p>
            <a:r>
              <a:rPr lang="en-US"/>
              <a:t>#divide sum by count to get percentage of defaults</a:t>
            </a:r>
          </a:p>
          <a:p>
            <a:r>
              <a:rPr lang="en-US" err="1"/>
              <a:t>employed_yrs_distribution</a:t>
            </a:r>
            <a:r>
              <a:rPr lang="en-US"/>
              <a:t>['</a:t>
            </a:r>
            <a:r>
              <a:rPr lang="en-US" err="1"/>
              <a:t>default_percentage</a:t>
            </a:r>
            <a:r>
              <a:rPr lang="en-US"/>
              <a:t>'] = (</a:t>
            </a:r>
            <a:r>
              <a:rPr lang="en-US" err="1"/>
              <a:t>employed_yrs_distribution</a:t>
            </a:r>
            <a:r>
              <a:rPr lang="en-US"/>
              <a:t>['</a:t>
            </a:r>
            <a:r>
              <a:rPr lang="en-US" err="1"/>
              <a:t>number_defaults</a:t>
            </a:r>
            <a:r>
              <a:rPr lang="en-US"/>
              <a:t>'] / </a:t>
            </a:r>
            <a:r>
              <a:rPr lang="en-US" err="1"/>
              <a:t>employed_yrs_distribution</a:t>
            </a:r>
            <a:r>
              <a:rPr lang="en-US"/>
              <a:t>['</a:t>
            </a:r>
            <a:r>
              <a:rPr lang="en-US" err="1"/>
              <a:t>number_customers</a:t>
            </a:r>
            <a:r>
              <a:rPr lang="en-US"/>
              <a:t>']) * 100 </a:t>
            </a:r>
          </a:p>
          <a:p>
            <a:endParaRPr lang="en-US"/>
          </a:p>
          <a:p>
            <a:r>
              <a:rPr lang="en-US"/>
              <a:t>CODE FOR BAR CHART LINE CHART ON TOP</a:t>
            </a:r>
          </a:p>
          <a:p>
            <a:r>
              <a:rPr lang="en-US"/>
              <a:t>import </a:t>
            </a:r>
            <a:r>
              <a:rPr lang="en-US" err="1"/>
              <a:t>matplotlib.pyplot</a:t>
            </a:r>
            <a:r>
              <a:rPr lang="en-US"/>
              <a:t> as </a:t>
            </a:r>
            <a:r>
              <a:rPr lang="en-US" err="1"/>
              <a:t>plt</a:t>
            </a:r>
            <a:endParaRPr lang="en-US"/>
          </a:p>
          <a:p>
            <a:endParaRPr lang="en-US"/>
          </a:p>
          <a:p>
            <a:r>
              <a:rPr lang="en-US" err="1"/>
              <a:t>plt.figure</a:t>
            </a:r>
            <a:r>
              <a:rPr lang="en-US"/>
              <a:t>(</a:t>
            </a:r>
            <a:r>
              <a:rPr lang="en-US" err="1"/>
              <a:t>figsize</a:t>
            </a:r>
            <a:r>
              <a:rPr lang="en-US"/>
              <a:t>=(20, 6),dpi=600)</a:t>
            </a:r>
          </a:p>
          <a:p>
            <a:r>
              <a:rPr lang="en-US"/>
              <a:t># add labels and title</a:t>
            </a:r>
          </a:p>
          <a:p>
            <a:r>
              <a:rPr lang="en-US" err="1"/>
              <a:t>plt.xlabel</a:t>
            </a:r>
            <a:r>
              <a:rPr lang="en-US"/>
              <a:t>('Employed Years')</a:t>
            </a:r>
          </a:p>
          <a:p>
            <a:endParaRPr lang="en-US"/>
          </a:p>
          <a:p>
            <a:r>
              <a:rPr lang="en-US" err="1"/>
              <a:t>plt.ylabel</a:t>
            </a:r>
            <a:r>
              <a:rPr lang="en-US"/>
              <a:t>('</a:t>
            </a:r>
            <a:r>
              <a:rPr lang="en-US" err="1"/>
              <a:t>default_percentage</a:t>
            </a:r>
            <a:r>
              <a:rPr lang="en-US"/>
              <a:t>')</a:t>
            </a:r>
          </a:p>
          <a:p>
            <a:r>
              <a:rPr lang="en-US" err="1"/>
              <a:t>plt.title</a:t>
            </a:r>
            <a:r>
              <a:rPr lang="en-US"/>
              <a:t>('% Loan Defaults by Employed Years')</a:t>
            </a:r>
          </a:p>
          <a:p>
            <a:endParaRPr lang="en-US"/>
          </a:p>
          <a:p>
            <a:r>
              <a:rPr lang="en-US"/>
              <a:t># create a bar plot with y=</a:t>
            </a:r>
            <a:r>
              <a:rPr lang="en-US" err="1"/>
              <a:t>default_percentage</a:t>
            </a:r>
            <a:r>
              <a:rPr lang="en-US"/>
              <a:t> and x=</a:t>
            </a:r>
            <a:r>
              <a:rPr lang="en-US" err="1"/>
              <a:t>Employed_Years</a:t>
            </a:r>
            <a:endParaRPr lang="en-US"/>
          </a:p>
          <a:p>
            <a:r>
              <a:rPr lang="en-US" err="1"/>
              <a:t>plt.bar</a:t>
            </a:r>
            <a:r>
              <a:rPr lang="en-US"/>
              <a:t>(</a:t>
            </a:r>
            <a:r>
              <a:rPr lang="en-US" err="1"/>
              <a:t>employed_yrs_distribution</a:t>
            </a:r>
            <a:r>
              <a:rPr lang="en-US"/>
              <a:t>['</a:t>
            </a:r>
            <a:r>
              <a:rPr lang="en-US" err="1"/>
              <a:t>Employed_Years</a:t>
            </a:r>
            <a:r>
              <a:rPr lang="en-US"/>
              <a:t>'],</a:t>
            </a:r>
            <a:r>
              <a:rPr lang="en-US" err="1"/>
              <a:t>employed_yrs_distribution</a:t>
            </a:r>
            <a:r>
              <a:rPr lang="en-US"/>
              <a:t>['</a:t>
            </a:r>
            <a:r>
              <a:rPr lang="en-US" err="1"/>
              <a:t>default_percentage</a:t>
            </a:r>
            <a:r>
              <a:rPr lang="en-US"/>
              <a:t>'] ,</a:t>
            </a:r>
          </a:p>
          <a:p>
            <a:r>
              <a:rPr lang="en-US"/>
              <a:t>       width =0.7, color=(80/255, 180/255, 80/255), </a:t>
            </a:r>
            <a:r>
              <a:rPr lang="en-US" err="1"/>
              <a:t>edgecolor</a:t>
            </a:r>
            <a:r>
              <a:rPr lang="en-US"/>
              <a:t>='black')</a:t>
            </a:r>
          </a:p>
          <a:p>
            <a:r>
              <a:rPr lang="en-US" err="1"/>
              <a:t>moving_avg</a:t>
            </a:r>
            <a:r>
              <a:rPr lang="en-US"/>
              <a:t> = </a:t>
            </a:r>
            <a:r>
              <a:rPr lang="en-US" err="1"/>
              <a:t>employed_yrs_distribution</a:t>
            </a:r>
            <a:r>
              <a:rPr lang="en-US"/>
              <a:t>['</a:t>
            </a:r>
            <a:r>
              <a:rPr lang="en-US" err="1"/>
              <a:t>default_percentage</a:t>
            </a:r>
            <a:r>
              <a:rPr lang="en-US"/>
              <a:t>'].rolling(window=5).mean()</a:t>
            </a:r>
          </a:p>
          <a:p>
            <a:r>
              <a:rPr lang="en-US" err="1"/>
              <a:t>plt.plot</a:t>
            </a:r>
            <a:r>
              <a:rPr lang="en-US"/>
              <a:t>(</a:t>
            </a:r>
            <a:r>
              <a:rPr lang="en-US" err="1"/>
              <a:t>employed_yrs_distribution</a:t>
            </a:r>
            <a:r>
              <a:rPr lang="en-US"/>
              <a:t>['</a:t>
            </a:r>
            <a:r>
              <a:rPr lang="en-US" err="1"/>
              <a:t>Employed_Years</a:t>
            </a:r>
            <a:r>
              <a:rPr lang="en-US"/>
              <a:t>'], </a:t>
            </a:r>
            <a:r>
              <a:rPr lang="en-US" err="1"/>
              <a:t>moving_avg</a:t>
            </a:r>
            <a:r>
              <a:rPr lang="en-US"/>
              <a:t>, color='blue', </a:t>
            </a:r>
            <a:r>
              <a:rPr lang="en-US" err="1"/>
              <a:t>linestyle</a:t>
            </a:r>
            <a:r>
              <a:rPr lang="en-US"/>
              <a:t>='--', label='Moving average')</a:t>
            </a:r>
          </a:p>
          <a:p>
            <a:endParaRPr lang="en-US"/>
          </a:p>
          <a:p>
            <a:endParaRPr lang="en-US"/>
          </a:p>
          <a:p>
            <a:r>
              <a:rPr lang="en-US" err="1"/>
              <a:t>plt.show</a:t>
            </a:r>
            <a:r>
              <a:rPr lang="en-US"/>
              <a:t>()</a:t>
            </a:r>
          </a:p>
          <a:p>
            <a:endParaRPr lang="en-US"/>
          </a:p>
          <a:p>
            <a:pPr algn="l"/>
            <a:r>
              <a:rPr lang="en-US" b="0" i="0">
                <a:solidFill>
                  <a:srgbClr val="000000"/>
                </a:solidFill>
                <a:effectLst/>
                <a:latin typeface="Helvetica Neue" panose="02000503000000020004" pitchFamily="2" charset="0"/>
              </a:rPr>
              <a:t>The aforementioned graph demonstrates a clear and consistent relationship between the number of employed years and the likelihood of defaulting.</a:t>
            </a:r>
            <a:br>
              <a:rPr lang="en-US" b="0" i="0">
                <a:solidFill>
                  <a:srgbClr val="000000"/>
                </a:solidFill>
                <a:effectLst/>
                <a:latin typeface="Helvetica Neue" panose="02000503000000020004" pitchFamily="2" charset="0"/>
              </a:rPr>
            </a:br>
            <a:r>
              <a:rPr lang="en-US" b="0" i="0">
                <a:solidFill>
                  <a:srgbClr val="000000"/>
                </a:solidFill>
                <a:effectLst/>
                <a:latin typeface="Helvetica Neue" panose="02000503000000020004" pitchFamily="2" charset="0"/>
              </a:rPr>
              <a:t>As </a:t>
            </a:r>
            <a:r>
              <a:rPr lang="en-US" b="0" i="0" err="1">
                <a:solidFill>
                  <a:srgbClr val="000000"/>
                </a:solidFill>
                <a:effectLst/>
                <a:latin typeface="Helvetica Neue" panose="02000503000000020004" pitchFamily="2" charset="0"/>
              </a:rPr>
              <a:t>Employed_Years</a:t>
            </a:r>
            <a:r>
              <a:rPr lang="en-US" b="0" i="0">
                <a:solidFill>
                  <a:srgbClr val="000000"/>
                </a:solidFill>
                <a:effectLst/>
                <a:latin typeface="Helvetica Neue" panose="02000503000000020004" pitchFamily="2" charset="0"/>
              </a:rPr>
              <a:t> increase, we observe a sharp decline in the percentage of defaulting customers until reaching a plateau at around 6 years, followed by a gradual decrease and another sharp decline after the 25-year mark.</a:t>
            </a:r>
          </a:p>
          <a:p>
            <a:pPr algn="l"/>
            <a:r>
              <a:rPr lang="en-US" b="0" i="0">
                <a:solidFill>
                  <a:srgbClr val="000000"/>
                </a:solidFill>
                <a:effectLst/>
                <a:latin typeface="Helvetica Neue" panose="02000503000000020004" pitchFamily="2" charset="0"/>
              </a:rPr>
              <a:t>Based on this pattern, we can confidently state that employed years play a significant role in predicting a customer's probability of defaulting.</a:t>
            </a:r>
            <a:br>
              <a:rPr lang="en-US" b="0" i="0">
                <a:solidFill>
                  <a:srgbClr val="000000"/>
                </a:solidFill>
                <a:effectLst/>
                <a:latin typeface="Helvetica Neue" panose="02000503000000020004" pitchFamily="2" charset="0"/>
              </a:rPr>
            </a:br>
            <a:r>
              <a:rPr lang="en-US" b="0" i="0">
                <a:solidFill>
                  <a:srgbClr val="000000"/>
                </a:solidFill>
                <a:effectLst/>
                <a:latin typeface="Helvetica Neue" panose="02000503000000020004" pitchFamily="2" charset="0"/>
              </a:rPr>
              <a:t>By integrating this feature into our models, we can effectively enhance their predictive accuracy.</a:t>
            </a:r>
          </a:p>
          <a:p>
            <a:pPr algn="l"/>
            <a:endParaRPr lang="en-US" b="0" i="0">
              <a:solidFill>
                <a:srgbClr val="000000"/>
              </a:solidFill>
              <a:effectLst/>
              <a:latin typeface="Helvetica Neue" panose="02000503000000020004" pitchFamily="2" charset="0"/>
            </a:endParaRPr>
          </a:p>
          <a:p>
            <a:pPr algn="l"/>
            <a:endParaRPr lang="en-US" b="0" i="0">
              <a:solidFill>
                <a:srgbClr val="000000"/>
              </a:solidFill>
              <a:effectLst/>
              <a:latin typeface="Helvetica Neue" panose="02000503000000020004" pitchFamily="2" charset="0"/>
            </a:endParaRPr>
          </a:p>
          <a:p>
            <a:pPr algn="l"/>
            <a:r>
              <a:rPr lang="en-US" b="0" i="0">
                <a:solidFill>
                  <a:srgbClr val="000000"/>
                </a:solidFill>
                <a:effectLst/>
                <a:latin typeface="Helvetica Neue" panose="02000503000000020004" pitchFamily="2" charset="0"/>
              </a:rPr>
              <a:t>2</a:t>
            </a:r>
            <a:r>
              <a:rPr lang="en-US" b="0" i="0" baseline="30000">
                <a:solidFill>
                  <a:srgbClr val="000000"/>
                </a:solidFill>
                <a:effectLst/>
                <a:latin typeface="Helvetica Neue" panose="02000503000000020004" pitchFamily="2" charset="0"/>
              </a:rPr>
              <a:t>nd</a:t>
            </a:r>
            <a:r>
              <a:rPr lang="en-US" b="0" i="0">
                <a:solidFill>
                  <a:srgbClr val="000000"/>
                </a:solidFill>
                <a:effectLst/>
                <a:latin typeface="Helvetica Neue" panose="02000503000000020004" pitchFamily="2" charset="0"/>
              </a:rPr>
              <a:t> bar chart</a:t>
            </a:r>
          </a:p>
          <a:p>
            <a:pPr algn="l"/>
            <a:r>
              <a:rPr lang="en-US" b="0" i="0">
                <a:solidFill>
                  <a:srgbClr val="000000"/>
                </a:solidFill>
                <a:effectLst/>
                <a:latin typeface="Helvetica Neue" panose="02000503000000020004" pitchFamily="2" charset="0"/>
              </a:rPr>
              <a:t>For the bar chart, we have following findings:</a:t>
            </a:r>
          </a:p>
          <a:p>
            <a:pPr algn="l">
              <a:buFont typeface="+mj-lt"/>
              <a:buAutoNum type="arabicPeriod"/>
            </a:pPr>
            <a:r>
              <a:rPr lang="en-US" b="0" i="0">
                <a:solidFill>
                  <a:srgbClr val="000000"/>
                </a:solidFill>
                <a:effectLst/>
                <a:latin typeface="Helvetica Neue" panose="02000503000000020004" pitchFamily="2" charset="0"/>
              </a:rPr>
              <a:t>Some income types do not have defaulted client, the reason might because the numbers of these type are extremely low, they might be considered outliers, but we are not going to do anything on them since we are only doing visualization.</a:t>
            </a:r>
          </a:p>
          <a:p>
            <a:pPr algn="l">
              <a:buFont typeface="+mj-lt"/>
              <a:buAutoNum type="arabicPeriod"/>
            </a:pPr>
            <a:r>
              <a:rPr lang="en-US" b="0" i="0">
                <a:solidFill>
                  <a:srgbClr val="000000"/>
                </a:solidFill>
                <a:effectLst/>
                <a:latin typeface="Helvetica Neue" panose="02000503000000020004" pitchFamily="2" charset="0"/>
              </a:rPr>
              <a:t>To some degree, the income type reflect the average income correctly, but not totally based on common sense, such as student and Maternity leave have highest average income, same as above point, this might because the numbers of these type are extremely low.</a:t>
            </a:r>
          </a:p>
          <a:p>
            <a:pPr algn="l">
              <a:buFont typeface="+mj-lt"/>
              <a:buAutoNum type="arabicPeriod"/>
            </a:pPr>
            <a:r>
              <a:rPr lang="en-US" b="0" i="0">
                <a:solidFill>
                  <a:srgbClr val="000000"/>
                </a:solidFill>
                <a:effectLst/>
                <a:latin typeface="Helvetica Neue" panose="02000503000000020004" pitchFamily="2" charset="0"/>
              </a:rPr>
              <a:t>The black stick on top of each bar represents the standard deviation, for most categories the variance are high, except for the defaulted unemployed and retired groups.</a:t>
            </a:r>
          </a:p>
          <a:p>
            <a:pPr algn="l">
              <a:buFont typeface="+mj-lt"/>
              <a:buAutoNum type="arabicPeriod"/>
            </a:pPr>
            <a:r>
              <a:rPr lang="en-US" b="0" i="0">
                <a:solidFill>
                  <a:srgbClr val="000000"/>
                </a:solidFill>
                <a:effectLst/>
                <a:latin typeface="Helvetica Neue" panose="02000503000000020004" pitchFamily="2" charset="0"/>
              </a:rPr>
              <a:t>In this graph, we can have a clear pattern on the income factor that in each income type, defaulted group has lower average income than non default group.</a:t>
            </a:r>
          </a:p>
          <a:p>
            <a:pPr algn="l"/>
            <a:endParaRPr lang="en-US" b="0" i="0">
              <a:solidFill>
                <a:srgbClr val="000000"/>
              </a:solidFill>
              <a:effectLst/>
              <a:latin typeface="Helvetica Neue" panose="02000503000000020004" pitchFamily="2" charset="0"/>
            </a:endParaRPr>
          </a:p>
          <a:p>
            <a:pPr algn="l"/>
            <a:endParaRPr lang="en-US" b="0" i="0">
              <a:solidFill>
                <a:srgbClr val="000000"/>
              </a:solidFill>
              <a:effectLst/>
              <a:latin typeface="Helvetica Neue" panose="02000503000000020004" pitchFamily="2" charset="0"/>
            </a:endParaRPr>
          </a:p>
          <a:p>
            <a:pPr algn="l"/>
            <a:endParaRPr lang="en-US" b="0" i="0">
              <a:solidFill>
                <a:srgbClr val="000000"/>
              </a:solidFill>
              <a:effectLst/>
              <a:latin typeface="Helvetica Neue" panose="02000503000000020004" pitchFamily="2" charset="0"/>
            </a:endParaRPr>
          </a:p>
          <a:p>
            <a:endParaRPr lang="en-US"/>
          </a:p>
        </p:txBody>
      </p:sp>
      <p:sp>
        <p:nvSpPr>
          <p:cNvPr id="4" name="Slide Number Placeholder 3"/>
          <p:cNvSpPr>
            <a:spLocks noGrp="1"/>
          </p:cNvSpPr>
          <p:nvPr>
            <p:ph type="sldNum" sz="quarter" idx="5"/>
          </p:nvPr>
        </p:nvSpPr>
        <p:spPr/>
        <p:txBody>
          <a:bodyPr/>
          <a:lstStyle/>
          <a:p>
            <a:fld id="{3B67C598-23B8-E248-80D5-2CE7D652738F}" type="slidenum">
              <a:rPr lang="en-US" smtClean="0"/>
              <a:t>4</a:t>
            </a:fld>
            <a:endParaRPr lang="en-US"/>
          </a:p>
        </p:txBody>
      </p:sp>
    </p:spTree>
    <p:extLst>
      <p:ext uri="{BB962C8B-B14F-4D97-AF65-F5344CB8AC3E}">
        <p14:creationId xmlns:p14="http://schemas.microsoft.com/office/powerpoint/2010/main" val="2533373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000000"/>
                </a:solidFill>
                <a:effectLst/>
                <a:latin typeface="Helvetica Neue" panose="02000503000000020004" pitchFamily="2" charset="0"/>
              </a:rPr>
              <a:t>We aim to investigate whether car ownership has any effect on a customer's likelihood of defaulting. To achieve this, we will plot two pie charts, one for the case where </a:t>
            </a:r>
            <a:r>
              <a:rPr lang="en-US" b="0" i="0" err="1">
                <a:solidFill>
                  <a:srgbClr val="000000"/>
                </a:solidFill>
                <a:effectLst/>
                <a:latin typeface="Helvetica Neue" panose="02000503000000020004" pitchFamily="2" charset="0"/>
              </a:rPr>
              <a:t>Car_Owned</a:t>
            </a:r>
            <a:r>
              <a:rPr lang="en-US" b="0" i="0">
                <a:solidFill>
                  <a:srgbClr val="000000"/>
                </a:solidFill>
                <a:effectLst/>
                <a:latin typeface="Helvetica Neue" panose="02000503000000020004" pitchFamily="2" charset="0"/>
              </a:rPr>
              <a:t> equals 0 and another for the case where </a:t>
            </a:r>
            <a:r>
              <a:rPr lang="en-US" b="0" i="0" err="1">
                <a:solidFill>
                  <a:srgbClr val="000000"/>
                </a:solidFill>
                <a:effectLst/>
                <a:latin typeface="Helvetica Neue" panose="02000503000000020004" pitchFamily="2" charset="0"/>
              </a:rPr>
              <a:t>Car_Owned</a:t>
            </a:r>
            <a:r>
              <a:rPr lang="en-US" b="0" i="0">
                <a:solidFill>
                  <a:srgbClr val="000000"/>
                </a:solidFill>
                <a:effectLst/>
                <a:latin typeface="Helvetica Neue" panose="02000503000000020004" pitchFamily="2" charset="0"/>
              </a:rPr>
              <a:t> equals 1.</a:t>
            </a:r>
          </a:p>
          <a:p>
            <a:pPr algn="l"/>
            <a:r>
              <a:rPr lang="en-US" b="0" i="0">
                <a:solidFill>
                  <a:srgbClr val="000000"/>
                </a:solidFill>
                <a:effectLst/>
                <a:latin typeface="Helvetica Neue" panose="02000503000000020004" pitchFamily="2" charset="0"/>
              </a:rPr>
              <a:t>To avoid code duplication, we define a function that will take a dataset, subplot, and the </a:t>
            </a:r>
            <a:r>
              <a:rPr lang="en-US" b="0" i="0" err="1">
                <a:solidFill>
                  <a:srgbClr val="000000"/>
                </a:solidFill>
                <a:effectLst/>
                <a:latin typeface="Helvetica Neue" panose="02000503000000020004" pitchFamily="2" charset="0"/>
              </a:rPr>
              <a:t>Car_Owned</a:t>
            </a:r>
            <a:r>
              <a:rPr lang="en-US" b="0" i="0">
                <a:solidFill>
                  <a:srgbClr val="000000"/>
                </a:solidFill>
                <a:effectLst/>
                <a:latin typeface="Helvetica Neue" panose="02000503000000020004" pitchFamily="2" charset="0"/>
              </a:rPr>
              <a:t> value as arguments. The function will then calculate the percentage of customers who defaulted and who did not for the given </a:t>
            </a:r>
            <a:r>
              <a:rPr lang="en-US" b="0" i="0" err="1">
                <a:solidFill>
                  <a:srgbClr val="000000"/>
                </a:solidFill>
                <a:effectLst/>
                <a:latin typeface="Helvetica Neue" panose="02000503000000020004" pitchFamily="2" charset="0"/>
              </a:rPr>
              <a:t>Car_Owned</a:t>
            </a:r>
            <a:r>
              <a:rPr lang="en-US" b="0" i="0">
                <a:solidFill>
                  <a:srgbClr val="000000"/>
                </a:solidFill>
                <a:effectLst/>
                <a:latin typeface="Helvetica Neue" panose="02000503000000020004" pitchFamily="2" charset="0"/>
              </a:rPr>
              <a:t> value. Finally, the function plots a pie chart to visualize the calculated percentages.</a:t>
            </a:r>
          </a:p>
          <a:p>
            <a:endParaRPr lang="en-US"/>
          </a:p>
          <a:p>
            <a:r>
              <a:rPr lang="en-US"/>
              <a:t>Above Plot</a:t>
            </a:r>
          </a:p>
          <a:p>
            <a:r>
              <a:rPr lang="en-US"/>
              <a:t>As we can see from above plots, the difference between </a:t>
            </a:r>
            <a:r>
              <a:rPr lang="en-US" err="1"/>
              <a:t>default_percentages</a:t>
            </a:r>
            <a:r>
              <a:rPr lang="en-US"/>
              <a:t> for the two cases is not that much different</a:t>
            </a:r>
          </a:p>
          <a:p>
            <a:r>
              <a:rPr lang="en-US"/>
              <a:t>The difference is only 1.3\</a:t>
            </a:r>
          </a:p>
          <a:p>
            <a:r>
              <a:rPr lang="en-US"/>
              <a:t>Based on the above pie charts, we observe that the difference between the default percentages for the two cases is quite small, with only a 1.3% difference between them. This small difference suggests that owning a car may not be a significant factor in determining a customer's likelihood of defaulting.</a:t>
            </a:r>
          </a:p>
          <a:p>
            <a:r>
              <a:rPr lang="en-US"/>
              <a:t>This small amount of difference </a:t>
            </a:r>
            <a:r>
              <a:rPr lang="en-US" err="1"/>
              <a:t>indiactes</a:t>
            </a:r>
            <a:r>
              <a:rPr lang="en-US"/>
              <a:t> that </a:t>
            </a:r>
            <a:r>
              <a:rPr lang="en-US" err="1"/>
              <a:t>Car_Owned</a:t>
            </a:r>
            <a:r>
              <a:rPr lang="en-US"/>
              <a:t> might not be a </a:t>
            </a:r>
            <a:r>
              <a:rPr lang="en-US" err="1"/>
              <a:t>signifcant</a:t>
            </a:r>
            <a:r>
              <a:rPr lang="en-US"/>
              <a:t> factor that can influence a customers likelihood for defaulting</a:t>
            </a:r>
          </a:p>
          <a:p>
            <a:endParaRPr lang="en-US"/>
          </a:p>
          <a:p>
            <a:r>
              <a:rPr lang="en-US"/>
              <a:t>2</a:t>
            </a:r>
            <a:r>
              <a:rPr lang="en-US" baseline="30000"/>
              <a:t>nd</a:t>
            </a:r>
            <a:r>
              <a:rPr lang="en-US"/>
              <a:t> Pie Charts</a:t>
            </a:r>
          </a:p>
          <a:p>
            <a:pPr algn="l" rtl="0"/>
            <a:r>
              <a:rPr lang="en-US">
                <a:solidFill>
                  <a:srgbClr val="000000"/>
                </a:solidFill>
                <a:effectLst/>
              </a:rPr>
              <a:t>For the pie chart, we want to see if the education level has any correlation with default.</a:t>
            </a:r>
          </a:p>
          <a:p>
            <a:pPr algn="l" rtl="0"/>
            <a:r>
              <a:rPr lang="en-US" b="0" i="0">
                <a:solidFill>
                  <a:srgbClr val="000000"/>
                </a:solidFill>
                <a:effectLst/>
                <a:latin typeface="Helvetica Neue" panose="02000503000000020004" pitchFamily="2" charset="0"/>
              </a:rPr>
              <a:t>As we can see above pie chart, with higher education level, the proportion of Default client is getting lower.</a:t>
            </a:r>
            <a:endParaRPr lang="en-US">
              <a:solidFill>
                <a:srgbClr val="303F9F"/>
              </a:solidFill>
              <a:effectLst/>
              <a:latin typeface="Courier New" panose="02070309020205020404" pitchFamily="49" charset="0"/>
            </a:endParaRPr>
          </a:p>
        </p:txBody>
      </p:sp>
      <p:sp>
        <p:nvSpPr>
          <p:cNvPr id="4" name="Slide Number Placeholder 3"/>
          <p:cNvSpPr>
            <a:spLocks noGrp="1"/>
          </p:cNvSpPr>
          <p:nvPr>
            <p:ph type="sldNum" sz="quarter" idx="5"/>
          </p:nvPr>
        </p:nvSpPr>
        <p:spPr/>
        <p:txBody>
          <a:bodyPr/>
          <a:lstStyle/>
          <a:p>
            <a:fld id="{3B67C598-23B8-E248-80D5-2CE7D652738F}" type="slidenum">
              <a:rPr lang="en-US" smtClean="0"/>
              <a:t>5</a:t>
            </a:fld>
            <a:endParaRPr lang="en-US"/>
          </a:p>
        </p:txBody>
      </p:sp>
    </p:spTree>
    <p:extLst>
      <p:ext uri="{BB962C8B-B14F-4D97-AF65-F5344CB8AC3E}">
        <p14:creationId xmlns:p14="http://schemas.microsoft.com/office/powerpoint/2010/main" val="3623039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000000"/>
                </a:solidFill>
                <a:effectLst/>
                <a:latin typeface="Helvetica Neue" panose="02000503000000020004" pitchFamily="2" charset="0"/>
              </a:rPr>
              <a:t>Next, we examine the correlation between the </a:t>
            </a:r>
            <a:r>
              <a:rPr lang="en-US" b="0" i="0" err="1">
                <a:solidFill>
                  <a:srgbClr val="000000"/>
                </a:solidFill>
                <a:effectLst/>
                <a:latin typeface="Helvetica Neue" panose="02000503000000020004" pitchFamily="2" charset="0"/>
              </a:rPr>
              <a:t>Registration_Years</a:t>
            </a:r>
            <a:r>
              <a:rPr lang="en-US" b="0" i="0">
                <a:solidFill>
                  <a:srgbClr val="000000"/>
                </a:solidFill>
                <a:effectLst/>
                <a:latin typeface="Helvetica Neue" panose="02000503000000020004" pitchFamily="2" charset="0"/>
              </a:rPr>
              <a:t> and Default Columns.</a:t>
            </a:r>
          </a:p>
          <a:p>
            <a:pPr algn="l"/>
            <a:r>
              <a:rPr lang="en-US" b="0" i="0">
                <a:solidFill>
                  <a:srgbClr val="000000"/>
                </a:solidFill>
                <a:effectLst/>
                <a:latin typeface="Helvetica Neue" panose="02000503000000020004" pitchFamily="2" charset="0"/>
              </a:rPr>
              <a:t>To investigate whether the duration of registration has an impact on customer defaulting behavior, we created a new dataset called </a:t>
            </a:r>
            <a:r>
              <a:rPr lang="en-US" b="0" i="0" err="1">
                <a:solidFill>
                  <a:srgbClr val="000000"/>
                </a:solidFill>
                <a:effectLst/>
                <a:latin typeface="Helvetica Neue" panose="02000503000000020004" pitchFamily="2" charset="0"/>
              </a:rPr>
              <a:t>reg_yrs_distribution</a:t>
            </a:r>
            <a:r>
              <a:rPr lang="en-US" b="0" i="0">
                <a:solidFill>
                  <a:srgbClr val="000000"/>
                </a:solidFill>
                <a:effectLst/>
                <a:latin typeface="Helvetica Neue" panose="02000503000000020004" pitchFamily="2" charset="0"/>
              </a:rPr>
              <a:t>.</a:t>
            </a:r>
          </a:p>
          <a:p>
            <a:pPr algn="l"/>
            <a:r>
              <a:rPr lang="en-US" b="0" i="0">
                <a:solidFill>
                  <a:srgbClr val="000000"/>
                </a:solidFill>
                <a:effectLst/>
                <a:latin typeface="Helvetica Neue" panose="02000503000000020004" pitchFamily="2" charset="0"/>
              </a:rPr>
              <a:t>This dataset includes a column indicating the percentage of customers who defaulted for each registration year group.</a:t>
            </a:r>
          </a:p>
          <a:p>
            <a:pPr algn="l"/>
            <a:r>
              <a:rPr lang="en-US" b="0" i="0">
                <a:solidFill>
                  <a:srgbClr val="000000"/>
                </a:solidFill>
                <a:effectLst/>
                <a:latin typeface="Helvetica Neue" panose="02000503000000020004" pitchFamily="2" charset="0"/>
              </a:rPr>
              <a:t>We will visualize this data with a line chart to see the trend of default percentage against registration years.</a:t>
            </a:r>
          </a:p>
          <a:p>
            <a:pPr algn="l"/>
            <a:endParaRPr lang="en-US" b="0" i="0">
              <a:solidFill>
                <a:srgbClr val="000000"/>
              </a:solidFill>
              <a:effectLst/>
              <a:latin typeface="Helvetica Neue" panose="02000503000000020004" pitchFamily="2" charset="0"/>
            </a:endParaRPr>
          </a:p>
          <a:p>
            <a:pPr algn="l"/>
            <a:r>
              <a:rPr lang="en-US" b="0" i="0">
                <a:solidFill>
                  <a:srgbClr val="000000"/>
                </a:solidFill>
                <a:effectLst/>
                <a:latin typeface="Helvetica Neue" panose="02000503000000020004" pitchFamily="2" charset="0"/>
              </a:rPr>
              <a:t>We noticed that some groups in the </a:t>
            </a:r>
            <a:r>
              <a:rPr lang="en-US" b="0" i="0" err="1">
                <a:solidFill>
                  <a:srgbClr val="000000"/>
                </a:solidFill>
                <a:effectLst/>
                <a:latin typeface="Helvetica Neue" panose="02000503000000020004" pitchFamily="2" charset="0"/>
              </a:rPr>
              <a:t>Registration_Years</a:t>
            </a:r>
            <a:r>
              <a:rPr lang="en-US" b="0" i="0">
                <a:solidFill>
                  <a:srgbClr val="000000"/>
                </a:solidFill>
                <a:effectLst/>
                <a:latin typeface="Helvetica Neue" panose="02000503000000020004" pitchFamily="2" charset="0"/>
              </a:rPr>
              <a:t> column have very few entries.</a:t>
            </a:r>
            <a:br>
              <a:rPr lang="en-US"/>
            </a:br>
            <a:r>
              <a:rPr lang="en-US" b="0" i="0">
                <a:solidFill>
                  <a:srgbClr val="000000"/>
                </a:solidFill>
                <a:effectLst/>
                <a:latin typeface="Helvetica Neue" panose="02000503000000020004" pitchFamily="2" charset="0"/>
              </a:rPr>
              <a:t>This can result in a noisy plot that is difficult to interpret.</a:t>
            </a:r>
            <a:br>
              <a:rPr lang="en-US"/>
            </a:br>
            <a:r>
              <a:rPr lang="en-US" b="0" i="0">
                <a:solidFill>
                  <a:srgbClr val="000000"/>
                </a:solidFill>
                <a:effectLst/>
                <a:latin typeface="Helvetica Neue" panose="02000503000000020004" pitchFamily="2" charset="0"/>
              </a:rPr>
              <a:t>To address this issue, we have decided to exclude groups with fewer than 150 entries.</a:t>
            </a:r>
            <a:br>
              <a:rPr lang="en-US"/>
            </a:br>
            <a:r>
              <a:rPr lang="en-US" b="0" i="0">
                <a:solidFill>
                  <a:srgbClr val="000000"/>
                </a:solidFill>
                <a:effectLst/>
                <a:latin typeface="Helvetica Neue" panose="02000503000000020004" pitchFamily="2" charset="0"/>
              </a:rPr>
              <a:t>This will help us obtain a more accurate and reliable trend of default percent against registration years.</a:t>
            </a:r>
          </a:p>
          <a:p>
            <a:br>
              <a:rPr lang="en-US"/>
            </a:br>
            <a:r>
              <a:rPr lang="en-US" b="0" i="0">
                <a:solidFill>
                  <a:srgbClr val="000000"/>
                </a:solidFill>
                <a:effectLst/>
                <a:latin typeface="Helvetica Neue" panose="02000503000000020004" pitchFamily="2" charset="0"/>
              </a:rPr>
              <a:t>Based on the above graph, we observe that there is a clear trend indicating that the likelihood of defaulting decreases as the number of registration years increases.</a:t>
            </a:r>
            <a:br>
              <a:rPr lang="en-US"/>
            </a:br>
            <a:r>
              <a:rPr lang="en-US" b="0" i="0">
                <a:solidFill>
                  <a:srgbClr val="000000"/>
                </a:solidFill>
                <a:effectLst/>
                <a:latin typeface="Helvetica Neue" panose="02000503000000020004" pitchFamily="2" charset="0"/>
              </a:rPr>
              <a:t>Therefore, we can conclude that registration years can be considered a significant factor in predicting a customer's likelihood of defaulting.</a:t>
            </a:r>
            <a:br>
              <a:rPr lang="en-US"/>
            </a:br>
            <a:r>
              <a:rPr lang="en-US" b="0" i="0">
                <a:solidFill>
                  <a:srgbClr val="000000"/>
                </a:solidFill>
                <a:effectLst/>
                <a:latin typeface="Helvetica Neue" panose="02000503000000020004" pitchFamily="2" charset="0"/>
              </a:rPr>
              <a:t>This feature can be incorporated in our models to improve their predictive power.</a:t>
            </a:r>
          </a:p>
          <a:p>
            <a:endParaRPr lang="en-US" b="0" i="0">
              <a:solidFill>
                <a:srgbClr val="000000"/>
              </a:solidFill>
              <a:effectLst/>
              <a:latin typeface="Helvetica Neue" panose="02000503000000020004" pitchFamily="2" charset="0"/>
            </a:endParaRPr>
          </a:p>
          <a:p>
            <a:r>
              <a:rPr lang="en-US" b="0" i="0">
                <a:solidFill>
                  <a:srgbClr val="000000"/>
                </a:solidFill>
                <a:effectLst/>
                <a:latin typeface="Helvetica Neue" panose="02000503000000020004" pitchFamily="2" charset="0"/>
              </a:rPr>
              <a:t>2</a:t>
            </a:r>
            <a:r>
              <a:rPr lang="en-US" b="0" i="0" baseline="30000">
                <a:solidFill>
                  <a:srgbClr val="000000"/>
                </a:solidFill>
                <a:effectLst/>
                <a:latin typeface="Helvetica Neue" panose="02000503000000020004" pitchFamily="2" charset="0"/>
              </a:rPr>
              <a:t>nd</a:t>
            </a:r>
            <a:r>
              <a:rPr lang="en-US" b="0" i="0">
                <a:solidFill>
                  <a:srgbClr val="000000"/>
                </a:solidFill>
                <a:effectLst/>
                <a:latin typeface="Helvetica Neue" panose="02000503000000020004" pitchFamily="2" charset="0"/>
              </a:rPr>
              <a:t> line plot</a:t>
            </a:r>
          </a:p>
          <a:p>
            <a:r>
              <a:rPr lang="en-US" b="0" i="0">
                <a:solidFill>
                  <a:srgbClr val="000000"/>
                </a:solidFill>
                <a:effectLst/>
                <a:latin typeface="Helvetica Neue" panose="02000503000000020004" pitchFamily="2" charset="0"/>
              </a:rPr>
              <a:t>Age vs loan duration</a:t>
            </a:r>
          </a:p>
          <a:p>
            <a:pPr algn="l"/>
            <a:r>
              <a:rPr lang="en-US" b="0" i="0">
                <a:solidFill>
                  <a:srgbClr val="000000"/>
                </a:solidFill>
                <a:effectLst/>
                <a:latin typeface="Helvetica Neue" panose="02000503000000020004" pitchFamily="2" charset="0"/>
              </a:rPr>
              <a:t>For the above line chart:</a:t>
            </a:r>
          </a:p>
          <a:p>
            <a:pPr algn="l">
              <a:buFont typeface="+mj-lt"/>
              <a:buAutoNum type="arabicPeriod"/>
            </a:pPr>
            <a:r>
              <a:rPr lang="en-US" b="0" i="0">
                <a:solidFill>
                  <a:srgbClr val="000000"/>
                </a:solidFill>
                <a:effectLst/>
                <a:latin typeface="Helvetica Neue" panose="02000503000000020004" pitchFamily="2" charset="0"/>
              </a:rPr>
              <a:t>It's quiet interesting that older people would have longer loan Duration</a:t>
            </a:r>
          </a:p>
          <a:p>
            <a:pPr algn="l">
              <a:buFont typeface="+mj-lt"/>
              <a:buAutoNum type="arabicPeriod"/>
            </a:pPr>
            <a:r>
              <a:rPr lang="en-US" b="0" i="0">
                <a:solidFill>
                  <a:srgbClr val="000000"/>
                </a:solidFill>
                <a:effectLst/>
                <a:latin typeface="Helvetica Neue" panose="02000503000000020004" pitchFamily="2" charset="0"/>
              </a:rPr>
              <a:t>For the client younger than 55, the defaulted group has shorter loan Duration, but for the client older than 55, the default group would have longer loan Duration</a:t>
            </a:r>
          </a:p>
          <a:p>
            <a:pPr algn="l">
              <a:buFont typeface="+mj-lt"/>
              <a:buAutoNum type="arabicPeriod"/>
            </a:pPr>
            <a:r>
              <a:rPr lang="en-US" b="0" i="0">
                <a:solidFill>
                  <a:srgbClr val="000000"/>
                </a:solidFill>
                <a:effectLst/>
                <a:latin typeface="Helvetica Neue" panose="02000503000000020004" pitchFamily="2" charset="0"/>
              </a:rPr>
              <a:t>The steep curve of the loan Duration after about 65 is making sense, since neither bank nor NBFI would offer long-term loan to elder people.</a:t>
            </a:r>
          </a:p>
          <a:p>
            <a:endParaRPr lang="en-US"/>
          </a:p>
        </p:txBody>
      </p:sp>
      <p:sp>
        <p:nvSpPr>
          <p:cNvPr id="4" name="Slide Number Placeholder 3"/>
          <p:cNvSpPr>
            <a:spLocks noGrp="1"/>
          </p:cNvSpPr>
          <p:nvPr>
            <p:ph type="sldNum" sz="quarter" idx="5"/>
          </p:nvPr>
        </p:nvSpPr>
        <p:spPr/>
        <p:txBody>
          <a:bodyPr/>
          <a:lstStyle/>
          <a:p>
            <a:fld id="{3B67C598-23B8-E248-80D5-2CE7D652738F}" type="slidenum">
              <a:rPr lang="en-US" smtClean="0"/>
              <a:t>6</a:t>
            </a:fld>
            <a:endParaRPr lang="en-US"/>
          </a:p>
        </p:txBody>
      </p:sp>
    </p:spTree>
    <p:extLst>
      <p:ext uri="{BB962C8B-B14F-4D97-AF65-F5344CB8AC3E}">
        <p14:creationId xmlns:p14="http://schemas.microsoft.com/office/powerpoint/2010/main" val="680532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Credit_Amount</a:t>
            </a:r>
            <a:r>
              <a:rPr lang="en-US"/>
              <a:t> vs </a:t>
            </a:r>
            <a:r>
              <a:rPr lang="en-US" err="1"/>
              <a:t>Client_Income</a:t>
            </a:r>
            <a:endParaRPr lang="en-US"/>
          </a:p>
          <a:p>
            <a:endParaRPr lang="en-US"/>
          </a:p>
          <a:p>
            <a:r>
              <a:rPr lang="en-US" b="0" i="0">
                <a:solidFill>
                  <a:srgbClr val="D1D5DB"/>
                </a:solidFill>
                <a:effectLst/>
                <a:latin typeface="Söhne"/>
              </a:rPr>
              <a:t>This code utilizes the Python data visualization library </a:t>
            </a:r>
            <a:r>
              <a:rPr lang="en-US"/>
              <a:t>seaborn</a:t>
            </a:r>
            <a:r>
              <a:rPr lang="en-US" b="0" i="0">
                <a:solidFill>
                  <a:srgbClr val="D1D5DB"/>
                </a:solidFill>
                <a:effectLst/>
                <a:latin typeface="Söhne"/>
              </a:rPr>
              <a:t> to create a scatterplot of the relationship between Client income and credit income</a:t>
            </a:r>
          </a:p>
          <a:p>
            <a:endParaRPr lang="en-US" b="0" i="0">
              <a:solidFill>
                <a:srgbClr val="D1D5DB"/>
              </a:solidFill>
              <a:effectLst/>
              <a:latin typeface="Söhne"/>
            </a:endParaRPr>
          </a:p>
          <a:p>
            <a:r>
              <a:rPr lang="en-US">
                <a:solidFill>
                  <a:srgbClr val="000000"/>
                </a:solidFill>
                <a:effectLst/>
                <a:latin typeface="Helvetica" pitchFamily="2" charset="0"/>
              </a:rPr>
              <a:t>The </a:t>
            </a:r>
            <a:r>
              <a:rPr lang="en-US" err="1">
                <a:solidFill>
                  <a:srgbClr val="000000"/>
                </a:solidFill>
                <a:effectLst/>
                <a:latin typeface=".SF NS"/>
              </a:rPr>
              <a:t>plt.figure</a:t>
            </a:r>
            <a:r>
              <a:rPr lang="en-US">
                <a:solidFill>
                  <a:srgbClr val="000000"/>
                </a:solidFill>
                <a:effectLst/>
                <a:latin typeface=".SF NS"/>
              </a:rPr>
              <a:t>()</a:t>
            </a:r>
            <a:r>
              <a:rPr lang="en-US">
                <a:solidFill>
                  <a:srgbClr val="000000"/>
                </a:solidFill>
                <a:effectLst/>
                <a:latin typeface="Helvetica" pitchFamily="2" charset="0"/>
              </a:rPr>
              <a:t> function creates a new figure with the specified size and resolution. In this case, the figure size is set to 12 inches by 6 inches with a resolution of 200 dots per inch (dpi).</a:t>
            </a:r>
          </a:p>
          <a:p>
            <a:r>
              <a:rPr lang="en-US">
                <a:solidFill>
                  <a:srgbClr val="000000"/>
                </a:solidFill>
                <a:effectLst/>
                <a:latin typeface="Helvetica" pitchFamily="2" charset="0"/>
              </a:rPr>
              <a:t>The </a:t>
            </a:r>
            <a:r>
              <a:rPr lang="en-US" err="1">
                <a:solidFill>
                  <a:srgbClr val="000000"/>
                </a:solidFill>
                <a:effectLst/>
                <a:latin typeface=".SF NS"/>
              </a:rPr>
              <a:t>sns.FacetGrid</a:t>
            </a:r>
            <a:r>
              <a:rPr lang="en-US">
                <a:solidFill>
                  <a:srgbClr val="000000"/>
                </a:solidFill>
                <a:effectLst/>
                <a:latin typeface=".SF NS"/>
              </a:rPr>
              <a:t>()</a:t>
            </a:r>
            <a:r>
              <a:rPr lang="en-US">
                <a:solidFill>
                  <a:srgbClr val="000000"/>
                </a:solidFill>
                <a:effectLst/>
                <a:latin typeface="Helvetica" pitchFamily="2" charset="0"/>
              </a:rPr>
              <a:t> function creates a grid of plots, where each plot represents a different subset of the data. It takes several arguments:</a:t>
            </a:r>
          </a:p>
          <a:p>
            <a:pPr>
              <a:buFont typeface="Arial" panose="020B0604020202020204" pitchFamily="34" charset="0"/>
              <a:buChar char="•"/>
            </a:pPr>
            <a:r>
              <a:rPr lang="en-US">
                <a:solidFill>
                  <a:srgbClr val="000000"/>
                </a:solidFill>
                <a:effectLst/>
                <a:latin typeface=".SF NS"/>
              </a:rPr>
              <a:t>data</a:t>
            </a:r>
            <a:r>
              <a:rPr lang="en-US">
                <a:solidFill>
                  <a:srgbClr val="000000"/>
                </a:solidFill>
                <a:effectLst/>
                <a:latin typeface="Helvetica" pitchFamily="2" charset="0"/>
              </a:rPr>
              <a:t>: the dataset to be plotted</a:t>
            </a:r>
          </a:p>
          <a:p>
            <a:pPr>
              <a:buFont typeface="Arial" panose="020B0604020202020204" pitchFamily="34" charset="0"/>
              <a:buChar char="•"/>
            </a:pPr>
            <a:r>
              <a:rPr lang="en-US">
                <a:solidFill>
                  <a:srgbClr val="000000"/>
                </a:solidFill>
                <a:effectLst/>
                <a:latin typeface=".SF NS"/>
              </a:rPr>
              <a:t>col</a:t>
            </a:r>
            <a:r>
              <a:rPr lang="en-US">
                <a:solidFill>
                  <a:srgbClr val="000000"/>
                </a:solidFill>
                <a:effectLst/>
                <a:latin typeface="Helvetica" pitchFamily="2" charset="0"/>
              </a:rPr>
              <a:t>: the column in the dataset used to define subsets</a:t>
            </a:r>
          </a:p>
          <a:p>
            <a:pPr>
              <a:buFont typeface="Arial" panose="020B0604020202020204" pitchFamily="34" charset="0"/>
              <a:buChar char="•"/>
            </a:pPr>
            <a:r>
              <a:rPr lang="en-US">
                <a:solidFill>
                  <a:srgbClr val="000000"/>
                </a:solidFill>
                <a:effectLst/>
                <a:latin typeface=".SF NS"/>
              </a:rPr>
              <a:t>height</a:t>
            </a:r>
            <a:r>
              <a:rPr lang="en-US">
                <a:solidFill>
                  <a:srgbClr val="000000"/>
                </a:solidFill>
                <a:effectLst/>
                <a:latin typeface="Helvetica" pitchFamily="2" charset="0"/>
              </a:rPr>
              <a:t> and </a:t>
            </a:r>
            <a:r>
              <a:rPr lang="en-US">
                <a:solidFill>
                  <a:srgbClr val="000000"/>
                </a:solidFill>
                <a:effectLst/>
                <a:latin typeface=".SF NS"/>
              </a:rPr>
              <a:t>aspect</a:t>
            </a:r>
            <a:r>
              <a:rPr lang="en-US">
                <a:solidFill>
                  <a:srgbClr val="000000"/>
                </a:solidFill>
                <a:effectLst/>
                <a:latin typeface="Helvetica" pitchFamily="2" charset="0"/>
              </a:rPr>
              <a:t>: the size and aspect ratio of each plot in the grid</a:t>
            </a:r>
          </a:p>
          <a:p>
            <a:pPr>
              <a:buFont typeface="Arial" panose="020B0604020202020204" pitchFamily="34" charset="0"/>
              <a:buChar char="•"/>
            </a:pPr>
            <a:r>
              <a:rPr lang="en-US" err="1">
                <a:solidFill>
                  <a:srgbClr val="000000"/>
                </a:solidFill>
                <a:effectLst/>
                <a:latin typeface=".SF NS"/>
              </a:rPr>
              <a:t>xlim</a:t>
            </a:r>
            <a:r>
              <a:rPr lang="en-US">
                <a:solidFill>
                  <a:srgbClr val="000000"/>
                </a:solidFill>
                <a:effectLst/>
                <a:latin typeface="Helvetica" pitchFamily="2" charset="0"/>
              </a:rPr>
              <a:t>: the limits of the x-axis</a:t>
            </a:r>
          </a:p>
          <a:p>
            <a:pPr>
              <a:buFont typeface="Arial" panose="020B0604020202020204" pitchFamily="34" charset="0"/>
              <a:buChar char="•"/>
            </a:pPr>
            <a:r>
              <a:rPr lang="en-US">
                <a:solidFill>
                  <a:srgbClr val="000000"/>
                </a:solidFill>
                <a:effectLst/>
                <a:latin typeface=".SF NS"/>
              </a:rPr>
              <a:t>hue</a:t>
            </a:r>
            <a:r>
              <a:rPr lang="en-US">
                <a:solidFill>
                  <a:srgbClr val="000000"/>
                </a:solidFill>
                <a:effectLst/>
                <a:latin typeface="Helvetica" pitchFamily="2" charset="0"/>
              </a:rPr>
              <a:t>: the column in the dataset used to color the subsets</a:t>
            </a:r>
          </a:p>
          <a:p>
            <a:pPr>
              <a:buFont typeface="Arial" panose="020B0604020202020204" pitchFamily="34" charset="0"/>
              <a:buChar char="•"/>
            </a:pPr>
            <a:r>
              <a:rPr lang="en-US">
                <a:solidFill>
                  <a:srgbClr val="000000"/>
                </a:solidFill>
                <a:effectLst/>
                <a:latin typeface=".SF NS"/>
              </a:rPr>
              <a:t>palette</a:t>
            </a:r>
            <a:r>
              <a:rPr lang="en-US">
                <a:solidFill>
                  <a:srgbClr val="000000"/>
                </a:solidFill>
                <a:effectLst/>
                <a:latin typeface="Helvetica" pitchFamily="2" charset="0"/>
              </a:rPr>
              <a:t>: the color palette used to color the subsets</a:t>
            </a:r>
          </a:p>
          <a:p>
            <a:r>
              <a:rPr lang="en-US">
                <a:solidFill>
                  <a:srgbClr val="000000"/>
                </a:solidFill>
                <a:effectLst/>
                <a:latin typeface="Helvetica" pitchFamily="2" charset="0"/>
              </a:rPr>
              <a:t>The </a:t>
            </a:r>
            <a:r>
              <a:rPr lang="en-US" err="1">
                <a:solidFill>
                  <a:srgbClr val="000000"/>
                </a:solidFill>
                <a:effectLst/>
                <a:latin typeface=".SF NS"/>
              </a:rPr>
              <a:t>b.map_dataframe</a:t>
            </a:r>
            <a:r>
              <a:rPr lang="en-US">
                <a:solidFill>
                  <a:srgbClr val="000000"/>
                </a:solidFill>
                <a:effectLst/>
                <a:latin typeface=".SF NS"/>
              </a:rPr>
              <a:t>()</a:t>
            </a:r>
            <a:r>
              <a:rPr lang="en-US">
                <a:solidFill>
                  <a:srgbClr val="000000"/>
                </a:solidFill>
                <a:effectLst/>
                <a:latin typeface="Helvetica" pitchFamily="2" charset="0"/>
              </a:rPr>
              <a:t> function applies a plotting function to each subset of the data in the grid. In this case, the plotting function is </a:t>
            </a:r>
            <a:r>
              <a:rPr lang="en-US" err="1">
                <a:solidFill>
                  <a:srgbClr val="000000"/>
                </a:solidFill>
                <a:effectLst/>
                <a:latin typeface=".SF NS"/>
              </a:rPr>
              <a:t>sns.scatterplot</a:t>
            </a:r>
            <a:r>
              <a:rPr lang="en-US">
                <a:solidFill>
                  <a:srgbClr val="000000"/>
                </a:solidFill>
                <a:effectLst/>
                <a:latin typeface="Helvetica" pitchFamily="2" charset="0"/>
              </a:rPr>
              <a:t>, which creates a scatterplot of two variables. The </a:t>
            </a:r>
            <a:r>
              <a:rPr lang="en-US">
                <a:solidFill>
                  <a:srgbClr val="000000"/>
                </a:solidFill>
                <a:effectLst/>
                <a:latin typeface=".SF NS"/>
              </a:rPr>
              <a:t>x</a:t>
            </a:r>
            <a:r>
              <a:rPr lang="en-US">
                <a:solidFill>
                  <a:srgbClr val="000000"/>
                </a:solidFill>
                <a:effectLst/>
                <a:latin typeface="Helvetica" pitchFamily="2" charset="0"/>
              </a:rPr>
              <a:t> and </a:t>
            </a:r>
            <a:r>
              <a:rPr lang="en-US">
                <a:solidFill>
                  <a:srgbClr val="000000"/>
                </a:solidFill>
                <a:effectLst/>
                <a:latin typeface=".SF NS"/>
              </a:rPr>
              <a:t>y</a:t>
            </a:r>
            <a:r>
              <a:rPr lang="en-US">
                <a:solidFill>
                  <a:srgbClr val="000000"/>
                </a:solidFill>
                <a:effectLst/>
                <a:latin typeface="Helvetica" pitchFamily="2" charset="0"/>
              </a:rPr>
              <a:t> arguments specify the variables to be plotted, and the </a:t>
            </a:r>
            <a:r>
              <a:rPr lang="en-US">
                <a:solidFill>
                  <a:srgbClr val="000000"/>
                </a:solidFill>
                <a:effectLst/>
                <a:latin typeface=".SF NS"/>
              </a:rPr>
              <a:t>s</a:t>
            </a:r>
            <a:r>
              <a:rPr lang="en-US">
                <a:solidFill>
                  <a:srgbClr val="000000"/>
                </a:solidFill>
                <a:effectLst/>
                <a:latin typeface="Helvetica" pitchFamily="2" charset="0"/>
              </a:rPr>
              <a:t> argument sets the size of the markers.</a:t>
            </a:r>
          </a:p>
          <a:p>
            <a:r>
              <a:rPr lang="en-US">
                <a:solidFill>
                  <a:srgbClr val="000000"/>
                </a:solidFill>
                <a:effectLst/>
                <a:latin typeface="Helvetica" pitchFamily="2" charset="0"/>
              </a:rPr>
              <a:t>Finally, </a:t>
            </a:r>
            <a:r>
              <a:rPr lang="en-US" err="1">
                <a:solidFill>
                  <a:srgbClr val="000000"/>
                </a:solidFill>
                <a:effectLst/>
                <a:latin typeface=".SF NS"/>
              </a:rPr>
              <a:t>sns.set</a:t>
            </a:r>
            <a:r>
              <a:rPr lang="en-US">
                <a:solidFill>
                  <a:srgbClr val="000000"/>
                </a:solidFill>
                <a:effectLst/>
                <a:latin typeface=".SF NS"/>
              </a:rPr>
              <a:t>()</a:t>
            </a:r>
            <a:r>
              <a:rPr lang="en-US">
                <a:solidFill>
                  <a:srgbClr val="000000"/>
                </a:solidFill>
                <a:effectLst/>
                <a:latin typeface="Helvetica" pitchFamily="2" charset="0"/>
              </a:rPr>
              <a:t> is used to customize the style of the plot, such as the background color, grid style, and font sizes.</a:t>
            </a:r>
          </a:p>
          <a:p>
            <a:r>
              <a:rPr lang="en-US">
                <a:solidFill>
                  <a:srgbClr val="000000"/>
                </a:solidFill>
                <a:effectLst/>
                <a:latin typeface="Helvetica" pitchFamily="2" charset="0"/>
              </a:rPr>
              <a:t>Overall, this code creates a grid of scatterplots, where each plot represents a different subset of the data based on the 'Default' column. The x-axis shows '</a:t>
            </a:r>
            <a:r>
              <a:rPr lang="en-US" err="1">
                <a:solidFill>
                  <a:srgbClr val="000000"/>
                </a:solidFill>
                <a:effectLst/>
                <a:latin typeface="Helvetica" pitchFamily="2" charset="0"/>
              </a:rPr>
              <a:t>Client_Income</a:t>
            </a:r>
            <a:r>
              <a:rPr lang="en-US">
                <a:solidFill>
                  <a:srgbClr val="000000"/>
                </a:solidFill>
                <a:effectLst/>
                <a:latin typeface="Helvetica" pitchFamily="2" charset="0"/>
              </a:rPr>
              <a:t>', and the y-axis shows '</a:t>
            </a:r>
            <a:r>
              <a:rPr lang="en-US" err="1">
                <a:solidFill>
                  <a:srgbClr val="000000"/>
                </a:solidFill>
                <a:effectLst/>
                <a:latin typeface="Helvetica" pitchFamily="2" charset="0"/>
              </a:rPr>
              <a:t>Credit_Amount</a:t>
            </a:r>
            <a:r>
              <a:rPr lang="en-US">
                <a:solidFill>
                  <a:srgbClr val="000000"/>
                </a:solidFill>
                <a:effectLst/>
                <a:latin typeface="Helvetica" pitchFamily="2" charset="0"/>
              </a:rPr>
              <a:t>'. The size of the markers is set to 10, and the subsets are colored using the 'Set2' color palette. The resulting plot will be 12 inches wide by 6 inches tall, with a resolution of 200 dpi.</a:t>
            </a:r>
          </a:p>
          <a:p>
            <a:endParaRPr lang="en-US"/>
          </a:p>
          <a:p>
            <a:endParaRPr lang="en-US"/>
          </a:p>
          <a:p>
            <a:r>
              <a:rPr lang="en-US" err="1"/>
              <a:t>plt.figure</a:t>
            </a:r>
            <a:r>
              <a:rPr lang="en-US"/>
              <a:t>(</a:t>
            </a:r>
            <a:r>
              <a:rPr lang="en-US" err="1"/>
              <a:t>figsize</a:t>
            </a:r>
            <a:r>
              <a:rPr lang="en-US"/>
              <a:t>=(12,6),dpi=200)</a:t>
            </a:r>
          </a:p>
          <a:p>
            <a:r>
              <a:rPr lang="en-US"/>
              <a:t>b = </a:t>
            </a:r>
            <a:r>
              <a:rPr lang="en-US" err="1"/>
              <a:t>sns.FacetGrid</a:t>
            </a:r>
            <a:r>
              <a:rPr lang="en-US"/>
              <a:t>(data= </a:t>
            </a:r>
            <a:r>
              <a:rPr lang="en-US" err="1"/>
              <a:t>no_outlier</a:t>
            </a:r>
            <a:r>
              <a:rPr lang="en-US"/>
              <a:t>, col = '</a:t>
            </a:r>
            <a:r>
              <a:rPr lang="en-US" err="1"/>
              <a:t>Default',height</a:t>
            </a:r>
            <a:r>
              <a:rPr lang="en-US"/>
              <a:t>=10,aspect=2,xlim=(0,50000),hue='</a:t>
            </a:r>
            <a:r>
              <a:rPr lang="en-US" err="1"/>
              <a:t>Default',palette</a:t>
            </a:r>
            <a:r>
              <a:rPr lang="en-US"/>
              <a:t>="Set2")</a:t>
            </a:r>
          </a:p>
          <a:p>
            <a:r>
              <a:rPr lang="en-US" err="1"/>
              <a:t>b.map_dataframe</a:t>
            </a:r>
            <a:r>
              <a:rPr lang="en-US"/>
              <a:t>(</a:t>
            </a:r>
            <a:r>
              <a:rPr lang="en-US" err="1"/>
              <a:t>sns.scatterplot</a:t>
            </a:r>
            <a:r>
              <a:rPr lang="en-US"/>
              <a:t>, x= '</a:t>
            </a:r>
            <a:r>
              <a:rPr lang="en-US" err="1"/>
              <a:t>Client_Income',y</a:t>
            </a:r>
            <a:r>
              <a:rPr lang="en-US"/>
              <a:t>='</a:t>
            </a:r>
            <a:r>
              <a:rPr lang="en-US" err="1"/>
              <a:t>Credit_Amount',s</a:t>
            </a:r>
            <a:r>
              <a:rPr lang="en-US"/>
              <a:t>=10)</a:t>
            </a:r>
          </a:p>
          <a:p>
            <a:r>
              <a:rPr lang="en-US" err="1"/>
              <a:t>sns.set</a:t>
            </a:r>
            <a:r>
              <a:rPr lang="en-US"/>
              <a:t>()</a:t>
            </a:r>
          </a:p>
          <a:p>
            <a:endParaRPr lang="en-US"/>
          </a:p>
          <a:p>
            <a:endParaRPr lang="en-US"/>
          </a:p>
          <a:p>
            <a:pPr algn="l"/>
            <a:r>
              <a:rPr lang="en-US" b="0" i="0">
                <a:solidFill>
                  <a:srgbClr val="000000"/>
                </a:solidFill>
                <a:effectLst/>
                <a:latin typeface="Helvetica Neue" panose="02000503000000020004" pitchFamily="2" charset="0"/>
              </a:rPr>
              <a:t>From above Scatter Plot, we have some findings:</a:t>
            </a:r>
          </a:p>
          <a:p>
            <a:pPr algn="l">
              <a:buFont typeface="+mj-lt"/>
              <a:buAutoNum type="arabicPeriod"/>
            </a:pPr>
            <a:r>
              <a:rPr lang="en-US" b="0" i="0">
                <a:solidFill>
                  <a:srgbClr val="000000"/>
                </a:solidFill>
                <a:effectLst/>
                <a:latin typeface="Helvetica Neue" panose="02000503000000020004" pitchFamily="2" charset="0"/>
              </a:rPr>
              <a:t>We may see a lot of dots that forms a vertical line, that shows when gathering the income data, the numbers are in </a:t>
            </a:r>
            <a:r>
              <a:rPr lang="en-US" b="0" i="0" err="1">
                <a:solidFill>
                  <a:srgbClr val="000000"/>
                </a:solidFill>
                <a:effectLst/>
                <a:latin typeface="Helvetica Neue" panose="02000503000000020004" pitchFamily="2" charset="0"/>
              </a:rPr>
              <a:t>aprroximate</a:t>
            </a:r>
            <a:r>
              <a:rPr lang="en-US" b="0" i="0">
                <a:solidFill>
                  <a:srgbClr val="000000"/>
                </a:solidFill>
                <a:effectLst/>
                <a:latin typeface="Helvetica Neue" panose="02000503000000020004" pitchFamily="2" charset="0"/>
              </a:rPr>
              <a:t> form, instead the accurate number such as the numbers show on the tax filing.</a:t>
            </a:r>
          </a:p>
          <a:p>
            <a:pPr algn="l">
              <a:buFont typeface="+mj-lt"/>
              <a:buAutoNum type="arabicPeriod"/>
            </a:pPr>
            <a:r>
              <a:rPr lang="en-US" b="0" i="0">
                <a:solidFill>
                  <a:srgbClr val="000000"/>
                </a:solidFill>
                <a:effectLst/>
                <a:latin typeface="Helvetica Neue" panose="02000503000000020004" pitchFamily="2" charset="0"/>
              </a:rPr>
              <a:t>There is a little pattern between income and credit amount: With more income, there will be more credit amount. But the weak correlation also make sense since the credit amount is directly affected by the price of the vehicle that clients want to buy.</a:t>
            </a:r>
          </a:p>
          <a:p>
            <a:pPr algn="l">
              <a:buFont typeface="+mj-lt"/>
              <a:buAutoNum type="arabicPeriod"/>
            </a:pPr>
            <a:r>
              <a:rPr lang="en-US" b="0" i="0">
                <a:solidFill>
                  <a:srgbClr val="000000"/>
                </a:solidFill>
                <a:effectLst/>
                <a:latin typeface="Helvetica Neue" panose="02000503000000020004" pitchFamily="2" charset="0"/>
              </a:rPr>
              <a:t>Except for the non default group has wider range and distribution (high variance), we can't not tell any significant difference between group.</a:t>
            </a:r>
          </a:p>
          <a:p>
            <a:endParaRPr lang="en-US"/>
          </a:p>
        </p:txBody>
      </p:sp>
      <p:sp>
        <p:nvSpPr>
          <p:cNvPr id="4" name="Slide Number Placeholder 3"/>
          <p:cNvSpPr>
            <a:spLocks noGrp="1"/>
          </p:cNvSpPr>
          <p:nvPr>
            <p:ph type="sldNum" sz="quarter" idx="5"/>
          </p:nvPr>
        </p:nvSpPr>
        <p:spPr/>
        <p:txBody>
          <a:bodyPr/>
          <a:lstStyle/>
          <a:p>
            <a:fld id="{3B67C598-23B8-E248-80D5-2CE7D652738F}" type="slidenum">
              <a:rPr lang="en-US" smtClean="0"/>
              <a:t>7</a:t>
            </a:fld>
            <a:endParaRPr lang="en-US"/>
          </a:p>
        </p:txBody>
      </p:sp>
    </p:spTree>
    <p:extLst>
      <p:ext uri="{BB962C8B-B14F-4D97-AF65-F5344CB8AC3E}">
        <p14:creationId xmlns:p14="http://schemas.microsoft.com/office/powerpoint/2010/main" val="4096604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Verifying relationship of credit score and default</a:t>
            </a:r>
          </a:p>
          <a:p>
            <a:r>
              <a:rPr lang="en-US" b="0" i="0">
                <a:solidFill>
                  <a:srgbClr val="000000"/>
                </a:solidFill>
                <a:effectLst/>
                <a:latin typeface="Helvetica Neue" panose="02000503000000020004" pitchFamily="2" charset="0"/>
              </a:rPr>
              <a:t>The average credit score might be the most intuitive factor to reflect the default or not, as we can see that the defaulted group has lower credit score for not matter in which scale, the </a:t>
            </a:r>
            <a:r>
              <a:rPr lang="en-US" b="0" i="0" err="1">
                <a:solidFill>
                  <a:srgbClr val="000000"/>
                </a:solidFill>
                <a:effectLst/>
                <a:latin typeface="Helvetica Neue" panose="02000503000000020004" pitchFamily="2" charset="0"/>
              </a:rPr>
              <a:t>minimun</a:t>
            </a:r>
            <a:r>
              <a:rPr lang="en-US" b="0" i="0">
                <a:solidFill>
                  <a:srgbClr val="000000"/>
                </a:solidFill>
                <a:effectLst/>
                <a:latin typeface="Helvetica Neue" panose="02000503000000020004" pitchFamily="2" charset="0"/>
              </a:rPr>
              <a:t>, </a:t>
            </a:r>
            <a:r>
              <a:rPr lang="en-US" b="0" i="0" err="1">
                <a:solidFill>
                  <a:srgbClr val="000000"/>
                </a:solidFill>
                <a:effectLst/>
                <a:latin typeface="Helvetica Neue" panose="02000503000000020004" pitchFamily="2" charset="0"/>
              </a:rPr>
              <a:t>maximun</a:t>
            </a:r>
            <a:r>
              <a:rPr lang="en-US" b="0" i="0">
                <a:solidFill>
                  <a:srgbClr val="000000"/>
                </a:solidFill>
                <a:effectLst/>
                <a:latin typeface="Helvetica Neue" panose="02000503000000020004" pitchFamily="2" charset="0"/>
              </a:rPr>
              <a:t>, upper or lower quartile and even </a:t>
            </a:r>
            <a:r>
              <a:rPr lang="en-US" b="0" i="0" err="1">
                <a:solidFill>
                  <a:srgbClr val="000000"/>
                </a:solidFill>
                <a:effectLst/>
                <a:latin typeface="Helvetica Neue" panose="02000503000000020004" pitchFamily="2" charset="0"/>
              </a:rPr>
              <a:t>medain</a:t>
            </a:r>
            <a:r>
              <a:rPr lang="en-US" b="0" i="0">
                <a:solidFill>
                  <a:srgbClr val="000000"/>
                </a:solidFill>
                <a:effectLst/>
                <a:latin typeface="Helvetica Neue" panose="02000503000000020004" pitchFamily="2" charset="0"/>
              </a:rPr>
              <a:t>.</a:t>
            </a:r>
            <a:endParaRPr lang="en-US"/>
          </a:p>
        </p:txBody>
      </p:sp>
      <p:sp>
        <p:nvSpPr>
          <p:cNvPr id="4" name="Slide Number Placeholder 3"/>
          <p:cNvSpPr>
            <a:spLocks noGrp="1"/>
          </p:cNvSpPr>
          <p:nvPr>
            <p:ph type="sldNum" sz="quarter" idx="5"/>
          </p:nvPr>
        </p:nvSpPr>
        <p:spPr/>
        <p:txBody>
          <a:bodyPr/>
          <a:lstStyle/>
          <a:p>
            <a:fld id="{3B67C598-23B8-E248-80D5-2CE7D652738F}" type="slidenum">
              <a:rPr lang="en-US" smtClean="0"/>
              <a:t>8</a:t>
            </a:fld>
            <a:endParaRPr lang="en-US"/>
          </a:p>
        </p:txBody>
      </p:sp>
    </p:spTree>
    <p:extLst>
      <p:ext uri="{BB962C8B-B14F-4D97-AF65-F5344CB8AC3E}">
        <p14:creationId xmlns:p14="http://schemas.microsoft.com/office/powerpoint/2010/main" val="2398606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Application process day analysis</a:t>
            </a:r>
          </a:p>
          <a:p>
            <a:r>
              <a:rPr lang="en-US" b="0" i="0">
                <a:solidFill>
                  <a:srgbClr val="000000"/>
                </a:solidFill>
                <a:effectLst/>
                <a:latin typeface="Helvetica Neue" panose="02000503000000020004" pitchFamily="2" charset="0"/>
              </a:rPr>
              <a:t>he dataset gathered the application process day and hours, which indicates in which week day and what hour in a day that a client applied the loan ,</a:t>
            </a:r>
            <a:br>
              <a:rPr lang="en-US"/>
            </a:br>
            <a:r>
              <a:rPr lang="en-US" b="0" i="0">
                <a:solidFill>
                  <a:srgbClr val="000000"/>
                </a:solidFill>
                <a:effectLst/>
                <a:latin typeface="Helvetica Neue" panose="02000503000000020004" pitchFamily="2" charset="0"/>
              </a:rPr>
              <a:t>which trigger our curious is there any necessity that we should gather these data to make the machine learning prediction model.</a:t>
            </a:r>
            <a:br>
              <a:rPr lang="en-US"/>
            </a:br>
            <a:r>
              <a:rPr lang="en-US" b="0" i="0">
                <a:solidFill>
                  <a:srgbClr val="000000"/>
                </a:solidFill>
                <a:effectLst/>
                <a:latin typeface="Helvetica Neue" panose="02000503000000020004" pitchFamily="2" charset="0"/>
              </a:rPr>
              <a:t>So we use the heat map to verify is there any pattern on the occur times between two groups on these variables.</a:t>
            </a:r>
          </a:p>
          <a:p>
            <a:endParaRPr lang="en-US" b="0" i="0">
              <a:solidFill>
                <a:srgbClr val="000000"/>
              </a:solidFill>
              <a:effectLst/>
              <a:latin typeface="Helvetica Neue" panose="02000503000000020004" pitchFamily="2" charset="0"/>
            </a:endParaRPr>
          </a:p>
          <a:p>
            <a:pPr algn="l"/>
            <a:r>
              <a:rPr lang="en-US" b="0" i="0">
                <a:solidFill>
                  <a:srgbClr val="000000"/>
                </a:solidFill>
                <a:effectLst/>
                <a:latin typeface="Helvetica Neue" panose="02000503000000020004" pitchFamily="2" charset="0"/>
              </a:rPr>
              <a:t>From these two heat map:</a:t>
            </a:r>
          </a:p>
          <a:p>
            <a:pPr algn="l">
              <a:buFont typeface="+mj-lt"/>
              <a:buAutoNum type="arabicPeriod"/>
            </a:pPr>
            <a:r>
              <a:rPr lang="en-US" b="0" i="0">
                <a:solidFill>
                  <a:srgbClr val="000000"/>
                </a:solidFill>
                <a:effectLst/>
                <a:latin typeface="Helvetica Neue" panose="02000503000000020004" pitchFamily="2" charset="0"/>
              </a:rPr>
              <a:t>It does show a good normal distribution that most people apply their loan around noon and on Tuesday and Wednesday, and the </a:t>
            </a:r>
            <a:r>
              <a:rPr lang="en-US" b="0" i="0" err="1">
                <a:solidFill>
                  <a:srgbClr val="000000"/>
                </a:solidFill>
                <a:effectLst/>
                <a:latin typeface="Helvetica Neue" panose="02000503000000020004" pitchFamily="2" charset="0"/>
              </a:rPr>
              <a:t>occurance</a:t>
            </a:r>
            <a:r>
              <a:rPr lang="en-US" b="0" i="0">
                <a:solidFill>
                  <a:srgbClr val="000000"/>
                </a:solidFill>
                <a:effectLst/>
                <a:latin typeface="Helvetica Neue" panose="02000503000000020004" pitchFamily="2" charset="0"/>
              </a:rPr>
              <a:t> drop down slowly when its not office hour.</a:t>
            </a:r>
          </a:p>
          <a:p>
            <a:pPr algn="l">
              <a:buFont typeface="+mj-lt"/>
              <a:buAutoNum type="arabicPeriod"/>
            </a:pPr>
            <a:r>
              <a:rPr lang="en-US" b="0" i="0">
                <a:solidFill>
                  <a:srgbClr val="000000"/>
                </a:solidFill>
                <a:effectLst/>
                <a:latin typeface="Helvetica Neue" panose="02000503000000020004" pitchFamily="2" charset="0"/>
              </a:rPr>
              <a:t>But we can't see any </a:t>
            </a:r>
            <a:r>
              <a:rPr lang="en-US" b="0" i="0" err="1">
                <a:solidFill>
                  <a:srgbClr val="000000"/>
                </a:solidFill>
                <a:effectLst/>
                <a:latin typeface="Helvetica Neue" panose="02000503000000020004" pitchFamily="2" charset="0"/>
              </a:rPr>
              <a:t>differnet</a:t>
            </a:r>
            <a:r>
              <a:rPr lang="en-US" b="0" i="0">
                <a:solidFill>
                  <a:srgbClr val="000000"/>
                </a:solidFill>
                <a:effectLst/>
                <a:latin typeface="Helvetica Neue" panose="02000503000000020004" pitchFamily="2" charset="0"/>
              </a:rPr>
              <a:t> pattern between two groups, thus these two variables might be useless for the analysis.</a:t>
            </a:r>
          </a:p>
          <a:p>
            <a:endParaRPr lang="en-US"/>
          </a:p>
        </p:txBody>
      </p:sp>
      <p:sp>
        <p:nvSpPr>
          <p:cNvPr id="4" name="Slide Number Placeholder 3"/>
          <p:cNvSpPr>
            <a:spLocks noGrp="1"/>
          </p:cNvSpPr>
          <p:nvPr>
            <p:ph type="sldNum" sz="quarter" idx="5"/>
          </p:nvPr>
        </p:nvSpPr>
        <p:spPr/>
        <p:txBody>
          <a:bodyPr/>
          <a:lstStyle/>
          <a:p>
            <a:fld id="{3B67C598-23B8-E248-80D5-2CE7D652738F}" type="slidenum">
              <a:rPr lang="en-US" smtClean="0"/>
              <a:t>9</a:t>
            </a:fld>
            <a:endParaRPr lang="en-US"/>
          </a:p>
        </p:txBody>
      </p:sp>
    </p:spTree>
    <p:extLst>
      <p:ext uri="{BB962C8B-B14F-4D97-AF65-F5344CB8AC3E}">
        <p14:creationId xmlns:p14="http://schemas.microsoft.com/office/powerpoint/2010/main" val="14112911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rgbClr val="000000"/>
                </a:solidFill>
                <a:effectLst/>
                <a:latin typeface="Helvetica Neue" panose="02000503000000020004" pitchFamily="2" charset="0"/>
              </a:rPr>
              <a:t>Based on the findings from above graphics, we can conclude the retention and removal of variables that we verified:</a:t>
            </a:r>
          </a:p>
          <a:p>
            <a:r>
              <a:rPr lang="en-US">
                <a:solidFill>
                  <a:srgbClr val="000000"/>
                </a:solidFill>
                <a:effectLst/>
                <a:latin typeface="Helvetica Neue" panose="02000503000000020004" pitchFamily="2" charset="0"/>
              </a:rPr>
              <a:t>Kept Variables:</a:t>
            </a:r>
          </a:p>
          <a:p>
            <a:pPr>
              <a:buFont typeface="+mj-lt"/>
              <a:buAutoNum type="arabicPeriod"/>
            </a:pPr>
            <a:r>
              <a:rPr lang="en-US" err="1">
                <a:solidFill>
                  <a:srgbClr val="000000"/>
                </a:solidFill>
                <a:effectLst/>
                <a:latin typeface="Helvetica Neue" panose="02000503000000020004" pitchFamily="2" charset="0"/>
              </a:rPr>
              <a:t>Client_Income</a:t>
            </a:r>
            <a:r>
              <a:rPr lang="en-US">
                <a:solidFill>
                  <a:srgbClr val="000000"/>
                </a:solidFill>
                <a:effectLst/>
                <a:latin typeface="Helvetica Neue" panose="02000503000000020004" pitchFamily="2" charset="0"/>
              </a:rPr>
              <a:t> &amp; </a:t>
            </a:r>
            <a:r>
              <a:rPr lang="en-US" err="1">
                <a:solidFill>
                  <a:srgbClr val="000000"/>
                </a:solidFill>
                <a:effectLst/>
                <a:latin typeface="Helvetica Neue" panose="02000503000000020004" pitchFamily="2" charset="0"/>
              </a:rPr>
              <a:t>Client_Income_Type</a:t>
            </a:r>
            <a:r>
              <a:rPr lang="en-US">
                <a:solidFill>
                  <a:srgbClr val="000000"/>
                </a:solidFill>
                <a:effectLst/>
                <a:latin typeface="Helvetica Neue" panose="02000503000000020004" pitchFamily="2" charset="0"/>
              </a:rPr>
              <a:t>: Although solely by the </a:t>
            </a:r>
            <a:r>
              <a:rPr lang="en-US" err="1">
                <a:solidFill>
                  <a:srgbClr val="000000"/>
                </a:solidFill>
                <a:effectLst/>
                <a:latin typeface="Helvetica Neue" panose="02000503000000020004" pitchFamily="2" charset="0"/>
              </a:rPr>
              <a:t>Client_Income</a:t>
            </a:r>
            <a:r>
              <a:rPr lang="en-US">
                <a:solidFill>
                  <a:srgbClr val="000000"/>
                </a:solidFill>
                <a:effectLst/>
                <a:latin typeface="Helvetica Neue" panose="02000503000000020004" pitchFamily="2" charset="0"/>
              </a:rPr>
              <a:t> we can not find significant pattern difference between the defaulted and non default customers, but with </a:t>
            </a:r>
            <a:r>
              <a:rPr lang="en-US" err="1">
                <a:solidFill>
                  <a:srgbClr val="000000"/>
                </a:solidFill>
                <a:effectLst/>
                <a:latin typeface="Helvetica Neue" panose="02000503000000020004" pitchFamily="2" charset="0"/>
              </a:rPr>
              <a:t>Client_Income_Type</a:t>
            </a:r>
            <a:r>
              <a:rPr lang="en-US">
                <a:solidFill>
                  <a:srgbClr val="000000"/>
                </a:solidFill>
                <a:effectLst/>
                <a:latin typeface="Helvetica Neue" panose="02000503000000020004" pitchFamily="2" charset="0"/>
              </a:rPr>
              <a:t>, we still can see the pattern difference, thus it's kept.</a:t>
            </a:r>
          </a:p>
          <a:p>
            <a:pPr>
              <a:buFont typeface="+mj-lt"/>
              <a:buAutoNum type="arabicPeriod"/>
            </a:pPr>
            <a:r>
              <a:rPr lang="en-US" err="1">
                <a:solidFill>
                  <a:srgbClr val="000000"/>
                </a:solidFill>
                <a:effectLst/>
                <a:latin typeface="Helvetica Neue" panose="02000503000000020004" pitchFamily="2" charset="0"/>
              </a:rPr>
              <a:t>Credit_Amount</a:t>
            </a:r>
            <a:r>
              <a:rPr lang="en-US">
                <a:solidFill>
                  <a:srgbClr val="000000"/>
                </a:solidFill>
                <a:effectLst/>
                <a:latin typeface="Helvetica Neue" panose="02000503000000020004" pitchFamily="2" charset="0"/>
              </a:rPr>
              <a:t> and </a:t>
            </a:r>
            <a:r>
              <a:rPr lang="en-US" err="1">
                <a:solidFill>
                  <a:srgbClr val="000000"/>
                </a:solidFill>
                <a:effectLst/>
                <a:latin typeface="Helvetica Neue" panose="02000503000000020004" pitchFamily="2" charset="0"/>
              </a:rPr>
              <a:t>Loan_Annuity</a:t>
            </a:r>
            <a:r>
              <a:rPr lang="en-US">
                <a:solidFill>
                  <a:srgbClr val="000000"/>
                </a:solidFill>
                <a:effectLst/>
                <a:latin typeface="Helvetica Neue" panose="02000503000000020004" pitchFamily="2" charset="0"/>
              </a:rPr>
              <a:t>: These two variables are dependent and by calculating them we can get the Loan Duration information, which we can tell the pattern difference between defaulted and non default customers combining the age data.</a:t>
            </a:r>
          </a:p>
          <a:p>
            <a:pPr>
              <a:buFont typeface="+mj-lt"/>
              <a:buAutoNum type="arabicPeriod"/>
            </a:pPr>
            <a:r>
              <a:rPr lang="en-US" err="1">
                <a:solidFill>
                  <a:srgbClr val="000000"/>
                </a:solidFill>
                <a:effectLst/>
                <a:latin typeface="Helvetica Neue" panose="02000503000000020004" pitchFamily="2" charset="0"/>
              </a:rPr>
              <a:t>Client_Education</a:t>
            </a:r>
            <a:r>
              <a:rPr lang="en-US">
                <a:solidFill>
                  <a:srgbClr val="000000"/>
                </a:solidFill>
                <a:effectLst/>
                <a:latin typeface="Helvetica Neue" panose="02000503000000020004" pitchFamily="2" charset="0"/>
              </a:rPr>
              <a:t>: With the pie chart, we find that the the percentage of defaulted customer in each education level of </a:t>
            </a:r>
            <a:r>
              <a:rPr lang="en-US" err="1">
                <a:solidFill>
                  <a:srgbClr val="000000"/>
                </a:solidFill>
                <a:effectLst/>
                <a:latin typeface="Helvetica Neue" panose="02000503000000020004" pitchFamily="2" charset="0"/>
              </a:rPr>
              <a:t>Client_Education</a:t>
            </a:r>
            <a:r>
              <a:rPr lang="en-US">
                <a:solidFill>
                  <a:srgbClr val="000000"/>
                </a:solidFill>
                <a:effectLst/>
                <a:latin typeface="Helvetica Neue" panose="02000503000000020004" pitchFamily="2" charset="0"/>
              </a:rPr>
              <a:t> is different, so this variable may help us on building the prediction model.</a:t>
            </a:r>
          </a:p>
          <a:p>
            <a:pPr>
              <a:buFont typeface="+mj-lt"/>
              <a:buAutoNum type="arabicPeriod"/>
            </a:pPr>
            <a:r>
              <a:rPr lang="en-US" err="1">
                <a:solidFill>
                  <a:srgbClr val="000000"/>
                </a:solidFill>
                <a:effectLst/>
                <a:latin typeface="Helvetica Neue" panose="02000503000000020004" pitchFamily="2" charset="0"/>
              </a:rPr>
              <a:t>Age_Date</a:t>
            </a:r>
            <a:r>
              <a:rPr lang="en-US">
                <a:solidFill>
                  <a:srgbClr val="000000"/>
                </a:solidFill>
                <a:effectLst/>
                <a:latin typeface="Helvetica Neue" panose="02000503000000020004" pitchFamily="2" charset="0"/>
              </a:rPr>
              <a:t>: By converting the </a:t>
            </a:r>
            <a:r>
              <a:rPr lang="en-US" err="1">
                <a:solidFill>
                  <a:srgbClr val="000000"/>
                </a:solidFill>
                <a:effectLst/>
                <a:latin typeface="Helvetica Neue" panose="02000503000000020004" pitchFamily="2" charset="0"/>
              </a:rPr>
              <a:t>Age_Date</a:t>
            </a:r>
            <a:r>
              <a:rPr lang="en-US">
                <a:solidFill>
                  <a:srgbClr val="000000"/>
                </a:solidFill>
                <a:effectLst/>
                <a:latin typeface="Helvetica Neue" panose="02000503000000020004" pitchFamily="2" charset="0"/>
              </a:rPr>
              <a:t> to Age, we then utilize the age data and find out that combining the age data and loan Duration there is pattern difference between defaulted and non default customers.</a:t>
            </a:r>
          </a:p>
          <a:p>
            <a:pPr>
              <a:buFont typeface="+mj-lt"/>
              <a:buAutoNum type="arabicPeriod"/>
            </a:pPr>
            <a:r>
              <a:rPr lang="en-US">
                <a:solidFill>
                  <a:srgbClr val="000000"/>
                </a:solidFill>
                <a:effectLst/>
                <a:latin typeface="Helvetica Neue" panose="02000503000000020004" pitchFamily="2" charset="0"/>
              </a:rPr>
              <a:t>Score_Source_1 to 3: With the average credit score from these three score source, we find out that defaulted customers has lower score than non default customers, thus we consider this variable can help us on building the prediction model.</a:t>
            </a:r>
          </a:p>
          <a:p>
            <a:pPr>
              <a:buFont typeface="+mj-lt"/>
              <a:buAutoNum type="arabicPeriod"/>
            </a:pPr>
            <a:r>
              <a:rPr lang="en-US" err="1">
                <a:solidFill>
                  <a:srgbClr val="000000"/>
                </a:solidFill>
                <a:effectLst/>
                <a:latin typeface="Helvetica Neue" panose="02000503000000020004" pitchFamily="2" charset="0"/>
              </a:rPr>
              <a:t>Employed_Days</a:t>
            </a:r>
            <a:r>
              <a:rPr lang="en-US">
                <a:solidFill>
                  <a:srgbClr val="000000"/>
                </a:solidFill>
                <a:effectLst/>
                <a:latin typeface="Helvetica Neue" panose="02000503000000020004" pitchFamily="2" charset="0"/>
              </a:rPr>
              <a:t>: The bar graph between </a:t>
            </a:r>
            <a:r>
              <a:rPr lang="en-US" err="1">
                <a:solidFill>
                  <a:srgbClr val="000000"/>
                </a:solidFill>
                <a:effectLst/>
                <a:latin typeface="Helvetica Neue" panose="02000503000000020004" pitchFamily="2" charset="0"/>
              </a:rPr>
              <a:t>Employed_Years</a:t>
            </a:r>
            <a:r>
              <a:rPr lang="en-US">
                <a:solidFill>
                  <a:srgbClr val="000000"/>
                </a:solidFill>
                <a:effectLst/>
                <a:latin typeface="Helvetica Neue" panose="02000503000000020004" pitchFamily="2" charset="0"/>
              </a:rPr>
              <a:t> vs Default shows a noticeable trend that indicates a negative correlation between the number of employed years and the probability of defaulting. Thus, we can infer that employed days can be considered an important factor in predicting a customer's chance of defaulting.</a:t>
            </a:r>
          </a:p>
          <a:p>
            <a:pPr>
              <a:buFont typeface="+mj-lt"/>
              <a:buAutoNum type="arabicPeriod"/>
            </a:pPr>
            <a:r>
              <a:rPr lang="en-US" err="1">
                <a:solidFill>
                  <a:srgbClr val="000000"/>
                </a:solidFill>
                <a:effectLst/>
                <a:latin typeface="Helvetica Neue" panose="02000503000000020004" pitchFamily="2" charset="0"/>
              </a:rPr>
              <a:t>Registration_Days</a:t>
            </a:r>
            <a:r>
              <a:rPr lang="en-US">
                <a:solidFill>
                  <a:srgbClr val="000000"/>
                </a:solidFill>
                <a:effectLst/>
                <a:latin typeface="Helvetica Neue" panose="02000503000000020004" pitchFamily="2" charset="0"/>
              </a:rPr>
              <a:t>: The line graph between </a:t>
            </a:r>
            <a:r>
              <a:rPr lang="en-US" err="1">
                <a:solidFill>
                  <a:srgbClr val="000000"/>
                </a:solidFill>
                <a:effectLst/>
                <a:latin typeface="Helvetica Neue" panose="02000503000000020004" pitchFamily="2" charset="0"/>
              </a:rPr>
              <a:t>Registration_Years</a:t>
            </a:r>
            <a:r>
              <a:rPr lang="en-US">
                <a:solidFill>
                  <a:srgbClr val="000000"/>
                </a:solidFill>
                <a:effectLst/>
                <a:latin typeface="Helvetica Neue" panose="02000503000000020004" pitchFamily="2" charset="0"/>
              </a:rPr>
              <a:t> vs Default shows a noticeable trend that as </a:t>
            </a:r>
            <a:r>
              <a:rPr lang="en-US" err="1">
                <a:solidFill>
                  <a:srgbClr val="000000"/>
                </a:solidFill>
                <a:effectLst/>
                <a:latin typeface="Helvetica Neue" panose="02000503000000020004" pitchFamily="2" charset="0"/>
              </a:rPr>
              <a:t>Registration_Years</a:t>
            </a:r>
            <a:r>
              <a:rPr lang="en-US">
                <a:solidFill>
                  <a:srgbClr val="000000"/>
                </a:solidFill>
                <a:effectLst/>
                <a:latin typeface="Helvetica Neue" panose="02000503000000020004" pitchFamily="2" charset="0"/>
              </a:rPr>
              <a:t> increases, the likelihood of defaulting decrease. Thus, we can infer that registration days can be considered an important feature.</a:t>
            </a:r>
          </a:p>
          <a:p>
            <a:r>
              <a:rPr lang="en-US">
                <a:solidFill>
                  <a:srgbClr val="000000"/>
                </a:solidFill>
                <a:effectLst/>
                <a:latin typeface="Helvetica Neue" panose="02000503000000020004" pitchFamily="2" charset="0"/>
              </a:rPr>
              <a:t>Removed Variables:</a:t>
            </a:r>
          </a:p>
          <a:p>
            <a:pPr>
              <a:buFont typeface="+mj-lt"/>
              <a:buAutoNum type="arabicPeriod"/>
            </a:pPr>
            <a:r>
              <a:rPr lang="en-US" err="1">
                <a:solidFill>
                  <a:srgbClr val="000000"/>
                </a:solidFill>
                <a:effectLst/>
                <a:latin typeface="Helvetica Neue" panose="02000503000000020004" pitchFamily="2" charset="0"/>
              </a:rPr>
              <a:t>Application_Process_Day</a:t>
            </a:r>
            <a:r>
              <a:rPr lang="en-US">
                <a:solidFill>
                  <a:srgbClr val="000000"/>
                </a:solidFill>
                <a:effectLst/>
                <a:latin typeface="Helvetica Neue" panose="02000503000000020004" pitchFamily="2" charset="0"/>
              </a:rPr>
              <a:t> &amp; Hour: we use these two variables plotting a heatmap of occurrence on each weekday and hour, but the </a:t>
            </a:r>
            <a:r>
              <a:rPr lang="en-US" err="1">
                <a:solidFill>
                  <a:srgbClr val="000000"/>
                </a:solidFill>
                <a:effectLst/>
                <a:latin typeface="Helvetica Neue" panose="02000503000000020004" pitchFamily="2" charset="0"/>
              </a:rPr>
              <a:t>occurance</a:t>
            </a:r>
            <a:r>
              <a:rPr lang="en-US">
                <a:solidFill>
                  <a:srgbClr val="000000"/>
                </a:solidFill>
                <a:effectLst/>
                <a:latin typeface="Helvetica Neue" panose="02000503000000020004" pitchFamily="2" charset="0"/>
              </a:rPr>
              <a:t> of both defaulted and non default group are good normal distribution and can not find significant pattern difference, thus we consider these two variables do not have predictability and will remove from dataset for further model-building process.</a:t>
            </a:r>
          </a:p>
          <a:p>
            <a:pPr>
              <a:buFont typeface="+mj-lt"/>
              <a:buAutoNum type="arabicPeriod"/>
            </a:pPr>
            <a:r>
              <a:rPr lang="en-US" err="1">
                <a:solidFill>
                  <a:srgbClr val="000000"/>
                </a:solidFill>
                <a:effectLst/>
                <a:latin typeface="Helvetica Neue" panose="02000503000000020004" pitchFamily="2" charset="0"/>
              </a:rPr>
              <a:t>Car_Owned</a:t>
            </a:r>
            <a:r>
              <a:rPr lang="en-US">
                <a:solidFill>
                  <a:srgbClr val="000000"/>
                </a:solidFill>
                <a:effectLst/>
                <a:latin typeface="Helvetica Neue" panose="02000503000000020004" pitchFamily="2" charset="0"/>
              </a:rPr>
              <a:t>: The pie charts indicate a minimal difference between default percentages for the two </a:t>
            </a:r>
            <a:r>
              <a:rPr lang="en-US" err="1">
                <a:solidFill>
                  <a:srgbClr val="000000"/>
                </a:solidFill>
                <a:effectLst/>
                <a:latin typeface="Helvetica Neue" panose="02000503000000020004" pitchFamily="2" charset="0"/>
              </a:rPr>
              <a:t>Car_Owned</a:t>
            </a:r>
            <a:r>
              <a:rPr lang="en-US">
                <a:solidFill>
                  <a:srgbClr val="000000"/>
                </a:solidFill>
                <a:effectLst/>
                <a:latin typeface="Helvetica Neue" panose="02000503000000020004" pitchFamily="2" charset="0"/>
              </a:rPr>
              <a:t> cases, with only a 1.3% gap. This suggests that owning a car may not play a significant role in determining a customer's likelihood of defaulting, hence we will remove this variable</a:t>
            </a:r>
          </a:p>
          <a:p>
            <a:endParaRPr lang="en-US"/>
          </a:p>
        </p:txBody>
      </p:sp>
      <p:sp>
        <p:nvSpPr>
          <p:cNvPr id="4" name="Slide Number Placeholder 3"/>
          <p:cNvSpPr>
            <a:spLocks noGrp="1"/>
          </p:cNvSpPr>
          <p:nvPr>
            <p:ph type="sldNum" sz="quarter" idx="5"/>
          </p:nvPr>
        </p:nvSpPr>
        <p:spPr/>
        <p:txBody>
          <a:bodyPr/>
          <a:lstStyle/>
          <a:p>
            <a:fld id="{3B67C598-23B8-E248-80D5-2CE7D652738F}" type="slidenum">
              <a:rPr lang="en-US" smtClean="0"/>
              <a:t>10</a:t>
            </a:fld>
            <a:endParaRPr lang="en-US"/>
          </a:p>
        </p:txBody>
      </p:sp>
    </p:spTree>
    <p:extLst>
      <p:ext uri="{BB962C8B-B14F-4D97-AF65-F5344CB8AC3E}">
        <p14:creationId xmlns:p14="http://schemas.microsoft.com/office/powerpoint/2010/main" val="1409334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With more detailed data description, we can have more precise analysis on the outcome, for example, in the data description, it only states that </a:t>
            </a:r>
            <a:r>
              <a:rPr lang="en-US" err="1"/>
              <a:t>Client_Income</a:t>
            </a:r>
            <a:r>
              <a:rPr lang="en-US"/>
              <a:t> is the income of client, but in what period of time? Month or Year? Since the variance of data is huge, we need more detailed description to expand our story.</a:t>
            </a:r>
          </a:p>
          <a:p>
            <a:r>
              <a:rPr lang="en-US"/>
              <a:t>: Since this is a car loan dataset, if the APR data for each customer can be collected, it might helps us to have more findings and more predictable variable.</a:t>
            </a:r>
          </a:p>
          <a:p>
            <a:r>
              <a:rPr lang="en-US"/>
              <a:t>: When applying the car loan, financial institution would consider some information related to the car client is going to buy, thus if there are some data related to Vehicle Type or Specs, we might have some findings on this perspective.</a:t>
            </a:r>
          </a:p>
          <a:p>
            <a:endParaRPr lang="en-US">
              <a:cs typeface="Calibri"/>
            </a:endParaRPr>
          </a:p>
          <a:p>
            <a:endParaRPr lang="en-US">
              <a:cs typeface="Calibri"/>
            </a:endParaRPr>
          </a:p>
          <a:p>
            <a:pPr marL="171450" indent="-171450">
              <a:buFont typeface="Arial"/>
              <a:buChar char="•"/>
            </a:pPr>
            <a:r>
              <a:rPr lang="en-US"/>
              <a:t>More detailed data descriptions allow for more precise analysis. For example, specifying the time period for </a:t>
            </a:r>
            <a:r>
              <a:rPr lang="en-US" err="1"/>
              <a:t>Client_Income</a:t>
            </a:r>
            <a:r>
              <a:rPr lang="en-US"/>
              <a:t> can help with data interpretation due to the large variance.</a:t>
            </a:r>
            <a:endParaRPr lang="en-US">
              <a:cs typeface="Calibri"/>
            </a:endParaRPr>
          </a:p>
          <a:p>
            <a:pPr marL="171450" indent="-171450">
              <a:buFont typeface="Arial"/>
              <a:buChar char="•"/>
            </a:pPr>
            <a:r>
              <a:rPr lang="en-US"/>
              <a:t>Collecting APR data for each customer in the car loan dataset can lead to more findings and a more predictable variable.</a:t>
            </a:r>
            <a:endParaRPr lang="en-US">
              <a:cs typeface="Calibri"/>
            </a:endParaRPr>
          </a:p>
          <a:p>
            <a:pPr marL="171450" indent="-171450">
              <a:buFont typeface="Arial"/>
              <a:buChar char="•"/>
            </a:pPr>
            <a:r>
              <a:rPr lang="en-US"/>
              <a:t>Financial institutions consider information about the car being purchased during the loan application process. Data related to Vehicle Type or Specs could lead to new insights.</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3B67C598-23B8-E248-80D5-2CE7D652738F}" type="slidenum">
              <a:rPr lang="en-US" smtClean="0"/>
              <a:t>11</a:t>
            </a:fld>
            <a:endParaRPr lang="en-US"/>
          </a:p>
        </p:txBody>
      </p:sp>
    </p:spTree>
    <p:extLst>
      <p:ext uri="{BB962C8B-B14F-4D97-AF65-F5344CB8AC3E}">
        <p14:creationId xmlns:p14="http://schemas.microsoft.com/office/powerpoint/2010/main" val="40878769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5/2/2023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F3204-512D-11C8-0D68-A6BA7A6AF13E}"/>
              </a:ext>
            </a:extLst>
          </p:cNvPr>
          <p:cNvSpPr>
            <a:spLocks noGrp="1"/>
          </p:cNvSpPr>
          <p:nvPr>
            <p:ph type="ctrTitle"/>
          </p:nvPr>
        </p:nvSpPr>
        <p:spPr/>
        <p:txBody>
          <a:bodyPr/>
          <a:lstStyle/>
          <a:p>
            <a:r>
              <a:rPr lang="en-US"/>
              <a:t>Purple bit logic</a:t>
            </a:r>
          </a:p>
        </p:txBody>
      </p:sp>
      <p:sp>
        <p:nvSpPr>
          <p:cNvPr id="3" name="Subtitle 2">
            <a:extLst>
              <a:ext uri="{FF2B5EF4-FFF2-40B4-BE49-F238E27FC236}">
                <a16:creationId xmlns:a16="http://schemas.microsoft.com/office/drawing/2014/main" id="{5639CE93-6CF4-1E2A-33D2-62260C0C7697}"/>
              </a:ext>
            </a:extLst>
          </p:cNvPr>
          <p:cNvSpPr>
            <a:spLocks noGrp="1"/>
          </p:cNvSpPr>
          <p:nvPr>
            <p:ph type="subTitle" idx="1"/>
          </p:nvPr>
        </p:nvSpPr>
        <p:spPr/>
        <p:txBody>
          <a:bodyPr/>
          <a:lstStyle/>
          <a:p>
            <a:r>
              <a:rPr lang="en-US"/>
              <a:t>Group Members: </a:t>
            </a:r>
          </a:p>
          <a:p>
            <a:r>
              <a:rPr lang="en-US" sz="1600"/>
              <a:t>Ryan Anand, Mohammad Mubashir, Monika </a:t>
            </a:r>
            <a:r>
              <a:rPr lang="en-US" sz="1600" err="1"/>
              <a:t>Munagapati</a:t>
            </a:r>
            <a:r>
              <a:rPr lang="en-US" sz="1600"/>
              <a:t>, Yao-Hui Tseng </a:t>
            </a:r>
          </a:p>
        </p:txBody>
      </p:sp>
    </p:spTree>
    <p:extLst>
      <p:ext uri="{BB962C8B-B14F-4D97-AF65-F5344CB8AC3E}">
        <p14:creationId xmlns:p14="http://schemas.microsoft.com/office/powerpoint/2010/main" val="630884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4AE96-6432-5BFC-41E1-48AA90868F5D}"/>
              </a:ext>
            </a:extLst>
          </p:cNvPr>
          <p:cNvSpPr>
            <a:spLocks noGrp="1"/>
          </p:cNvSpPr>
          <p:nvPr>
            <p:ph type="title"/>
          </p:nvPr>
        </p:nvSpPr>
        <p:spPr>
          <a:xfrm>
            <a:off x="685801" y="609601"/>
            <a:ext cx="10131425" cy="663388"/>
          </a:xfrm>
        </p:spPr>
        <p:txBody>
          <a:bodyPr/>
          <a:lstStyle/>
          <a:p>
            <a:r>
              <a:rPr lang="en-US"/>
              <a:t>Conclusion</a:t>
            </a:r>
          </a:p>
        </p:txBody>
      </p:sp>
      <p:sp>
        <p:nvSpPr>
          <p:cNvPr id="4" name="TextBox 3">
            <a:extLst>
              <a:ext uri="{FF2B5EF4-FFF2-40B4-BE49-F238E27FC236}">
                <a16:creationId xmlns:a16="http://schemas.microsoft.com/office/drawing/2014/main" id="{B5C911A2-1CEB-35B5-7B63-4DC28D4687A8}"/>
              </a:ext>
            </a:extLst>
          </p:cNvPr>
          <p:cNvSpPr txBox="1"/>
          <p:nvPr/>
        </p:nvSpPr>
        <p:spPr>
          <a:xfrm>
            <a:off x="1044932" y="2056353"/>
            <a:ext cx="4678990" cy="2862322"/>
          </a:xfrm>
          <a:prstGeom prst="rect">
            <a:avLst/>
          </a:prstGeom>
          <a:noFill/>
        </p:spPr>
        <p:txBody>
          <a:bodyPr wrap="square" lIns="91440" tIns="45720" rIns="91440" bIns="45720" rtlCol="0" anchor="t">
            <a:spAutoFit/>
          </a:bodyPr>
          <a:lstStyle/>
          <a:p>
            <a:r>
              <a:rPr lang="en-US" sz="2000"/>
              <a:t>Key variables include:</a:t>
            </a:r>
            <a:endParaRPr lang="en-US" sz="2000">
              <a:cs typeface="Calibri"/>
            </a:endParaRPr>
          </a:p>
          <a:p>
            <a:pPr marL="342900" indent="-342900">
              <a:buFont typeface="Arial" panose="020B0604020202020204" pitchFamily="34" charset="0"/>
              <a:buChar char="•"/>
            </a:pPr>
            <a:r>
              <a:rPr lang="en-US" sz="2000" err="1"/>
              <a:t>Client_Income</a:t>
            </a:r>
            <a:r>
              <a:rPr lang="en-US" sz="2000"/>
              <a:t> </a:t>
            </a:r>
            <a:endParaRPr lang="en-US" sz="2000">
              <a:cs typeface="Calibri"/>
            </a:endParaRPr>
          </a:p>
          <a:p>
            <a:pPr marL="342900" indent="-342900">
              <a:buFont typeface="Arial" panose="020B0604020202020204" pitchFamily="34" charset="0"/>
              <a:buChar char="•"/>
            </a:pPr>
            <a:r>
              <a:rPr lang="en-US" sz="2000" err="1"/>
              <a:t>Client_Income_Type</a:t>
            </a:r>
            <a:endParaRPr lang="en-US" sz="2000" err="1">
              <a:cs typeface="Calibri" panose="020F0502020204030204"/>
            </a:endParaRPr>
          </a:p>
          <a:p>
            <a:pPr marL="342900" indent="-342900">
              <a:buFont typeface="Arial" panose="020B0604020202020204" pitchFamily="34" charset="0"/>
              <a:buChar char="•"/>
            </a:pPr>
            <a:r>
              <a:rPr lang="en-US" sz="2000" err="1"/>
              <a:t>Credit_Amount</a:t>
            </a:r>
            <a:r>
              <a:rPr lang="en-US" sz="2000"/>
              <a:t> </a:t>
            </a:r>
          </a:p>
          <a:p>
            <a:pPr marL="342900" indent="-342900">
              <a:buFont typeface="Arial" panose="020B0604020202020204" pitchFamily="34" charset="0"/>
              <a:buChar char="•"/>
            </a:pPr>
            <a:r>
              <a:rPr lang="en-US" sz="2000" err="1"/>
              <a:t>Load_Annuity</a:t>
            </a:r>
            <a:endParaRPr lang="en-US" sz="2000" err="1">
              <a:cs typeface="Calibri"/>
            </a:endParaRPr>
          </a:p>
          <a:p>
            <a:pPr marL="342900" indent="-342900">
              <a:buFont typeface="Arial" panose="020B0604020202020204" pitchFamily="34" charset="0"/>
              <a:buChar char="•"/>
            </a:pPr>
            <a:r>
              <a:rPr lang="en-US" sz="2000" err="1"/>
              <a:t>Client_Education</a:t>
            </a:r>
            <a:endParaRPr lang="en-US" sz="2000">
              <a:cs typeface="Calibri"/>
            </a:endParaRPr>
          </a:p>
          <a:p>
            <a:pPr marL="342900" indent="-342900">
              <a:buFont typeface="Arial" panose="020B0604020202020204" pitchFamily="34" charset="0"/>
              <a:buChar char="•"/>
            </a:pPr>
            <a:r>
              <a:rPr lang="en-US" sz="2000" err="1"/>
              <a:t>Age_Date</a:t>
            </a:r>
            <a:endParaRPr lang="en-US" sz="2000">
              <a:cs typeface="Calibri"/>
            </a:endParaRPr>
          </a:p>
          <a:p>
            <a:pPr marL="342900" indent="-342900">
              <a:buFont typeface="Arial" panose="020B0604020202020204" pitchFamily="34" charset="0"/>
              <a:buChar char="•"/>
            </a:pPr>
            <a:r>
              <a:rPr lang="en-US" sz="2000" err="1"/>
              <a:t>Employed_Days</a:t>
            </a:r>
            <a:endParaRPr lang="en-US" sz="2000">
              <a:cs typeface="Calibri"/>
            </a:endParaRPr>
          </a:p>
          <a:p>
            <a:pPr marL="342900" indent="-342900">
              <a:buFont typeface="Arial" panose="020B0604020202020204" pitchFamily="34" charset="0"/>
              <a:buChar char="•"/>
            </a:pPr>
            <a:r>
              <a:rPr lang="en-US" sz="2000" err="1"/>
              <a:t>Registration_Days</a:t>
            </a:r>
            <a:endParaRPr lang="en-US" sz="2000">
              <a:cs typeface="Calibri"/>
            </a:endParaRPr>
          </a:p>
        </p:txBody>
      </p:sp>
      <p:sp>
        <p:nvSpPr>
          <p:cNvPr id="6" name="TextBox 5">
            <a:extLst>
              <a:ext uri="{FF2B5EF4-FFF2-40B4-BE49-F238E27FC236}">
                <a16:creationId xmlns:a16="http://schemas.microsoft.com/office/drawing/2014/main" id="{712E17DB-8DF1-55E1-04BC-02DA5B774053}"/>
              </a:ext>
            </a:extLst>
          </p:cNvPr>
          <p:cNvSpPr txBox="1"/>
          <p:nvPr/>
        </p:nvSpPr>
        <p:spPr>
          <a:xfrm>
            <a:off x="6806222" y="2057919"/>
            <a:ext cx="4229079" cy="1323439"/>
          </a:xfrm>
          <a:prstGeom prst="rect">
            <a:avLst/>
          </a:prstGeom>
          <a:noFill/>
        </p:spPr>
        <p:txBody>
          <a:bodyPr wrap="square" lIns="91440" tIns="45720" rIns="91440" bIns="45720" rtlCol="0" anchor="t">
            <a:spAutoFit/>
          </a:bodyPr>
          <a:lstStyle/>
          <a:p>
            <a:r>
              <a:rPr lang="en-US" sz="2000"/>
              <a:t>Removed Variables:</a:t>
            </a:r>
            <a:endParaRPr lang="en-US" sz="2000">
              <a:cs typeface="Calibri"/>
            </a:endParaRPr>
          </a:p>
          <a:p>
            <a:pPr marL="342900" indent="-342900">
              <a:buFont typeface="Arial"/>
              <a:buChar char="•"/>
            </a:pPr>
            <a:r>
              <a:rPr lang="en-US" sz="2000" err="1"/>
              <a:t>Application_Process_Day</a:t>
            </a:r>
            <a:r>
              <a:rPr lang="en-US" sz="2000"/>
              <a:t> </a:t>
            </a:r>
            <a:endParaRPr lang="en-US" sz="2000">
              <a:cs typeface="Calibri"/>
            </a:endParaRPr>
          </a:p>
          <a:p>
            <a:pPr marL="342900" indent="-342900">
              <a:buFont typeface="Arial"/>
              <a:buChar char="•"/>
            </a:pPr>
            <a:r>
              <a:rPr lang="en-US" sz="2000" err="1"/>
              <a:t>Application_Process_Hour</a:t>
            </a:r>
            <a:endParaRPr lang="en-US" sz="2000">
              <a:cs typeface="Calibri"/>
            </a:endParaRPr>
          </a:p>
          <a:p>
            <a:pPr marL="342900" indent="-342900">
              <a:buFont typeface="Arial"/>
              <a:buChar char="•"/>
            </a:pPr>
            <a:r>
              <a:rPr lang="en-US" sz="2000" err="1"/>
              <a:t>Car_Owned</a:t>
            </a:r>
            <a:endParaRPr lang="en-US" sz="2000">
              <a:cs typeface="Calibri" panose="020F0502020204030204"/>
            </a:endParaRPr>
          </a:p>
        </p:txBody>
      </p:sp>
    </p:spTree>
    <p:extLst>
      <p:ext uri="{BB962C8B-B14F-4D97-AF65-F5344CB8AC3E}">
        <p14:creationId xmlns:p14="http://schemas.microsoft.com/office/powerpoint/2010/main" val="1625891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1BF3C-9B16-CE8C-F62A-45F06D76DF60}"/>
              </a:ext>
            </a:extLst>
          </p:cNvPr>
          <p:cNvSpPr>
            <a:spLocks noGrp="1"/>
          </p:cNvSpPr>
          <p:nvPr>
            <p:ph type="title"/>
          </p:nvPr>
        </p:nvSpPr>
        <p:spPr/>
        <p:txBody>
          <a:bodyPr/>
          <a:lstStyle/>
          <a:p>
            <a:r>
              <a:rPr lang="en-US"/>
              <a:t>Recommendation</a:t>
            </a:r>
          </a:p>
        </p:txBody>
      </p:sp>
      <p:sp>
        <p:nvSpPr>
          <p:cNvPr id="3" name="Content Placeholder 2">
            <a:extLst>
              <a:ext uri="{FF2B5EF4-FFF2-40B4-BE49-F238E27FC236}">
                <a16:creationId xmlns:a16="http://schemas.microsoft.com/office/drawing/2014/main" id="{AF7F4AAC-617A-189D-735E-27F5D368E272}"/>
              </a:ext>
            </a:extLst>
          </p:cNvPr>
          <p:cNvSpPr>
            <a:spLocks noGrp="1"/>
          </p:cNvSpPr>
          <p:nvPr>
            <p:ph idx="1"/>
          </p:nvPr>
        </p:nvSpPr>
        <p:spPr>
          <a:xfrm>
            <a:off x="685801" y="2142067"/>
            <a:ext cx="10131425" cy="2484729"/>
          </a:xfrm>
        </p:spPr>
        <p:txBody>
          <a:bodyPr/>
          <a:lstStyle/>
          <a:p>
            <a:pPr>
              <a:buClr>
                <a:srgbClr val="FFFFFF"/>
              </a:buClr>
              <a:buAutoNum type="arabicPeriod"/>
            </a:pPr>
            <a:r>
              <a:rPr lang="en-US" sz="2000" b="0" i="0">
                <a:effectLst/>
                <a:latin typeface="Helvetica Neue"/>
              </a:rPr>
              <a:t>More detailed description in the Data </a:t>
            </a:r>
            <a:r>
              <a:rPr lang="en-US" sz="2000">
                <a:latin typeface="Helvetica Neue"/>
              </a:rPr>
              <a:t>Dictionary</a:t>
            </a:r>
            <a:endParaRPr lang="en-US">
              <a:cs typeface="Calibri" panose="020F0502020204030204"/>
            </a:endParaRPr>
          </a:p>
          <a:p>
            <a:pPr algn="l">
              <a:buClr>
                <a:srgbClr val="FFFFFF"/>
              </a:buClr>
              <a:buAutoNum type="arabicPeriod"/>
            </a:pPr>
            <a:r>
              <a:rPr lang="en-US" sz="2000">
                <a:latin typeface="Helvetica Neue"/>
              </a:rPr>
              <a:t>Annual </a:t>
            </a:r>
            <a:r>
              <a:rPr lang="en-US" sz="2000" b="0" i="0">
                <a:effectLst/>
                <a:latin typeface="Helvetica Neue"/>
              </a:rPr>
              <a:t>Percentage Rate (APR</a:t>
            </a:r>
            <a:r>
              <a:rPr lang="en-US" sz="2000">
                <a:latin typeface="Helvetica Neue"/>
              </a:rPr>
              <a:t>)</a:t>
            </a:r>
          </a:p>
          <a:p>
            <a:pPr algn="l">
              <a:buFont typeface="+mj-lt"/>
              <a:buAutoNum type="arabicPeriod"/>
            </a:pPr>
            <a:r>
              <a:rPr lang="en-US" sz="2000" b="0" i="0">
                <a:effectLst/>
                <a:latin typeface="Helvetica Neue"/>
              </a:rPr>
              <a:t>Vehicle Type or Specs</a:t>
            </a:r>
          </a:p>
          <a:p>
            <a:endParaRPr lang="en-US"/>
          </a:p>
        </p:txBody>
      </p:sp>
    </p:spTree>
    <p:extLst>
      <p:ext uri="{BB962C8B-B14F-4D97-AF65-F5344CB8AC3E}">
        <p14:creationId xmlns:p14="http://schemas.microsoft.com/office/powerpoint/2010/main" val="3528756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C142161-CDAB-5714-7163-FF78F3885050}"/>
              </a:ext>
            </a:extLst>
          </p:cNvPr>
          <p:cNvSpPr txBox="1">
            <a:spLocks/>
          </p:cNvSpPr>
          <p:nvPr/>
        </p:nvSpPr>
        <p:spPr>
          <a:xfrm>
            <a:off x="380144" y="256854"/>
            <a:ext cx="8813765" cy="705492"/>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Introduction </a:t>
            </a:r>
          </a:p>
        </p:txBody>
      </p:sp>
      <p:sp>
        <p:nvSpPr>
          <p:cNvPr id="6" name="文字方塊 5">
            <a:extLst>
              <a:ext uri="{FF2B5EF4-FFF2-40B4-BE49-F238E27FC236}">
                <a16:creationId xmlns:a16="http://schemas.microsoft.com/office/drawing/2014/main" id="{05EA8C3A-825D-723F-BCF0-FC1F55D21BF9}"/>
              </a:ext>
            </a:extLst>
          </p:cNvPr>
          <p:cNvSpPr txBox="1"/>
          <p:nvPr/>
        </p:nvSpPr>
        <p:spPr>
          <a:xfrm>
            <a:off x="489474" y="1197687"/>
            <a:ext cx="10028583" cy="4093428"/>
          </a:xfrm>
          <a:prstGeom prst="rect">
            <a:avLst/>
          </a:prstGeom>
          <a:noFill/>
        </p:spPr>
        <p:txBody>
          <a:bodyPr wrap="square" rtlCol="0">
            <a:spAutoFit/>
          </a:bodyPr>
          <a:lstStyle/>
          <a:p>
            <a:pPr marL="285750" indent="-285750">
              <a:spcAft>
                <a:spcPts val="1200"/>
              </a:spcAft>
              <a:buFont typeface="Arial" panose="020B0604020202020204" pitchFamily="34" charset="0"/>
              <a:buChar char="•"/>
            </a:pPr>
            <a:r>
              <a:rPr lang="en-US" sz="2000"/>
              <a:t>Background: </a:t>
            </a:r>
          </a:p>
          <a:p>
            <a:pPr marL="742950" lvl="1" indent="-285750">
              <a:spcAft>
                <a:spcPts val="1200"/>
              </a:spcAft>
              <a:buFont typeface="Arial" panose="020B0604020202020204" pitchFamily="34" charset="0"/>
              <a:buChar char="•"/>
            </a:pPr>
            <a:r>
              <a:rPr lang="en-US" sz="2000"/>
              <a:t>A Non-Banking Financial Company (NBFC) is experiencing a decline in profitability due to a rise in defaults within the vehicle loan category. In response , the company wants to construct a prediction model by this dataset to predict the likelihood of a client defaulting on their vehicle loan payment.</a:t>
            </a:r>
          </a:p>
          <a:p>
            <a:pPr marL="285750" indent="-285750">
              <a:spcAft>
                <a:spcPts val="1200"/>
              </a:spcAft>
              <a:buFont typeface="Arial" panose="020B0604020202020204" pitchFamily="34" charset="0"/>
              <a:buChar char="•"/>
            </a:pPr>
            <a:r>
              <a:rPr lang="en-US" sz="2000"/>
              <a:t>Objective: </a:t>
            </a:r>
          </a:p>
          <a:p>
            <a:pPr marL="742950" lvl="1" indent="-285750">
              <a:spcAft>
                <a:spcPts val="1200"/>
              </a:spcAft>
              <a:buFont typeface="Arial" panose="020B0604020202020204" pitchFamily="34" charset="0"/>
              <a:buChar char="•"/>
            </a:pPr>
            <a:r>
              <a:rPr lang="en-US" sz="2000"/>
              <a:t>Our objective for this project is to visualize pattern difference between the defaulted customers and non default customers on some of the variables to verify what variables can be kept and what can be removed for the further model-building process, in order to minimize noise during the model-building process</a:t>
            </a:r>
          </a:p>
          <a:p>
            <a:pPr marL="285750" lvl="1" indent="-285750">
              <a:spcAft>
                <a:spcPts val="1200"/>
              </a:spcAft>
              <a:buFont typeface="Arial" panose="020B0604020202020204" pitchFamily="34" charset="0"/>
              <a:buChar char="•"/>
            </a:pPr>
            <a:r>
              <a:rPr lang="en-US" sz="2000"/>
              <a:t>Dataset:</a:t>
            </a:r>
          </a:p>
        </p:txBody>
      </p:sp>
      <p:pic>
        <p:nvPicPr>
          <p:cNvPr id="13" name="圖片 12">
            <a:extLst>
              <a:ext uri="{FF2B5EF4-FFF2-40B4-BE49-F238E27FC236}">
                <a16:creationId xmlns:a16="http://schemas.microsoft.com/office/drawing/2014/main" id="{27918BD0-9173-1B70-F018-2FB08A0665BD}"/>
              </a:ext>
            </a:extLst>
          </p:cNvPr>
          <p:cNvPicPr>
            <a:picLocks noChangeAspect="1"/>
          </p:cNvPicPr>
          <p:nvPr/>
        </p:nvPicPr>
        <p:blipFill>
          <a:blip r:embed="rId2"/>
          <a:stretch>
            <a:fillRect/>
          </a:stretch>
        </p:blipFill>
        <p:spPr>
          <a:xfrm>
            <a:off x="380144" y="5291115"/>
            <a:ext cx="11697301" cy="1085906"/>
          </a:xfrm>
          <a:prstGeom prst="rect">
            <a:avLst/>
          </a:prstGeom>
        </p:spPr>
      </p:pic>
    </p:spTree>
    <p:extLst>
      <p:ext uri="{BB962C8B-B14F-4D97-AF65-F5344CB8AC3E}">
        <p14:creationId xmlns:p14="http://schemas.microsoft.com/office/powerpoint/2010/main" val="2341576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54FE2-C974-4134-6DD0-F9BD7658E1D3}"/>
              </a:ext>
            </a:extLst>
          </p:cNvPr>
          <p:cNvSpPr>
            <a:spLocks noGrp="1"/>
          </p:cNvSpPr>
          <p:nvPr>
            <p:ph type="title"/>
          </p:nvPr>
        </p:nvSpPr>
        <p:spPr>
          <a:xfrm>
            <a:off x="380144" y="256854"/>
            <a:ext cx="8813765" cy="705492"/>
          </a:xfrm>
        </p:spPr>
        <p:txBody>
          <a:bodyPr/>
          <a:lstStyle/>
          <a:p>
            <a:r>
              <a:rPr lang="en-US"/>
              <a:t>Histogram visualization</a:t>
            </a:r>
          </a:p>
        </p:txBody>
      </p:sp>
      <p:pic>
        <p:nvPicPr>
          <p:cNvPr id="9" name="Picture 8">
            <a:extLst>
              <a:ext uri="{FF2B5EF4-FFF2-40B4-BE49-F238E27FC236}">
                <a16:creationId xmlns:a16="http://schemas.microsoft.com/office/drawing/2014/main" id="{ADB8CFBB-91C3-72AF-2F5E-8C22C7E06126}"/>
              </a:ext>
            </a:extLst>
          </p:cNvPr>
          <p:cNvPicPr>
            <a:picLocks noChangeAspect="1"/>
          </p:cNvPicPr>
          <p:nvPr/>
        </p:nvPicPr>
        <p:blipFill>
          <a:blip r:embed="rId3"/>
          <a:stretch>
            <a:fillRect/>
          </a:stretch>
        </p:blipFill>
        <p:spPr>
          <a:xfrm>
            <a:off x="125139" y="1751215"/>
            <a:ext cx="7174376" cy="3516054"/>
          </a:xfrm>
          <a:prstGeom prst="rect">
            <a:avLst/>
          </a:prstGeom>
        </p:spPr>
      </p:pic>
      <p:pic>
        <p:nvPicPr>
          <p:cNvPr id="17" name="Picture 16">
            <a:extLst>
              <a:ext uri="{FF2B5EF4-FFF2-40B4-BE49-F238E27FC236}">
                <a16:creationId xmlns:a16="http://schemas.microsoft.com/office/drawing/2014/main" id="{3A71BAEC-2D48-B870-5B13-E6D24B653428}"/>
              </a:ext>
            </a:extLst>
          </p:cNvPr>
          <p:cNvPicPr>
            <a:picLocks noChangeAspect="1"/>
          </p:cNvPicPr>
          <p:nvPr/>
        </p:nvPicPr>
        <p:blipFill>
          <a:blip r:embed="rId4"/>
          <a:stretch>
            <a:fillRect/>
          </a:stretch>
        </p:blipFill>
        <p:spPr>
          <a:xfrm>
            <a:off x="7611391" y="4193777"/>
            <a:ext cx="4455470" cy="2183558"/>
          </a:xfrm>
          <a:prstGeom prst="rect">
            <a:avLst/>
          </a:prstGeom>
        </p:spPr>
      </p:pic>
      <p:pic>
        <p:nvPicPr>
          <p:cNvPr id="19" name="Picture 18">
            <a:extLst>
              <a:ext uri="{FF2B5EF4-FFF2-40B4-BE49-F238E27FC236}">
                <a16:creationId xmlns:a16="http://schemas.microsoft.com/office/drawing/2014/main" id="{155B153A-F98D-C8CE-AEFF-3E7F981E52A2}"/>
              </a:ext>
            </a:extLst>
          </p:cNvPr>
          <p:cNvPicPr>
            <a:picLocks noChangeAspect="1"/>
          </p:cNvPicPr>
          <p:nvPr/>
        </p:nvPicPr>
        <p:blipFill rotWithShape="1">
          <a:blip r:embed="rId5"/>
          <a:srcRect r="14585"/>
          <a:stretch/>
        </p:blipFill>
        <p:spPr>
          <a:xfrm>
            <a:off x="7567291" y="558374"/>
            <a:ext cx="4499569" cy="2581724"/>
          </a:xfrm>
          <a:prstGeom prst="rect">
            <a:avLst/>
          </a:prstGeom>
        </p:spPr>
      </p:pic>
      <p:sp>
        <p:nvSpPr>
          <p:cNvPr id="3" name="TextBox 1">
            <a:extLst>
              <a:ext uri="{FF2B5EF4-FFF2-40B4-BE49-F238E27FC236}">
                <a16:creationId xmlns:a16="http://schemas.microsoft.com/office/drawing/2014/main" id="{05C6A717-40B4-2B0E-69B4-60F025BB8610}"/>
              </a:ext>
            </a:extLst>
          </p:cNvPr>
          <p:cNvSpPr txBox="1"/>
          <p:nvPr/>
        </p:nvSpPr>
        <p:spPr>
          <a:xfrm>
            <a:off x="7567291" y="3196988"/>
            <a:ext cx="4499569" cy="70788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dirty="0"/>
              <a:t>$250K cut-off value to exclude outliers from index</a:t>
            </a:r>
          </a:p>
        </p:txBody>
      </p:sp>
      <p:sp>
        <p:nvSpPr>
          <p:cNvPr id="4" name="TextBox 1">
            <a:extLst>
              <a:ext uri="{FF2B5EF4-FFF2-40B4-BE49-F238E27FC236}">
                <a16:creationId xmlns:a16="http://schemas.microsoft.com/office/drawing/2014/main" id="{E034AC38-C6B8-C015-ADB4-493EF3D15ACA}"/>
              </a:ext>
            </a:extLst>
          </p:cNvPr>
          <p:cNvSpPr txBox="1"/>
          <p:nvPr/>
        </p:nvSpPr>
        <p:spPr>
          <a:xfrm>
            <a:off x="125139" y="5425533"/>
            <a:ext cx="6785810" cy="101566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a:t>These histograms involve client income </a:t>
            </a:r>
          </a:p>
          <a:p>
            <a:pPr marL="342900" indent="-342900">
              <a:buFont typeface="Arial" panose="020B0604020202020204" pitchFamily="34" charset="0"/>
              <a:buChar char="•"/>
            </a:pPr>
            <a:r>
              <a:rPr lang="en-US" sz="2000"/>
              <a:t>Stagnant difference between defaulted and non defaulted clients</a:t>
            </a:r>
          </a:p>
        </p:txBody>
      </p:sp>
      <p:sp>
        <p:nvSpPr>
          <p:cNvPr id="5" name="矩形 4">
            <a:extLst>
              <a:ext uri="{FF2B5EF4-FFF2-40B4-BE49-F238E27FC236}">
                <a16:creationId xmlns:a16="http://schemas.microsoft.com/office/drawing/2014/main" id="{2AA7EA0C-6F5C-C7A2-2FA9-7357BF23DAF4}"/>
              </a:ext>
            </a:extLst>
          </p:cNvPr>
          <p:cNvSpPr/>
          <p:nvPr/>
        </p:nvSpPr>
        <p:spPr>
          <a:xfrm>
            <a:off x="7867934" y="4285397"/>
            <a:ext cx="464024" cy="19243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a:extLst>
              <a:ext uri="{FF2B5EF4-FFF2-40B4-BE49-F238E27FC236}">
                <a16:creationId xmlns:a16="http://schemas.microsoft.com/office/drawing/2014/main" id="{2DA5E371-8F2D-9E41-C662-056A5AD4E677}"/>
              </a:ext>
            </a:extLst>
          </p:cNvPr>
          <p:cNvSpPr/>
          <p:nvPr/>
        </p:nvSpPr>
        <p:spPr>
          <a:xfrm>
            <a:off x="10094794" y="4285397"/>
            <a:ext cx="464024" cy="19243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2948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F7904-04A9-0A7B-60F6-B032C2DF34F3}"/>
              </a:ext>
            </a:extLst>
          </p:cNvPr>
          <p:cNvSpPr>
            <a:spLocks noGrp="1"/>
          </p:cNvSpPr>
          <p:nvPr>
            <p:ph type="title"/>
          </p:nvPr>
        </p:nvSpPr>
        <p:spPr>
          <a:xfrm>
            <a:off x="364211" y="144651"/>
            <a:ext cx="10225006" cy="723254"/>
          </a:xfrm>
        </p:spPr>
        <p:txBody>
          <a:bodyPr/>
          <a:lstStyle/>
          <a:p>
            <a:r>
              <a:rPr lang="en-US"/>
              <a:t>Bar chart visualization</a:t>
            </a:r>
          </a:p>
        </p:txBody>
      </p:sp>
      <p:pic>
        <p:nvPicPr>
          <p:cNvPr id="8" name="Picture 7">
            <a:extLst>
              <a:ext uri="{FF2B5EF4-FFF2-40B4-BE49-F238E27FC236}">
                <a16:creationId xmlns:a16="http://schemas.microsoft.com/office/drawing/2014/main" id="{7E4C5697-D809-4D64-874F-082234E9831C}"/>
              </a:ext>
            </a:extLst>
          </p:cNvPr>
          <p:cNvPicPr>
            <a:picLocks noChangeAspect="1"/>
          </p:cNvPicPr>
          <p:nvPr/>
        </p:nvPicPr>
        <p:blipFill rotWithShape="1">
          <a:blip r:embed="rId3"/>
          <a:srcRect r="9937"/>
          <a:stretch/>
        </p:blipFill>
        <p:spPr>
          <a:xfrm>
            <a:off x="690785" y="867905"/>
            <a:ext cx="10819070" cy="4237495"/>
          </a:xfrm>
          <a:prstGeom prst="rect">
            <a:avLst/>
          </a:prstGeom>
        </p:spPr>
      </p:pic>
      <p:sp>
        <p:nvSpPr>
          <p:cNvPr id="3" name="TextBox 2">
            <a:extLst>
              <a:ext uri="{FF2B5EF4-FFF2-40B4-BE49-F238E27FC236}">
                <a16:creationId xmlns:a16="http://schemas.microsoft.com/office/drawing/2014/main" id="{E821864B-BB2A-CD91-EA66-A61F365C9A47}"/>
              </a:ext>
            </a:extLst>
          </p:cNvPr>
          <p:cNvSpPr txBox="1"/>
          <p:nvPr/>
        </p:nvSpPr>
        <p:spPr>
          <a:xfrm>
            <a:off x="689681" y="5344689"/>
            <a:ext cx="9359853" cy="784830"/>
          </a:xfrm>
          <a:prstGeom prst="rect">
            <a:avLst/>
          </a:prstGeom>
          <a:noFill/>
        </p:spPr>
        <p:txBody>
          <a:bodyPr wrap="square" lIns="91440" tIns="45720" rIns="91440" bIns="45720" rtlCol="0" anchor="t">
            <a:spAutoFit/>
          </a:bodyPr>
          <a:lstStyle/>
          <a:p>
            <a:pPr marL="342900" indent="-342900">
              <a:spcAft>
                <a:spcPts val="600"/>
              </a:spcAft>
              <a:buFont typeface="Arial" panose="020B0604020202020204" pitchFamily="34" charset="0"/>
              <a:buChar char="•"/>
            </a:pPr>
            <a:r>
              <a:rPr lang="en-US" sz="2000"/>
              <a:t>The line chart on top of bar chart indicates moving average of default percentage</a:t>
            </a:r>
            <a:endParaRPr lang="en-US"/>
          </a:p>
          <a:p>
            <a:pPr marL="342900" indent="-342900">
              <a:spcAft>
                <a:spcPts val="600"/>
              </a:spcAft>
              <a:buFont typeface="Arial" panose="020B0604020202020204" pitchFamily="34" charset="0"/>
              <a:buChar char="•"/>
            </a:pPr>
            <a:r>
              <a:rPr lang="en-US" sz="2000"/>
              <a:t>Drastic loan default declines after employed # of years 6 and 25</a:t>
            </a:r>
            <a:endParaRPr lang="en-US" sz="2000">
              <a:cs typeface="Calibri" panose="020F0502020204030204"/>
            </a:endParaRPr>
          </a:p>
        </p:txBody>
      </p:sp>
    </p:spTree>
    <p:extLst>
      <p:ext uri="{BB962C8B-B14F-4D97-AF65-F5344CB8AC3E}">
        <p14:creationId xmlns:p14="http://schemas.microsoft.com/office/powerpoint/2010/main" val="1705998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9BF3-1127-5CC0-5FBD-C1B25B223B68}"/>
              </a:ext>
            </a:extLst>
          </p:cNvPr>
          <p:cNvSpPr>
            <a:spLocks noGrp="1"/>
          </p:cNvSpPr>
          <p:nvPr>
            <p:ph type="title"/>
          </p:nvPr>
        </p:nvSpPr>
        <p:spPr>
          <a:xfrm>
            <a:off x="0" y="268637"/>
            <a:ext cx="10240504" cy="645763"/>
          </a:xfrm>
        </p:spPr>
        <p:txBody>
          <a:bodyPr/>
          <a:lstStyle/>
          <a:p>
            <a:r>
              <a:rPr lang="en-US"/>
              <a:t>Pie chart</a:t>
            </a:r>
          </a:p>
        </p:txBody>
      </p:sp>
      <p:pic>
        <p:nvPicPr>
          <p:cNvPr id="5" name="圖片 4">
            <a:extLst>
              <a:ext uri="{FF2B5EF4-FFF2-40B4-BE49-F238E27FC236}">
                <a16:creationId xmlns:a16="http://schemas.microsoft.com/office/drawing/2014/main" id="{B682E873-F9AC-0858-F8B6-6405A111FE71}"/>
              </a:ext>
            </a:extLst>
          </p:cNvPr>
          <p:cNvPicPr>
            <a:picLocks noChangeAspect="1"/>
          </p:cNvPicPr>
          <p:nvPr/>
        </p:nvPicPr>
        <p:blipFill>
          <a:blip r:embed="rId3"/>
          <a:stretch>
            <a:fillRect/>
          </a:stretch>
        </p:blipFill>
        <p:spPr>
          <a:xfrm>
            <a:off x="0" y="1507170"/>
            <a:ext cx="12192000" cy="2889504"/>
          </a:xfrm>
          <a:prstGeom prst="rect">
            <a:avLst/>
          </a:prstGeom>
        </p:spPr>
      </p:pic>
      <p:sp>
        <p:nvSpPr>
          <p:cNvPr id="7" name="TextBox 1">
            <a:extLst>
              <a:ext uri="{FF2B5EF4-FFF2-40B4-BE49-F238E27FC236}">
                <a16:creationId xmlns:a16="http://schemas.microsoft.com/office/drawing/2014/main" id="{C4043D18-51E8-4C49-5A66-029B35103664}"/>
              </a:ext>
            </a:extLst>
          </p:cNvPr>
          <p:cNvSpPr txBox="1"/>
          <p:nvPr/>
        </p:nvSpPr>
        <p:spPr>
          <a:xfrm>
            <a:off x="873263" y="4989444"/>
            <a:ext cx="10147300" cy="98488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000"/>
              <a:t>The higher education level one has, the less likely they are to default on their loan</a:t>
            </a:r>
          </a:p>
          <a:p>
            <a:pPr marL="342900" indent="-342900">
              <a:buFont typeface="Arial" panose="020B0604020202020204" pitchFamily="34" charset="0"/>
              <a:buChar char="•"/>
            </a:pPr>
            <a:r>
              <a:rPr lang="en-US" sz="2000"/>
              <a:t>This is evidenced by the percentages</a:t>
            </a:r>
          </a:p>
          <a:p>
            <a:endParaRPr lang="en-US"/>
          </a:p>
        </p:txBody>
      </p:sp>
    </p:spTree>
    <p:extLst>
      <p:ext uri="{BB962C8B-B14F-4D97-AF65-F5344CB8AC3E}">
        <p14:creationId xmlns:p14="http://schemas.microsoft.com/office/powerpoint/2010/main" val="803252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71F06-F85B-6C4C-47E9-04696C5587B3}"/>
              </a:ext>
            </a:extLst>
          </p:cNvPr>
          <p:cNvSpPr>
            <a:spLocks noGrp="1"/>
          </p:cNvSpPr>
          <p:nvPr>
            <p:ph type="title"/>
          </p:nvPr>
        </p:nvSpPr>
        <p:spPr>
          <a:xfrm>
            <a:off x="0" y="0"/>
            <a:ext cx="10131425" cy="1456267"/>
          </a:xfrm>
        </p:spPr>
        <p:txBody>
          <a:bodyPr/>
          <a:lstStyle/>
          <a:p>
            <a:r>
              <a:rPr lang="en-US"/>
              <a:t>Line plot</a:t>
            </a:r>
          </a:p>
        </p:txBody>
      </p:sp>
      <p:pic>
        <p:nvPicPr>
          <p:cNvPr id="4" name="Picture 3">
            <a:extLst>
              <a:ext uri="{FF2B5EF4-FFF2-40B4-BE49-F238E27FC236}">
                <a16:creationId xmlns:a16="http://schemas.microsoft.com/office/drawing/2014/main" id="{7F500238-FD9D-E25A-7939-76DA844222CC}"/>
              </a:ext>
            </a:extLst>
          </p:cNvPr>
          <p:cNvPicPr>
            <a:picLocks noChangeAspect="1"/>
          </p:cNvPicPr>
          <p:nvPr/>
        </p:nvPicPr>
        <p:blipFill>
          <a:blip r:embed="rId3"/>
          <a:stretch>
            <a:fillRect/>
          </a:stretch>
        </p:blipFill>
        <p:spPr>
          <a:xfrm>
            <a:off x="-2235" y="1143803"/>
            <a:ext cx="12194235" cy="4063197"/>
          </a:xfrm>
          <a:prstGeom prst="rect">
            <a:avLst/>
          </a:prstGeom>
        </p:spPr>
      </p:pic>
      <p:sp>
        <p:nvSpPr>
          <p:cNvPr id="3" name="TextBox 2">
            <a:extLst>
              <a:ext uri="{FF2B5EF4-FFF2-40B4-BE49-F238E27FC236}">
                <a16:creationId xmlns:a16="http://schemas.microsoft.com/office/drawing/2014/main" id="{AC333CDD-5CC4-7FC6-5CC2-DB201D0C6772}"/>
              </a:ext>
            </a:extLst>
          </p:cNvPr>
          <p:cNvSpPr txBox="1"/>
          <p:nvPr/>
        </p:nvSpPr>
        <p:spPr>
          <a:xfrm>
            <a:off x="127000" y="5473700"/>
            <a:ext cx="11760200" cy="1015663"/>
          </a:xfrm>
          <a:prstGeom prst="rect">
            <a:avLst/>
          </a:prstGeom>
          <a:noFill/>
        </p:spPr>
        <p:txBody>
          <a:bodyPr wrap="square" rtlCol="0">
            <a:spAutoFit/>
          </a:bodyPr>
          <a:lstStyle/>
          <a:p>
            <a:pPr marL="342900" indent="-342900">
              <a:buFont typeface="Arial" panose="020B0604020202020204" pitchFamily="34" charset="0"/>
              <a:buChar char="•"/>
            </a:pPr>
            <a:r>
              <a:rPr lang="en-US" sz="2000"/>
              <a:t>Created new dataset (</a:t>
            </a:r>
            <a:r>
              <a:rPr lang="en-US" sz="2000" b="0" i="0" err="1">
                <a:effectLst/>
              </a:rPr>
              <a:t>reg_yrs_distribution</a:t>
            </a:r>
            <a:r>
              <a:rPr lang="en-US" sz="2000" b="0" i="0">
                <a:effectLst/>
              </a:rPr>
              <a:t>) to check if duration of registration had impact on defaults</a:t>
            </a:r>
          </a:p>
          <a:p>
            <a:pPr marL="342900" indent="-342900">
              <a:buFont typeface="Arial" panose="020B0604020202020204" pitchFamily="34" charset="0"/>
              <a:buChar char="•"/>
            </a:pPr>
            <a:r>
              <a:rPr lang="en-US" sz="2000"/>
              <a:t>Inverse relationship between likelihood of defaulting and number of registration years</a:t>
            </a:r>
          </a:p>
          <a:p>
            <a:pPr marL="342900" indent="-342900">
              <a:buFont typeface="Arial" panose="020B0604020202020204" pitchFamily="34" charset="0"/>
              <a:buChar char="•"/>
            </a:pPr>
            <a:r>
              <a:rPr lang="en-US" sz="2000" b="0" i="0">
                <a:effectLst/>
              </a:rPr>
              <a:t>Improved predictive power</a:t>
            </a:r>
            <a:endParaRPr lang="en-US" sz="2000"/>
          </a:p>
        </p:txBody>
      </p:sp>
    </p:spTree>
    <p:extLst>
      <p:ext uri="{BB962C8B-B14F-4D97-AF65-F5344CB8AC3E}">
        <p14:creationId xmlns:p14="http://schemas.microsoft.com/office/powerpoint/2010/main" val="801573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6B543-5381-3C25-4BF9-BEBB8DAD0CEF}"/>
              </a:ext>
            </a:extLst>
          </p:cNvPr>
          <p:cNvSpPr>
            <a:spLocks noGrp="1"/>
          </p:cNvSpPr>
          <p:nvPr>
            <p:ph type="title"/>
          </p:nvPr>
        </p:nvSpPr>
        <p:spPr>
          <a:xfrm>
            <a:off x="685802" y="272926"/>
            <a:ext cx="8504693" cy="630264"/>
          </a:xfrm>
        </p:spPr>
        <p:txBody>
          <a:bodyPr>
            <a:normAutofit fontScale="90000"/>
          </a:bodyPr>
          <a:lstStyle/>
          <a:p>
            <a:r>
              <a:rPr lang="en-US"/>
              <a:t>Scatterplot visualization</a:t>
            </a:r>
          </a:p>
        </p:txBody>
      </p:sp>
      <p:pic>
        <p:nvPicPr>
          <p:cNvPr id="4" name="圖片 3" descr="一張含有 圖表 的圖片&#10;&#10;自動產生的描述">
            <a:extLst>
              <a:ext uri="{FF2B5EF4-FFF2-40B4-BE49-F238E27FC236}">
                <a16:creationId xmlns:a16="http://schemas.microsoft.com/office/drawing/2014/main" id="{CE8FD41B-34D8-7D2D-DF4E-1D321D7E463A}"/>
              </a:ext>
            </a:extLst>
          </p:cNvPr>
          <p:cNvPicPr>
            <a:picLocks noChangeAspect="1"/>
          </p:cNvPicPr>
          <p:nvPr/>
        </p:nvPicPr>
        <p:blipFill>
          <a:blip r:embed="rId3"/>
          <a:stretch>
            <a:fillRect/>
          </a:stretch>
        </p:blipFill>
        <p:spPr>
          <a:xfrm>
            <a:off x="7738280" y="360691"/>
            <a:ext cx="4359323" cy="4359323"/>
          </a:xfrm>
          <a:prstGeom prst="rect">
            <a:avLst/>
          </a:prstGeom>
        </p:spPr>
      </p:pic>
      <p:pic>
        <p:nvPicPr>
          <p:cNvPr id="6" name="圖片 5" descr="一張含有 圖表 的圖片&#10;&#10;自動產生的描述">
            <a:extLst>
              <a:ext uri="{FF2B5EF4-FFF2-40B4-BE49-F238E27FC236}">
                <a16:creationId xmlns:a16="http://schemas.microsoft.com/office/drawing/2014/main" id="{1860D9CE-CC10-9A17-E692-EA5F72A816FA}"/>
              </a:ext>
            </a:extLst>
          </p:cNvPr>
          <p:cNvPicPr>
            <a:picLocks noChangeAspect="1"/>
          </p:cNvPicPr>
          <p:nvPr/>
        </p:nvPicPr>
        <p:blipFill>
          <a:blip r:embed="rId4"/>
          <a:stretch>
            <a:fillRect/>
          </a:stretch>
        </p:blipFill>
        <p:spPr>
          <a:xfrm>
            <a:off x="813342" y="787184"/>
            <a:ext cx="5954810" cy="5954810"/>
          </a:xfrm>
          <a:prstGeom prst="rect">
            <a:avLst/>
          </a:prstGeom>
        </p:spPr>
      </p:pic>
      <p:sp>
        <p:nvSpPr>
          <p:cNvPr id="19" name="矩形 18">
            <a:extLst>
              <a:ext uri="{FF2B5EF4-FFF2-40B4-BE49-F238E27FC236}">
                <a16:creationId xmlns:a16="http://schemas.microsoft.com/office/drawing/2014/main" id="{FBF57035-49EF-2C98-458B-20DC51B35477}"/>
              </a:ext>
            </a:extLst>
          </p:cNvPr>
          <p:cNvSpPr/>
          <p:nvPr/>
        </p:nvSpPr>
        <p:spPr>
          <a:xfrm>
            <a:off x="8018060" y="450376"/>
            <a:ext cx="989462" cy="41079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直線接點 20">
            <a:extLst>
              <a:ext uri="{FF2B5EF4-FFF2-40B4-BE49-F238E27FC236}">
                <a16:creationId xmlns:a16="http://schemas.microsoft.com/office/drawing/2014/main" id="{2DF4284A-576F-1CE4-CE9D-4F93BAFB76DA}"/>
              </a:ext>
            </a:extLst>
          </p:cNvPr>
          <p:cNvCxnSpPr/>
          <p:nvPr/>
        </p:nvCxnSpPr>
        <p:spPr>
          <a:xfrm flipV="1">
            <a:off x="6768152" y="450376"/>
            <a:ext cx="2239370" cy="33680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接點 22">
            <a:extLst>
              <a:ext uri="{FF2B5EF4-FFF2-40B4-BE49-F238E27FC236}">
                <a16:creationId xmlns:a16="http://schemas.microsoft.com/office/drawing/2014/main" id="{071E1650-6AEC-F4A8-7148-40AE4D62F6B4}"/>
              </a:ext>
            </a:extLst>
          </p:cNvPr>
          <p:cNvCxnSpPr>
            <a:cxnSpLocks/>
          </p:cNvCxnSpPr>
          <p:nvPr/>
        </p:nvCxnSpPr>
        <p:spPr>
          <a:xfrm flipH="1">
            <a:off x="6768152" y="4558352"/>
            <a:ext cx="2239370" cy="2183642"/>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TextBox 1">
            <a:extLst>
              <a:ext uri="{FF2B5EF4-FFF2-40B4-BE49-F238E27FC236}">
                <a16:creationId xmlns:a16="http://schemas.microsoft.com/office/drawing/2014/main" id="{79892136-654F-4836-8B3A-5A88AE6DCDF1}"/>
              </a:ext>
            </a:extLst>
          </p:cNvPr>
          <p:cNvSpPr txBox="1"/>
          <p:nvPr/>
        </p:nvSpPr>
        <p:spPr>
          <a:xfrm>
            <a:off x="8219367" y="5110778"/>
            <a:ext cx="3878236" cy="163121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sz="2000"/>
              <a:t>Utilized python data visualization library’s Seaborn to create these scatterplots</a:t>
            </a:r>
          </a:p>
          <a:p>
            <a:pPr marL="285750" indent="-285750">
              <a:buFont typeface="Arial" panose="020B0604020202020204" pitchFamily="34" charset="0"/>
              <a:buChar char="•"/>
            </a:pPr>
            <a:r>
              <a:rPr lang="en-US" sz="2000"/>
              <a:t>Direct correlation between client income and credit amount</a:t>
            </a:r>
          </a:p>
        </p:txBody>
      </p:sp>
    </p:spTree>
    <p:extLst>
      <p:ext uri="{BB962C8B-B14F-4D97-AF65-F5344CB8AC3E}">
        <p14:creationId xmlns:p14="http://schemas.microsoft.com/office/powerpoint/2010/main" val="55616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93BDA-7755-A663-76CE-22F5DDFEE316}"/>
              </a:ext>
            </a:extLst>
          </p:cNvPr>
          <p:cNvSpPr>
            <a:spLocks noGrp="1"/>
          </p:cNvSpPr>
          <p:nvPr>
            <p:ph type="title"/>
          </p:nvPr>
        </p:nvSpPr>
        <p:spPr>
          <a:xfrm>
            <a:off x="719418" y="268941"/>
            <a:ext cx="10753164" cy="770965"/>
          </a:xfrm>
        </p:spPr>
        <p:txBody>
          <a:bodyPr/>
          <a:lstStyle/>
          <a:p>
            <a:r>
              <a:rPr lang="en-US"/>
              <a:t>Box plot</a:t>
            </a:r>
          </a:p>
        </p:txBody>
      </p:sp>
      <p:pic>
        <p:nvPicPr>
          <p:cNvPr id="4" name="Picture 3">
            <a:extLst>
              <a:ext uri="{FF2B5EF4-FFF2-40B4-BE49-F238E27FC236}">
                <a16:creationId xmlns:a16="http://schemas.microsoft.com/office/drawing/2014/main" id="{28A84A33-1CF2-F2EB-E827-08A066E79BAE}"/>
              </a:ext>
            </a:extLst>
          </p:cNvPr>
          <p:cNvPicPr>
            <a:picLocks noChangeAspect="1"/>
          </p:cNvPicPr>
          <p:nvPr/>
        </p:nvPicPr>
        <p:blipFill>
          <a:blip r:embed="rId3"/>
          <a:stretch>
            <a:fillRect/>
          </a:stretch>
        </p:blipFill>
        <p:spPr>
          <a:xfrm>
            <a:off x="4527381" y="427173"/>
            <a:ext cx="7527459" cy="5940789"/>
          </a:xfrm>
          <a:prstGeom prst="rect">
            <a:avLst/>
          </a:prstGeom>
        </p:spPr>
      </p:pic>
      <p:sp>
        <p:nvSpPr>
          <p:cNvPr id="3" name="TextBox 2">
            <a:extLst>
              <a:ext uri="{FF2B5EF4-FFF2-40B4-BE49-F238E27FC236}">
                <a16:creationId xmlns:a16="http://schemas.microsoft.com/office/drawing/2014/main" id="{66F714FC-D904-3B49-CBFC-A59517B30D48}"/>
              </a:ext>
            </a:extLst>
          </p:cNvPr>
          <p:cNvSpPr txBox="1"/>
          <p:nvPr/>
        </p:nvSpPr>
        <p:spPr>
          <a:xfrm>
            <a:off x="0" y="2613392"/>
            <a:ext cx="4390221" cy="1631216"/>
          </a:xfrm>
          <a:prstGeom prst="rect">
            <a:avLst/>
          </a:prstGeom>
          <a:noFill/>
        </p:spPr>
        <p:txBody>
          <a:bodyPr wrap="square" rtlCol="0">
            <a:spAutoFit/>
          </a:bodyPr>
          <a:lstStyle/>
          <a:p>
            <a:pPr marL="342900" indent="-342900">
              <a:buFont typeface="Arial" panose="020B0604020202020204" pitchFamily="34" charset="0"/>
              <a:buChar char="•"/>
            </a:pPr>
            <a:r>
              <a:rPr lang="en-US" sz="2000"/>
              <a:t>The average credit score plays a huge role in customer defaults</a:t>
            </a:r>
          </a:p>
          <a:p>
            <a:pPr marL="342900" indent="-342900">
              <a:buFont typeface="Arial" panose="020B0604020202020204" pitchFamily="34" charset="0"/>
              <a:buChar char="•"/>
            </a:pPr>
            <a:r>
              <a:rPr lang="en-US" sz="2000"/>
              <a:t>Regardless of which scale (min, max, median, </a:t>
            </a:r>
            <a:r>
              <a:rPr lang="en-US" sz="2000" err="1"/>
              <a:t>etc</a:t>
            </a:r>
            <a:r>
              <a:rPr lang="en-US" sz="2000"/>
              <a:t>), defaulted customers had lower credit score</a:t>
            </a:r>
          </a:p>
        </p:txBody>
      </p:sp>
    </p:spTree>
    <p:extLst>
      <p:ext uri="{BB962C8B-B14F-4D97-AF65-F5344CB8AC3E}">
        <p14:creationId xmlns:p14="http://schemas.microsoft.com/office/powerpoint/2010/main" val="2730100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AE182-4EBA-885C-B9E4-2EF6667D7E7F}"/>
              </a:ext>
            </a:extLst>
          </p:cNvPr>
          <p:cNvSpPr>
            <a:spLocks noGrp="1"/>
          </p:cNvSpPr>
          <p:nvPr>
            <p:ph type="title"/>
          </p:nvPr>
        </p:nvSpPr>
        <p:spPr>
          <a:xfrm>
            <a:off x="268941" y="94064"/>
            <a:ext cx="9598026" cy="627529"/>
          </a:xfrm>
        </p:spPr>
        <p:txBody>
          <a:bodyPr>
            <a:normAutofit fontScale="90000"/>
          </a:bodyPr>
          <a:lstStyle/>
          <a:p>
            <a:r>
              <a:rPr lang="en-US"/>
              <a:t>Heat map</a:t>
            </a:r>
          </a:p>
        </p:txBody>
      </p:sp>
      <p:pic>
        <p:nvPicPr>
          <p:cNvPr id="5" name="圖片 4" descr="一張含有 圖表 的圖片&#10;&#10;自動產生的描述">
            <a:extLst>
              <a:ext uri="{FF2B5EF4-FFF2-40B4-BE49-F238E27FC236}">
                <a16:creationId xmlns:a16="http://schemas.microsoft.com/office/drawing/2014/main" id="{0B26FE9E-483D-B547-823F-EE4EE271AF8F}"/>
              </a:ext>
            </a:extLst>
          </p:cNvPr>
          <p:cNvPicPr>
            <a:picLocks noChangeAspect="1"/>
          </p:cNvPicPr>
          <p:nvPr/>
        </p:nvPicPr>
        <p:blipFill>
          <a:blip r:embed="rId3"/>
          <a:stretch>
            <a:fillRect/>
          </a:stretch>
        </p:blipFill>
        <p:spPr>
          <a:xfrm>
            <a:off x="6284396" y="718615"/>
            <a:ext cx="5723076" cy="6045321"/>
          </a:xfrm>
          <a:prstGeom prst="rect">
            <a:avLst/>
          </a:prstGeom>
        </p:spPr>
      </p:pic>
      <p:pic>
        <p:nvPicPr>
          <p:cNvPr id="8" name="圖片 7" descr="一張含有 圖表 的圖片&#10;&#10;自動產生的描述">
            <a:extLst>
              <a:ext uri="{FF2B5EF4-FFF2-40B4-BE49-F238E27FC236}">
                <a16:creationId xmlns:a16="http://schemas.microsoft.com/office/drawing/2014/main" id="{56A55826-404D-A6E5-00A0-4468EC936C03}"/>
              </a:ext>
            </a:extLst>
          </p:cNvPr>
          <p:cNvPicPr>
            <a:picLocks noChangeAspect="1"/>
          </p:cNvPicPr>
          <p:nvPr/>
        </p:nvPicPr>
        <p:blipFill>
          <a:blip r:embed="rId4"/>
          <a:stretch>
            <a:fillRect/>
          </a:stretch>
        </p:blipFill>
        <p:spPr>
          <a:xfrm>
            <a:off x="184528" y="721593"/>
            <a:ext cx="5808768" cy="6067511"/>
          </a:xfrm>
          <a:prstGeom prst="rect">
            <a:avLst/>
          </a:prstGeom>
        </p:spPr>
      </p:pic>
    </p:spTree>
    <p:extLst>
      <p:ext uri="{BB962C8B-B14F-4D97-AF65-F5344CB8AC3E}">
        <p14:creationId xmlns:p14="http://schemas.microsoft.com/office/powerpoint/2010/main" val="1568744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8C2D3175115D4DA28D54FB00907C4F" ma:contentTypeVersion="12" ma:contentTypeDescription="Create a new document." ma:contentTypeScope="" ma:versionID="5f04b2c6d3c1cbce412a9166d9d4fd7e">
  <xsd:schema xmlns:xsd="http://www.w3.org/2001/XMLSchema" xmlns:xs="http://www.w3.org/2001/XMLSchema" xmlns:p="http://schemas.microsoft.com/office/2006/metadata/properties" xmlns:ns3="a74a850e-7901-448e-8d45-fe7789382fda" xmlns:ns4="ad609eff-e19f-41a3-bb7e-a35bfb7e87e8" targetNamespace="http://schemas.microsoft.com/office/2006/metadata/properties" ma:root="true" ma:fieldsID="3c7b5893c3628d998e0ad4752f83d31b" ns3:_="" ns4:_="">
    <xsd:import namespace="a74a850e-7901-448e-8d45-fe7789382fda"/>
    <xsd:import namespace="ad609eff-e19f-41a3-bb7e-a35bfb7e87e8"/>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4a850e-7901-448e-8d45-fe7789382f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_activity" ma:index="19"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d609eff-e19f-41a3-bb7e-a35bfb7e87e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a74a850e-7901-448e-8d45-fe7789382fda" xsi:nil="true"/>
  </documentManagement>
</p:properties>
</file>

<file path=customXml/itemProps1.xml><?xml version="1.0" encoding="utf-8"?>
<ds:datastoreItem xmlns:ds="http://schemas.openxmlformats.org/officeDocument/2006/customXml" ds:itemID="{FD4DE1AC-CDDC-43D5-B780-A3927468DEE6}">
  <ds:schemaRefs>
    <ds:schemaRef ds:uri="a74a850e-7901-448e-8d45-fe7789382fda"/>
    <ds:schemaRef ds:uri="ad609eff-e19f-41a3-bb7e-a35bfb7e87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503F949-8F46-4244-9B1A-4B8492838CB0}">
  <ds:schemaRefs>
    <ds:schemaRef ds:uri="http://schemas.microsoft.com/sharepoint/v3/contenttype/forms"/>
  </ds:schemaRefs>
</ds:datastoreItem>
</file>

<file path=customXml/itemProps3.xml><?xml version="1.0" encoding="utf-8"?>
<ds:datastoreItem xmlns:ds="http://schemas.openxmlformats.org/officeDocument/2006/customXml" ds:itemID="{97C37E91-5A1C-4380-AA65-846C2349D62B}">
  <ds:schemaRefs>
    <ds:schemaRef ds:uri="a74a850e-7901-448e-8d45-fe7789382fda"/>
    <ds:schemaRef ds:uri="ad609eff-e19f-41a3-bb7e-a35bfb7e87e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Celestial</Template>
  <TotalTime>0</TotalTime>
  <Words>3380</Words>
  <Application>Microsoft Office PowerPoint</Application>
  <PresentationFormat>寬螢幕</PresentationFormat>
  <Paragraphs>205</Paragraphs>
  <Slides>11</Slides>
  <Notes>9</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11</vt:i4>
      </vt:variant>
    </vt:vector>
  </HeadingPairs>
  <TitlesOfParts>
    <vt:vector size="20" baseType="lpstr">
      <vt:lpstr>.SF NS</vt:lpstr>
      <vt:lpstr>Helvetica Neue</vt:lpstr>
      <vt:lpstr>Söhne</vt:lpstr>
      <vt:lpstr>Arial</vt:lpstr>
      <vt:lpstr>Calibri</vt:lpstr>
      <vt:lpstr>Calibri Light</vt:lpstr>
      <vt:lpstr>Courier New</vt:lpstr>
      <vt:lpstr>Helvetica</vt:lpstr>
      <vt:lpstr>Celestial</vt:lpstr>
      <vt:lpstr>Purple bit logic</vt:lpstr>
      <vt:lpstr>PowerPoint 簡報</vt:lpstr>
      <vt:lpstr>Histogram visualization</vt:lpstr>
      <vt:lpstr>Bar chart visualization</vt:lpstr>
      <vt:lpstr>Pie chart</vt:lpstr>
      <vt:lpstr>Line plot</vt:lpstr>
      <vt:lpstr>Scatterplot visualization</vt:lpstr>
      <vt:lpstr>Box plot</vt:lpstr>
      <vt:lpstr>Heat map</vt:lpstr>
      <vt:lpstr>Conclusion</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Purple bit logic</dc:title>
  <dc:creator>Microsoft Office User</dc:creator>
  <cp:lastModifiedBy>Yao-Hui Tseng</cp:lastModifiedBy>
  <cp:revision>2</cp:revision>
  <dcterms:created xsi:type="dcterms:W3CDTF">2023-04-26T00:22:06Z</dcterms:created>
  <dcterms:modified xsi:type="dcterms:W3CDTF">2023-05-02T15:45:42Z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0x0101006A8C2D3175115D4DA28D54FB00907C4F</vt:lpwstr>
  </property>
</Properties>
</file>