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15" r:id="rId6"/>
    <p:sldId id="304" r:id="rId7"/>
    <p:sldId id="316" r:id="rId8"/>
    <p:sldId id="314" r:id="rId9"/>
    <p:sldId id="317" r:id="rId10"/>
    <p:sldId id="318" r:id="rId11"/>
    <p:sldId id="281"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CA067-92BB-42B3-9896-006726B0D7DE}" v="360" dt="2024-05-02T04:33:24.901"/>
    <p1510:client id="{AAD20F22-0A27-4545-8075-02B88BFF459F}" v="373" dt="2024-05-02T15:42:41.712"/>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8766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p:txBody>
          <a:bodyPr anchor="ctr" anchorCtr="0"/>
          <a:lstStyle/>
          <a:p>
            <a:r>
              <a:rPr lang="en-US"/>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endParaRPr lang="en-US"/>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endParaRPr lang="en-US"/>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4000" b="0" i="1">
                <a:latin typeface="Times New Roman"/>
                <a:cs typeface="Times New Roman"/>
              </a:rPr>
              <a:t>Vending machine problem </a:t>
            </a:r>
            <a:br>
              <a:rPr lang="en-US" sz="4000" b="0" i="1">
                <a:latin typeface="Times New Roman"/>
                <a:cs typeface="Times New Roman"/>
              </a:rPr>
            </a:br>
            <a:r>
              <a:rPr lang="en-US"/>
              <a:t>  </a:t>
            </a:r>
            <a:endParaRPr lang="en-US" b="0"/>
          </a:p>
        </p:txBody>
      </p:sp>
      <p:graphicFrame>
        <p:nvGraphicFramePr>
          <p:cNvPr id="3" name="Table 2">
            <a:extLst>
              <a:ext uri="{FF2B5EF4-FFF2-40B4-BE49-F238E27FC236}">
                <a16:creationId xmlns:a16="http://schemas.microsoft.com/office/drawing/2014/main" id="{506C42E2-4BC8-BA7F-57B4-CBB67E5629AA}"/>
              </a:ext>
            </a:extLst>
          </p:cNvPr>
          <p:cNvGraphicFramePr>
            <a:graphicFrameLocks noGrp="1"/>
          </p:cNvGraphicFramePr>
          <p:nvPr>
            <p:extLst>
              <p:ext uri="{D42A27DB-BD31-4B8C-83A1-F6EECF244321}">
                <p14:modId xmlns:p14="http://schemas.microsoft.com/office/powerpoint/2010/main" val="1336597189"/>
              </p:ext>
            </p:extLst>
          </p:nvPr>
        </p:nvGraphicFramePr>
        <p:xfrm>
          <a:off x="5824779" y="3325677"/>
          <a:ext cx="3712794" cy="457200"/>
        </p:xfrm>
        <a:graphic>
          <a:graphicData uri="http://schemas.openxmlformats.org/drawingml/2006/table">
            <a:tbl>
              <a:tblPr firstRow="1" bandRow="1">
                <a:tableStyleId>{3B4B98B0-60AC-42C2-AFA5-B58CD77FA1E5}</a:tableStyleId>
              </a:tblPr>
              <a:tblGrid>
                <a:gridCol w="3712794">
                  <a:extLst>
                    <a:ext uri="{9D8B030D-6E8A-4147-A177-3AD203B41FA5}">
                      <a16:colId xmlns:a16="http://schemas.microsoft.com/office/drawing/2014/main" val="920455213"/>
                    </a:ext>
                  </a:extLst>
                </a:gridCol>
              </a:tblGrid>
              <a:tr h="370840">
                <a:tc>
                  <a:txBody>
                    <a:bodyPr/>
                    <a:lstStyle/>
                    <a:p>
                      <a:r>
                        <a:rPr lang="en-US" sz="2400" b="0" i="1">
                          <a:solidFill>
                            <a:schemeClr val="accent6"/>
                          </a:solidFill>
                          <a:latin typeface="Times New Roman"/>
                        </a:rPr>
                        <a:t>-Coin change algorithm</a:t>
                      </a:r>
                    </a:p>
                  </a:txBody>
                  <a:tcPr/>
                </a:tc>
                <a:extLst>
                  <a:ext uri="{0D108BD9-81ED-4DB2-BD59-A6C34878D82A}">
                    <a16:rowId xmlns:a16="http://schemas.microsoft.com/office/drawing/2014/main" val="436984873"/>
                  </a:ext>
                </a:extLst>
              </a:tr>
            </a:tbl>
          </a:graphicData>
        </a:graphic>
      </p:graphicFrame>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83A1-4F66-56FD-C023-F67ACA8357EF}"/>
              </a:ext>
            </a:extLst>
          </p:cNvPr>
          <p:cNvSpPr>
            <a:spLocks noGrp="1"/>
          </p:cNvSpPr>
          <p:nvPr>
            <p:ph type="title"/>
          </p:nvPr>
        </p:nvSpPr>
        <p:spPr>
          <a:xfrm>
            <a:off x="914400" y="337946"/>
            <a:ext cx="6583680" cy="799837"/>
          </a:xfrm>
        </p:spPr>
        <p:txBody>
          <a:bodyPr/>
          <a:lstStyle/>
          <a:p>
            <a:pPr algn="ctr"/>
            <a:r>
              <a:rPr lang="en-US" b="0" i="1" dirty="0">
                <a:latin typeface="Times New Roman"/>
                <a:cs typeface="Times New Roman"/>
              </a:rPr>
              <a:t>Team members</a:t>
            </a:r>
            <a:endParaRPr lang="en-US"/>
          </a:p>
        </p:txBody>
      </p:sp>
      <p:sp>
        <p:nvSpPr>
          <p:cNvPr id="3" name="Content Placeholder 2">
            <a:extLst>
              <a:ext uri="{FF2B5EF4-FFF2-40B4-BE49-F238E27FC236}">
                <a16:creationId xmlns:a16="http://schemas.microsoft.com/office/drawing/2014/main" id="{286D7D8C-6877-755D-72CD-4EF0E548A5EA}"/>
              </a:ext>
            </a:extLst>
          </p:cNvPr>
          <p:cNvSpPr>
            <a:spLocks noGrp="1"/>
          </p:cNvSpPr>
          <p:nvPr>
            <p:ph idx="1"/>
          </p:nvPr>
        </p:nvSpPr>
        <p:spPr/>
        <p:txBody>
          <a:bodyPr vert="horz" lIns="91440" tIns="0" rIns="91440" bIns="0" rtlCol="0" anchor="t">
            <a:normAutofit lnSpcReduction="10000"/>
          </a:bodyPr>
          <a:lstStyle/>
          <a:p>
            <a:r>
              <a:rPr lang="en-US" dirty="0">
                <a:cs typeface="Sabon Next LT"/>
              </a:rPr>
              <a:t>K. Sai Nikhitha (AP22110010498)</a:t>
            </a:r>
          </a:p>
          <a:p>
            <a:r>
              <a:rPr lang="en-US" dirty="0">
                <a:cs typeface="Sabon Next LT"/>
              </a:rPr>
              <a:t>K. Mohana Samanya (AP22110010523)</a:t>
            </a:r>
          </a:p>
          <a:p>
            <a:r>
              <a:rPr lang="en-US" dirty="0">
                <a:cs typeface="Sabon Next LT"/>
              </a:rPr>
              <a:t>P. Monika (AP22110010460)</a:t>
            </a:r>
          </a:p>
          <a:p>
            <a:r>
              <a:rPr lang="en-US" dirty="0">
                <a:cs typeface="Sabon Next LT"/>
              </a:rPr>
              <a:t>B. Lakshmi (AP22110010472)</a:t>
            </a:r>
          </a:p>
          <a:p>
            <a:r>
              <a:rPr lang="en-US" dirty="0">
                <a:cs typeface="Sabon Next LT"/>
              </a:rPr>
              <a:t>P. Prasanna (AP22110010479)</a:t>
            </a:r>
          </a:p>
          <a:p>
            <a:r>
              <a:rPr lang="en-US" dirty="0">
                <a:cs typeface="Sabon Next LT"/>
              </a:rPr>
              <a:t>K. Sneha (AP22110010518)</a:t>
            </a:r>
          </a:p>
        </p:txBody>
      </p:sp>
    </p:spTree>
    <p:extLst>
      <p:ext uri="{BB962C8B-B14F-4D97-AF65-F5344CB8AC3E}">
        <p14:creationId xmlns:p14="http://schemas.microsoft.com/office/powerpoint/2010/main" val="226134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b="0" i="1">
                <a:latin typeface="Times New Roman"/>
                <a:cs typeface="Times New Roman"/>
              </a:rPr>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vert="horz" lIns="91440" tIns="0" rIns="91440" bIns="0" rtlCol="0" anchor="t">
            <a:normAutofit/>
          </a:bodyPr>
          <a:lstStyle/>
          <a:p>
            <a:r>
              <a:rPr lang="en-US">
                <a:cs typeface="Sabon Next LT"/>
              </a:rPr>
              <a:t>Problem Statement</a:t>
            </a:r>
            <a:endParaRPr lang="en-US"/>
          </a:p>
          <a:p>
            <a:r>
              <a:rPr lang="en-US"/>
              <a:t>Algorithm Overview</a:t>
            </a:r>
            <a:endParaRPr lang="en-US">
              <a:cs typeface="Sabon Next LT"/>
            </a:endParaRPr>
          </a:p>
          <a:p>
            <a:r>
              <a:rPr lang="en-US">
                <a:solidFill>
                  <a:srgbClr val="1F2C8F"/>
                </a:solidFill>
                <a:ea typeface="+mn-lt"/>
                <a:cs typeface="+mn-lt"/>
              </a:rPr>
              <a:t>Code Implementation</a:t>
            </a:r>
            <a:endParaRPr lang="en-US"/>
          </a:p>
          <a:p>
            <a:r>
              <a:rPr lang="en-US"/>
              <a:t>Complexity Analysis</a:t>
            </a:r>
            <a:endParaRPr lang="en-US">
              <a:cs typeface="Sabon Next LT"/>
            </a:endParaRPr>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8933-E3C7-67B8-66D2-185E4D7FF90C}"/>
              </a:ext>
            </a:extLst>
          </p:cNvPr>
          <p:cNvSpPr>
            <a:spLocks noGrp="1"/>
          </p:cNvSpPr>
          <p:nvPr>
            <p:ph type="title"/>
          </p:nvPr>
        </p:nvSpPr>
        <p:spPr>
          <a:xfrm>
            <a:off x="-774558" y="269"/>
            <a:ext cx="12200585" cy="1701986"/>
          </a:xfrm>
        </p:spPr>
        <p:txBody>
          <a:bodyPr/>
          <a:lstStyle/>
          <a:p>
            <a:pPr algn="ctr"/>
            <a:r>
              <a:rPr lang="en-US" b="0" i="1" dirty="0">
                <a:latin typeface="Times New Roman"/>
                <a:cs typeface="Times New Roman"/>
              </a:rPr>
              <a:t>Problem statement</a:t>
            </a:r>
            <a:endParaRPr lang="en-US"/>
          </a:p>
        </p:txBody>
      </p:sp>
      <p:sp>
        <p:nvSpPr>
          <p:cNvPr id="4" name="TextBox 3">
            <a:extLst>
              <a:ext uri="{FF2B5EF4-FFF2-40B4-BE49-F238E27FC236}">
                <a16:creationId xmlns:a16="http://schemas.microsoft.com/office/drawing/2014/main" id="{DD9E51A0-A344-944F-00D5-99A68FA6B46E}"/>
              </a:ext>
            </a:extLst>
          </p:cNvPr>
          <p:cNvSpPr txBox="1"/>
          <p:nvPr/>
        </p:nvSpPr>
        <p:spPr>
          <a:xfrm>
            <a:off x="446315" y="2144486"/>
            <a:ext cx="1083128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1F2C8F"/>
                </a:solidFill>
                <a:latin typeface="Times New Roman"/>
                <a:cs typeface="Segoe UI"/>
              </a:rPr>
              <a:t>The problem statement for the vending machine algorithm based on the coin change problem can be articulated as follows:</a:t>
            </a:r>
            <a:r>
              <a:rPr lang="en-US" sz="2400" dirty="0">
                <a:latin typeface="Times New Roman"/>
                <a:cs typeface="Segoe UI"/>
              </a:rPr>
              <a:t>​</a:t>
            </a:r>
          </a:p>
          <a:p>
            <a:endParaRPr lang="en-US" sz="2400" dirty="0">
              <a:solidFill>
                <a:srgbClr val="000000"/>
              </a:solidFill>
              <a:latin typeface="Times New Roman"/>
              <a:cs typeface="Segoe UI"/>
            </a:endParaRPr>
          </a:p>
          <a:p>
            <a:r>
              <a:rPr lang="en-US" sz="2400" dirty="0">
                <a:solidFill>
                  <a:srgbClr val="1F2C8F"/>
                </a:solidFill>
                <a:latin typeface="Times New Roman"/>
                <a:cs typeface="Segoe UI"/>
              </a:rPr>
              <a:t>Given a set of coin denominations available in a vending machine and a target amount for which change needs to be returned, the objective is to determine the minimum number of coins required to make the change. The vending machine should return the optimal combination of coins to minimize the total number of coins dispensed while ensuring that the total value of the coins equals the target amount.</a:t>
            </a:r>
            <a:r>
              <a:rPr lang="en-US" sz="2400" dirty="0">
                <a:latin typeface="Times New Roman"/>
                <a:cs typeface="Segoe UI"/>
              </a:rPr>
              <a:t>​</a:t>
            </a:r>
          </a:p>
          <a:p>
            <a:r>
              <a:rPr lang="en-US" sz="2400" dirty="0">
                <a:latin typeface="Times New Roman"/>
                <a:cs typeface="Segoe UI"/>
              </a:rPr>
              <a:t>​</a:t>
            </a:r>
          </a:p>
        </p:txBody>
      </p:sp>
    </p:spTree>
    <p:extLst>
      <p:ext uri="{BB962C8B-B14F-4D97-AF65-F5344CB8AC3E}">
        <p14:creationId xmlns:p14="http://schemas.microsoft.com/office/powerpoint/2010/main" val="2601854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14461"/>
            <a:ext cx="7043617" cy="699166"/>
          </a:xfrm>
        </p:spPr>
        <p:txBody>
          <a:bodyPr/>
          <a:lstStyle/>
          <a:p>
            <a:pPr algn="ctr"/>
            <a:r>
              <a:rPr lang="en-US" b="0" i="1">
                <a:latin typeface="Times New Roman"/>
                <a:cs typeface="Times New Roman"/>
              </a:rPr>
              <a:t>Algorithm overview</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1484004"/>
            <a:ext cx="7043618" cy="4557979"/>
          </a:xfrm>
        </p:spPr>
        <p:txBody>
          <a:bodyPr vert="horz" lIns="91440" tIns="0" rIns="91440" bIns="0" rtlCol="0" anchor="t">
            <a:normAutofit/>
          </a:bodyPr>
          <a:lstStyle/>
          <a:p>
            <a:r>
              <a:rPr lang="en-US">
                <a:ea typeface="+mn-lt"/>
                <a:cs typeface="+mn-lt"/>
              </a:rPr>
              <a:t>User Interaction: Prompt user to select an item and insert coins until enough money is provided.</a:t>
            </a:r>
          </a:p>
          <a:p>
            <a:r>
              <a:rPr lang="en-US">
                <a:ea typeface="+mn-lt"/>
                <a:cs typeface="+mn-lt"/>
              </a:rPr>
              <a:t>Coin Handling: Keep track of total amount inserted and validate coin denominations.</a:t>
            </a:r>
          </a:p>
          <a:p>
            <a:r>
              <a:rPr lang="en-US">
                <a:ea typeface="+mn-lt"/>
                <a:cs typeface="+mn-lt"/>
              </a:rPr>
              <a:t>Check Sufficiency: Compare total amount inserted with item price.</a:t>
            </a:r>
          </a:p>
          <a:p>
            <a:r>
              <a:rPr lang="en-US">
                <a:ea typeface="+mn-lt"/>
                <a:cs typeface="+mn-lt"/>
              </a:rPr>
              <a:t>Change Calculation: Determine optimal coin combination for change using a coin change algorithm.</a:t>
            </a:r>
          </a:p>
          <a:p>
            <a:r>
              <a:rPr lang="en-US">
                <a:ea typeface="+mn-lt"/>
                <a:cs typeface="+mn-lt"/>
              </a:rPr>
              <a:t>Dispense Item and Change: Provide selected item and return appropriate change.</a:t>
            </a:r>
          </a:p>
        </p:txBody>
      </p:sp>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9FBE-48A6-F9AB-DFC0-3A789EA87999}"/>
              </a:ext>
            </a:extLst>
          </p:cNvPr>
          <p:cNvSpPr>
            <a:spLocks noGrp="1"/>
          </p:cNvSpPr>
          <p:nvPr>
            <p:ph type="title"/>
          </p:nvPr>
        </p:nvSpPr>
        <p:spPr>
          <a:xfrm>
            <a:off x="914400" y="376918"/>
            <a:ext cx="10511627" cy="561028"/>
          </a:xfrm>
        </p:spPr>
        <p:txBody>
          <a:bodyPr/>
          <a:lstStyle/>
          <a:p>
            <a:r>
              <a:rPr lang="en-US" b="0" i="1" dirty="0">
                <a:latin typeface="Times New Roman"/>
                <a:cs typeface="Times New Roman"/>
              </a:rPr>
              <a:t>Code implementation</a:t>
            </a:r>
          </a:p>
        </p:txBody>
      </p:sp>
      <p:pic>
        <p:nvPicPr>
          <p:cNvPr id="5" name="Content Placeholder 4" descr="A screen shot of a computer program&#10;&#10;Description automatically generated">
            <a:extLst>
              <a:ext uri="{FF2B5EF4-FFF2-40B4-BE49-F238E27FC236}">
                <a16:creationId xmlns:a16="http://schemas.microsoft.com/office/drawing/2014/main" id="{48B2E465-0832-85C1-7190-63C0FCFBC81D}"/>
              </a:ext>
            </a:extLst>
          </p:cNvPr>
          <p:cNvPicPr>
            <a:picLocks noGrp="1" noChangeAspect="1"/>
          </p:cNvPicPr>
          <p:nvPr>
            <p:ph sz="quarter" idx="4"/>
          </p:nvPr>
        </p:nvPicPr>
        <p:blipFill>
          <a:blip r:embed="rId2"/>
          <a:stretch>
            <a:fillRect/>
          </a:stretch>
        </p:blipFill>
        <p:spPr>
          <a:xfrm>
            <a:off x="1508711" y="1024631"/>
            <a:ext cx="9050863" cy="5715000"/>
          </a:xfrm>
        </p:spPr>
      </p:pic>
    </p:spTree>
    <p:extLst>
      <p:ext uri="{BB962C8B-B14F-4D97-AF65-F5344CB8AC3E}">
        <p14:creationId xmlns:p14="http://schemas.microsoft.com/office/powerpoint/2010/main" val="270125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program&#10;&#10;Description automatically generated">
            <a:extLst>
              <a:ext uri="{FF2B5EF4-FFF2-40B4-BE49-F238E27FC236}">
                <a16:creationId xmlns:a16="http://schemas.microsoft.com/office/drawing/2014/main" id="{8686BEB4-44DF-E798-6E01-95E01900AF64}"/>
              </a:ext>
            </a:extLst>
          </p:cNvPr>
          <p:cNvPicPr>
            <a:picLocks noGrp="1" noChangeAspect="1"/>
          </p:cNvPicPr>
          <p:nvPr>
            <p:ph sz="quarter" idx="4"/>
          </p:nvPr>
        </p:nvPicPr>
        <p:blipFill>
          <a:blip r:embed="rId2"/>
          <a:stretch>
            <a:fillRect/>
          </a:stretch>
        </p:blipFill>
        <p:spPr>
          <a:xfrm>
            <a:off x="106474" y="110231"/>
            <a:ext cx="6336281" cy="6672942"/>
          </a:xfrm>
        </p:spPr>
      </p:pic>
      <p:sp>
        <p:nvSpPr>
          <p:cNvPr id="4" name="Slide Number Placeholder 3">
            <a:extLst>
              <a:ext uri="{FF2B5EF4-FFF2-40B4-BE49-F238E27FC236}">
                <a16:creationId xmlns:a16="http://schemas.microsoft.com/office/drawing/2014/main" id="{172E5869-20FC-ADB6-5B57-22F12954F694}"/>
              </a:ext>
            </a:extLst>
          </p:cNvPr>
          <p:cNvSpPr>
            <a:spLocks noGrp="1"/>
          </p:cNvSpPr>
          <p:nvPr>
            <p:ph type="sldNum" sz="quarter" idx="10"/>
          </p:nvPr>
        </p:nvSpPr>
        <p:spPr/>
        <p:txBody>
          <a:bodyPr/>
          <a:lstStyle/>
          <a:p>
            <a:fld id="{48F63A3B-78C7-47BE-AE5E-E10140E04643}" type="slidenum">
              <a:rPr lang="en-US" smtClean="0"/>
              <a:pPr/>
              <a:t>7</a:t>
            </a:fld>
            <a:endParaRPr lang="en-US"/>
          </a:p>
        </p:txBody>
      </p:sp>
      <p:pic>
        <p:nvPicPr>
          <p:cNvPr id="6" name="Picture 5" descr="A computer screen shot of code&#10;&#10;Description automatically generated">
            <a:extLst>
              <a:ext uri="{FF2B5EF4-FFF2-40B4-BE49-F238E27FC236}">
                <a16:creationId xmlns:a16="http://schemas.microsoft.com/office/drawing/2014/main" id="{CD73F839-A689-2BA1-C9EF-DE969E7B8DCD}"/>
              </a:ext>
            </a:extLst>
          </p:cNvPr>
          <p:cNvPicPr>
            <a:picLocks noChangeAspect="1"/>
          </p:cNvPicPr>
          <p:nvPr/>
        </p:nvPicPr>
        <p:blipFill>
          <a:blip r:embed="rId3"/>
          <a:stretch>
            <a:fillRect/>
          </a:stretch>
        </p:blipFill>
        <p:spPr>
          <a:xfrm>
            <a:off x="6542314" y="1508824"/>
            <a:ext cx="5268685" cy="3878452"/>
          </a:xfrm>
          <a:prstGeom prst="rect">
            <a:avLst/>
          </a:prstGeom>
        </p:spPr>
      </p:pic>
    </p:spTree>
    <p:extLst>
      <p:ext uri="{BB962C8B-B14F-4D97-AF65-F5344CB8AC3E}">
        <p14:creationId xmlns:p14="http://schemas.microsoft.com/office/powerpoint/2010/main" val="220855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533019"/>
            <a:ext cx="10115690" cy="614465"/>
          </a:xfrm>
        </p:spPr>
        <p:txBody>
          <a:bodyPr/>
          <a:lstStyle/>
          <a:p>
            <a:pPr algn="ctr"/>
            <a:r>
              <a:rPr lang="en-US" b="0" i="1">
                <a:latin typeface="Times New Roman"/>
                <a:cs typeface="Times New Roman"/>
              </a:rPr>
              <a:t>Time complexity</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38912" y="1410956"/>
            <a:ext cx="11417754" cy="5441692"/>
          </a:xfrm>
        </p:spPr>
        <p:txBody>
          <a:bodyPr vert="horz" lIns="91440" tIns="0" rIns="91440" bIns="0" rtlCol="0" anchor="t">
            <a:noAutofit/>
          </a:bodyPr>
          <a:lstStyle/>
          <a:p>
            <a:pPr marL="285750" indent="-285750">
              <a:buFont typeface="Arial"/>
              <a:buChar char="•"/>
            </a:pPr>
            <a:r>
              <a:rPr lang="en-US" sz="2000" b="1" dirty="0">
                <a:latin typeface="Times New Roman"/>
                <a:ea typeface="+mn-lt"/>
                <a:cs typeface="+mn-lt"/>
              </a:rPr>
              <a:t>Event Listener for 'pay' button click</a:t>
            </a:r>
            <a:r>
              <a:rPr lang="en-US" sz="2000" dirty="0">
                <a:latin typeface="Times New Roman"/>
                <a:ea typeface="+mn-lt"/>
                <a:cs typeface="+mn-lt"/>
              </a:rPr>
              <a:t>: This event listener triggers the calculation of the change. Since this event listener is triggered only once when the 'pay' button is clicked, its time complexity can be considered as O(1).</a:t>
            </a:r>
            <a:endParaRPr lang="en-US" sz="2000" dirty="0">
              <a:latin typeface="Times New Roman"/>
              <a:cs typeface="Sabon Next LT"/>
            </a:endParaRPr>
          </a:p>
          <a:p>
            <a:pPr marL="285750" indent="-285750">
              <a:buFont typeface="Arial"/>
              <a:buChar char="•"/>
            </a:pPr>
            <a:r>
              <a:rPr lang="en-US" sz="2000" b="1" err="1">
                <a:latin typeface="Times New Roman"/>
                <a:ea typeface="+mn-lt"/>
                <a:cs typeface="+mn-lt"/>
              </a:rPr>
              <a:t>calculateTotalPrice</a:t>
            </a:r>
            <a:r>
              <a:rPr lang="en-US" sz="2000" b="1" dirty="0">
                <a:latin typeface="Times New Roman"/>
                <a:ea typeface="+mn-lt"/>
                <a:cs typeface="+mn-lt"/>
              </a:rPr>
              <a:t>() function</a:t>
            </a:r>
            <a:r>
              <a:rPr lang="en-US" sz="2000" dirty="0">
                <a:latin typeface="Times New Roman"/>
                <a:ea typeface="+mn-lt"/>
                <a:cs typeface="+mn-lt"/>
              </a:rPr>
              <a:t>: This function iterates over all items to calculate the total price. If there are 'n' items, the time complexity of this function is O(n).</a:t>
            </a:r>
            <a:endParaRPr lang="en-US" sz="2000" dirty="0">
              <a:latin typeface="Times New Roman"/>
              <a:cs typeface="Sabon Next LT"/>
            </a:endParaRPr>
          </a:p>
          <a:p>
            <a:pPr marL="285750" indent="-285750">
              <a:buFont typeface="Arial"/>
              <a:buChar char="•"/>
            </a:pPr>
            <a:r>
              <a:rPr lang="en-US" sz="2000" b="1" err="1">
                <a:latin typeface="Times New Roman"/>
                <a:ea typeface="+mn-lt"/>
                <a:cs typeface="+mn-lt"/>
              </a:rPr>
              <a:t>calculateChangeInCoins</a:t>
            </a:r>
            <a:r>
              <a:rPr lang="en-US" sz="2000" b="1" dirty="0">
                <a:latin typeface="Times New Roman"/>
                <a:ea typeface="+mn-lt"/>
                <a:cs typeface="+mn-lt"/>
              </a:rPr>
              <a:t>() function</a:t>
            </a:r>
            <a:r>
              <a:rPr lang="en-US" sz="2000" dirty="0">
                <a:latin typeface="Times New Roman"/>
                <a:ea typeface="+mn-lt"/>
                <a:cs typeface="+mn-lt"/>
              </a:rPr>
              <a:t>: This function calculates the change in coins based on the given change. It iterates over the coin denominations, which are fixed at [1, 2, 5, 10] in ascending order. The number of iterations depends on the number of denominations, which is constant. So, the time complexity of this function is O(1).</a:t>
            </a:r>
            <a:endParaRPr lang="en-US" sz="2000" dirty="0">
              <a:latin typeface="Times New Roman"/>
              <a:cs typeface="Sabon Next LT"/>
            </a:endParaRPr>
          </a:p>
          <a:p>
            <a:pPr marL="285750" indent="-285750">
              <a:buFont typeface="Arial"/>
              <a:buChar char="•"/>
            </a:pPr>
            <a:r>
              <a:rPr lang="en-US" sz="2000" b="1" err="1">
                <a:latin typeface="Times New Roman"/>
                <a:ea typeface="+mn-lt"/>
                <a:cs typeface="+mn-lt"/>
              </a:rPr>
              <a:t>formatChange</a:t>
            </a:r>
            <a:r>
              <a:rPr lang="en-US" sz="2000" b="1" dirty="0">
                <a:latin typeface="Times New Roman"/>
                <a:ea typeface="+mn-lt"/>
                <a:cs typeface="+mn-lt"/>
              </a:rPr>
              <a:t>() function</a:t>
            </a:r>
            <a:r>
              <a:rPr lang="en-US" sz="2000" dirty="0">
                <a:latin typeface="Times New Roman"/>
                <a:ea typeface="+mn-lt"/>
                <a:cs typeface="+mn-lt"/>
              </a:rPr>
              <a:t>: This function formats the change in coins. It iterates over the keys of the '</a:t>
            </a:r>
            <a:r>
              <a:rPr lang="en-US" sz="2000" err="1">
                <a:latin typeface="Times New Roman"/>
                <a:ea typeface="+mn-lt"/>
                <a:cs typeface="+mn-lt"/>
              </a:rPr>
              <a:t>changeInCoins</a:t>
            </a:r>
            <a:r>
              <a:rPr lang="en-US" sz="2000" dirty="0">
                <a:latin typeface="Times New Roman"/>
                <a:ea typeface="+mn-lt"/>
                <a:cs typeface="+mn-lt"/>
              </a:rPr>
              <a:t>' object, which contains the coin denominations. Let's denote the number of denominations as 'm'. The number of iterations in this function depends on the number of denominations, so its time complexity is O(m).</a:t>
            </a:r>
            <a:endParaRPr lang="en-US" sz="2000" dirty="0">
              <a:latin typeface="Times New Roman"/>
              <a:cs typeface="Sabon Next LT"/>
            </a:endParaRPr>
          </a:p>
          <a:p>
            <a:pPr marL="285750" indent="-285750">
              <a:buFont typeface="Arial"/>
              <a:buChar char="•"/>
            </a:pPr>
            <a:r>
              <a:rPr lang="en-US" sz="2000" b="1" dirty="0">
                <a:latin typeface="Times New Roman"/>
                <a:ea typeface="+mn-lt"/>
                <a:cs typeface="+mn-lt"/>
              </a:rPr>
              <a:t>Event Listeners for items</a:t>
            </a:r>
            <a:r>
              <a:rPr lang="en-US" sz="2000" dirty="0">
                <a:latin typeface="Times New Roman"/>
                <a:ea typeface="+mn-lt"/>
                <a:cs typeface="+mn-lt"/>
              </a:rPr>
              <a:t>: These event listeners toggle the 'selected' class of the clicked item. If there are 'n' items, the time complexity of adding these event listeners is O(n).</a:t>
            </a:r>
            <a:endParaRPr lang="en-US" sz="2000" dirty="0">
              <a:latin typeface="Times New Roman"/>
              <a:cs typeface="Sabon Next LT"/>
            </a:endParaRPr>
          </a:p>
          <a:p>
            <a:pPr marL="285750" indent="-285750">
              <a:buFont typeface="Arial"/>
              <a:buChar char="•"/>
            </a:pPr>
            <a:endParaRPr lang="en-US" sz="2000" dirty="0">
              <a:latin typeface="Times New Roman"/>
              <a:cs typeface="Sabon Next LT"/>
            </a:endParaRPr>
          </a:p>
          <a:p>
            <a:r>
              <a:rPr lang="en-US" sz="2000" dirty="0">
                <a:latin typeface="Times New Roman"/>
                <a:cs typeface="Times New Roman"/>
              </a:rPr>
              <a:t>Time Complexity : O(n)</a:t>
            </a:r>
            <a:endParaRPr lang="en-US" sz="2000">
              <a:solidFill>
                <a:srgbClr val="0D0D0D"/>
              </a:solidFill>
              <a:cs typeface="Sabon Next LT"/>
            </a:endParaRPr>
          </a:p>
        </p:txBody>
      </p:sp>
    </p:spTree>
    <p:extLst>
      <p:ext uri="{BB962C8B-B14F-4D97-AF65-F5344CB8AC3E}">
        <p14:creationId xmlns:p14="http://schemas.microsoft.com/office/powerpoint/2010/main" val="295292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9165336" cy="2727709"/>
          </a:xfrm>
        </p:spPr>
        <p:txBody>
          <a:bodyPr/>
          <a:lstStyle/>
          <a:p>
            <a:pPr algn="ctr"/>
            <a:r>
              <a:rPr lang="en-US" b="0" i="1" dirty="0">
                <a:latin typeface="Times New Roman"/>
                <a:cs typeface="Times New Roman"/>
              </a:rPr>
              <a:t>Thank you</a:t>
            </a:r>
            <a:endParaRPr lang="en-US" dirty="0"/>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7B7F6F-2C08-4296-B7AB-C2C3F421924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7FA76D1-3C6D-40BC-A42D-496B6EDE8B8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E99543C-82E8-4821-93BD-5A60BEB423E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5</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Vending machine problem    </vt:lpstr>
      <vt:lpstr>Team members</vt:lpstr>
      <vt:lpstr>agenda</vt:lpstr>
      <vt:lpstr>Problem statement</vt:lpstr>
      <vt:lpstr>Algorithm overview</vt:lpstr>
      <vt:lpstr>Code implementation</vt:lpstr>
      <vt:lpstr>PowerPoint Presentation</vt:lpstr>
      <vt:lpstr>Time complexity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subject/>
  <dc:creator/>
  <cp:revision>136</cp:revision>
  <dcterms:created xsi:type="dcterms:W3CDTF">2024-05-02T03:56:00Z</dcterms:created>
  <dcterms:modified xsi:type="dcterms:W3CDTF">2024-05-02T15:43:33Z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