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9" r:id="rId5"/>
    <p:sldId id="263" r:id="rId6"/>
    <p:sldId id="262" r:id="rId7"/>
    <p:sldId id="267" r:id="rId8"/>
    <p:sldId id="265" r:id="rId9"/>
    <p:sldId id="264" r:id="rId10"/>
    <p:sldId id="266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1D1B2-7DD2-D34E-A0F2-F091FBAF1746}" v="211" dt="2021-10-11T22:57:11.167"/>
    <p1510:client id="{AD3336BE-F1A7-A006-ECF0-030ED8E48151}" v="210" dt="2021-10-11T23:10:34.563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+Retail+II" TargetMode="External"/><Relationship Id="rId2" Type="http://schemas.openxmlformats.org/officeDocument/2006/relationships/hyperlink" Target="https://data.world/vikas-0731/global-super-store/workspace/file?filename=global_superstore_2016.xlsx" TargetMode="External"/><Relationship Id="rId1" Type="http://schemas.openxmlformats.org/officeDocument/2006/relationships/hyperlink" Target="http://www.brucehardie.com/datasets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+Retail+II" TargetMode="External"/><Relationship Id="rId2" Type="http://schemas.openxmlformats.org/officeDocument/2006/relationships/hyperlink" Target="https://data.world/vikas-0731/global-super-store/workspace/file?filename=global_superstore_2016.xlsx" TargetMode="External"/><Relationship Id="rId1" Type="http://schemas.openxmlformats.org/officeDocument/2006/relationships/hyperlink" Target="http://www.brucehardie.com/dataset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ECE4C-DE16-438A-9EFF-590DA40B83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5DE0FA7-CE1D-4B02-8EB0-E4EE9B1DEE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Customer value </a:t>
          </a:r>
          <a:r>
            <a:rPr lang="en-US" b="0" i="0"/>
            <a:t>or </a:t>
          </a:r>
          <a:r>
            <a:rPr lang="en-US" b="1" i="1"/>
            <a:t>Customer Lifetime Value (CLV) </a:t>
          </a:r>
          <a:r>
            <a:rPr lang="en-US" b="0" i="0"/>
            <a:t>is the total monetary value of transactions/purchases made by a customer with the business over his entire lifetime. </a:t>
          </a:r>
          <a:endParaRPr lang="en-US"/>
        </a:p>
      </dgm:t>
    </dgm:pt>
    <dgm:pt modelId="{B4F98E7A-DC37-43B0-AC03-010DFA25D727}" type="parTrans" cxnId="{92107E71-7913-4748-BE76-F022B80244D6}">
      <dgm:prSet/>
      <dgm:spPr/>
      <dgm:t>
        <a:bodyPr/>
        <a:lstStyle/>
        <a:p>
          <a:endParaRPr lang="en-US"/>
        </a:p>
      </dgm:t>
    </dgm:pt>
    <dgm:pt modelId="{42096C9A-F8EF-4EA6-A8AC-627C91258EB6}" type="sibTrans" cxnId="{92107E71-7913-4748-BE76-F022B80244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CBBFA7-5DF3-468C-82EA-24306273D4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CLV helps estimate how much should a business invest in order to retain a customer.</a:t>
          </a:r>
          <a:endParaRPr lang="en-US"/>
        </a:p>
      </dgm:t>
    </dgm:pt>
    <dgm:pt modelId="{C161C2A8-B167-49E5-9936-EBF0D21FF6A8}" type="parTrans" cxnId="{951DDFF3-31CA-4B6C-ADFD-BB33D2F79468}">
      <dgm:prSet/>
      <dgm:spPr/>
      <dgm:t>
        <a:bodyPr/>
        <a:lstStyle/>
        <a:p>
          <a:endParaRPr lang="en-US"/>
        </a:p>
      </dgm:t>
    </dgm:pt>
    <dgm:pt modelId="{53BADD45-8045-43FB-99AD-51FB512FFC51}" type="sibTrans" cxnId="{951DDFF3-31CA-4B6C-ADFD-BB33D2F79468}">
      <dgm:prSet/>
      <dgm:spPr/>
      <dgm:t>
        <a:bodyPr/>
        <a:lstStyle/>
        <a:p>
          <a:endParaRPr lang="en-US"/>
        </a:p>
      </dgm:t>
    </dgm:pt>
    <dgm:pt modelId="{E45C27B2-F0AE-4B2E-8416-033723194AA5}" type="pres">
      <dgm:prSet presAssocID="{7A1ECE4C-DE16-438A-9EFF-590DA40B8372}" presName="root" presStyleCnt="0">
        <dgm:presLayoutVars>
          <dgm:dir/>
          <dgm:resizeHandles val="exact"/>
        </dgm:presLayoutVars>
      </dgm:prSet>
      <dgm:spPr/>
    </dgm:pt>
    <dgm:pt modelId="{9D8865B3-80CA-4680-85CC-19CEAEA78673}" type="pres">
      <dgm:prSet presAssocID="{7A1ECE4C-DE16-438A-9EFF-590DA40B8372}" presName="container" presStyleCnt="0">
        <dgm:presLayoutVars>
          <dgm:dir/>
          <dgm:resizeHandles val="exact"/>
        </dgm:presLayoutVars>
      </dgm:prSet>
      <dgm:spPr/>
    </dgm:pt>
    <dgm:pt modelId="{0359139A-213C-4690-86D4-AE7ECBBE1745}" type="pres">
      <dgm:prSet presAssocID="{F5DE0FA7-CE1D-4B02-8EB0-E4EE9B1DEEA7}" presName="compNode" presStyleCnt="0"/>
      <dgm:spPr/>
    </dgm:pt>
    <dgm:pt modelId="{F9B5F7E6-FDD3-4A5F-AEBE-700031206EE8}" type="pres">
      <dgm:prSet presAssocID="{F5DE0FA7-CE1D-4B02-8EB0-E4EE9B1DEEA7}" presName="iconBgRect" presStyleLbl="bgShp" presStyleIdx="0" presStyleCnt="2"/>
      <dgm:spPr/>
    </dgm:pt>
    <dgm:pt modelId="{33BDE378-8C19-48E8-B8BB-8E3E0644876C}" type="pres">
      <dgm:prSet presAssocID="{F5DE0FA7-CE1D-4B02-8EB0-E4EE9B1DEE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C1FCB21-89AF-46C3-96B0-6DD0C21F5570}" type="pres">
      <dgm:prSet presAssocID="{F5DE0FA7-CE1D-4B02-8EB0-E4EE9B1DEEA7}" presName="spaceRect" presStyleCnt="0"/>
      <dgm:spPr/>
    </dgm:pt>
    <dgm:pt modelId="{B5BC3401-63F2-469E-81B4-4DDE73DD6A70}" type="pres">
      <dgm:prSet presAssocID="{F5DE0FA7-CE1D-4B02-8EB0-E4EE9B1DEEA7}" presName="textRect" presStyleLbl="revTx" presStyleIdx="0" presStyleCnt="2">
        <dgm:presLayoutVars>
          <dgm:chMax val="1"/>
          <dgm:chPref val="1"/>
        </dgm:presLayoutVars>
      </dgm:prSet>
      <dgm:spPr/>
    </dgm:pt>
    <dgm:pt modelId="{6C0D85BF-C690-4472-B048-624F461E5624}" type="pres">
      <dgm:prSet presAssocID="{42096C9A-F8EF-4EA6-A8AC-627C91258EB6}" presName="sibTrans" presStyleLbl="sibTrans2D1" presStyleIdx="0" presStyleCnt="0"/>
      <dgm:spPr/>
    </dgm:pt>
    <dgm:pt modelId="{E78AB22E-4B04-4108-9083-A871B9645A39}" type="pres">
      <dgm:prSet presAssocID="{92CBBFA7-5DF3-468C-82EA-24306273D402}" presName="compNode" presStyleCnt="0"/>
      <dgm:spPr/>
    </dgm:pt>
    <dgm:pt modelId="{07B81728-4DE9-46D1-A158-4510E48EE091}" type="pres">
      <dgm:prSet presAssocID="{92CBBFA7-5DF3-468C-82EA-24306273D402}" presName="iconBgRect" presStyleLbl="bgShp" presStyleIdx="1" presStyleCnt="2"/>
      <dgm:spPr/>
    </dgm:pt>
    <dgm:pt modelId="{740B3643-B99D-4399-9DFD-4274D3CA0700}" type="pres">
      <dgm:prSet presAssocID="{92CBBFA7-5DF3-468C-82EA-24306273D4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DAEF80A-8D6D-47E0-8E2A-380A9D5D1799}" type="pres">
      <dgm:prSet presAssocID="{92CBBFA7-5DF3-468C-82EA-24306273D402}" presName="spaceRect" presStyleCnt="0"/>
      <dgm:spPr/>
    </dgm:pt>
    <dgm:pt modelId="{7F578C9E-BB08-4D39-9D2B-1671FFEE4573}" type="pres">
      <dgm:prSet presAssocID="{92CBBFA7-5DF3-468C-82EA-24306273D4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ABD706-55E2-4D91-9E68-538C9B8C509F}" type="presOf" srcId="{F5DE0FA7-CE1D-4B02-8EB0-E4EE9B1DEEA7}" destId="{B5BC3401-63F2-469E-81B4-4DDE73DD6A70}" srcOrd="0" destOrd="0" presId="urn:microsoft.com/office/officeart/2018/2/layout/IconCircleList"/>
    <dgm:cxn modelId="{56B1A35E-8503-4686-B5F8-92C068D807CE}" type="presOf" srcId="{42096C9A-F8EF-4EA6-A8AC-627C91258EB6}" destId="{6C0D85BF-C690-4472-B048-624F461E5624}" srcOrd="0" destOrd="0" presId="urn:microsoft.com/office/officeart/2018/2/layout/IconCircleList"/>
    <dgm:cxn modelId="{8619DD42-08CF-46BF-8B05-42640ABF6225}" type="presOf" srcId="{92CBBFA7-5DF3-468C-82EA-24306273D402}" destId="{7F578C9E-BB08-4D39-9D2B-1671FFEE4573}" srcOrd="0" destOrd="0" presId="urn:microsoft.com/office/officeart/2018/2/layout/IconCircleList"/>
    <dgm:cxn modelId="{92107E71-7913-4748-BE76-F022B80244D6}" srcId="{7A1ECE4C-DE16-438A-9EFF-590DA40B8372}" destId="{F5DE0FA7-CE1D-4B02-8EB0-E4EE9B1DEEA7}" srcOrd="0" destOrd="0" parTransId="{B4F98E7A-DC37-43B0-AC03-010DFA25D727}" sibTransId="{42096C9A-F8EF-4EA6-A8AC-627C91258EB6}"/>
    <dgm:cxn modelId="{DFEB27DC-0E87-4193-8714-8B7D494ABEF5}" type="presOf" srcId="{7A1ECE4C-DE16-438A-9EFF-590DA40B8372}" destId="{E45C27B2-F0AE-4B2E-8416-033723194AA5}" srcOrd="0" destOrd="0" presId="urn:microsoft.com/office/officeart/2018/2/layout/IconCircleList"/>
    <dgm:cxn modelId="{951DDFF3-31CA-4B6C-ADFD-BB33D2F79468}" srcId="{7A1ECE4C-DE16-438A-9EFF-590DA40B8372}" destId="{92CBBFA7-5DF3-468C-82EA-24306273D402}" srcOrd="1" destOrd="0" parTransId="{C161C2A8-B167-49E5-9936-EBF0D21FF6A8}" sibTransId="{53BADD45-8045-43FB-99AD-51FB512FFC51}"/>
    <dgm:cxn modelId="{D472EF6E-D9F1-404C-8C17-C9340794B1B5}" type="presParOf" srcId="{E45C27B2-F0AE-4B2E-8416-033723194AA5}" destId="{9D8865B3-80CA-4680-85CC-19CEAEA78673}" srcOrd="0" destOrd="0" presId="urn:microsoft.com/office/officeart/2018/2/layout/IconCircleList"/>
    <dgm:cxn modelId="{D3BC8F4B-7BDD-4C7C-B653-113E26354154}" type="presParOf" srcId="{9D8865B3-80CA-4680-85CC-19CEAEA78673}" destId="{0359139A-213C-4690-86D4-AE7ECBBE1745}" srcOrd="0" destOrd="0" presId="urn:microsoft.com/office/officeart/2018/2/layout/IconCircleList"/>
    <dgm:cxn modelId="{56D2E18A-8DFE-415E-8EF4-114D10B6B34D}" type="presParOf" srcId="{0359139A-213C-4690-86D4-AE7ECBBE1745}" destId="{F9B5F7E6-FDD3-4A5F-AEBE-700031206EE8}" srcOrd="0" destOrd="0" presId="urn:microsoft.com/office/officeart/2018/2/layout/IconCircleList"/>
    <dgm:cxn modelId="{BFA4E34A-9016-4456-A425-CCADF47ADF91}" type="presParOf" srcId="{0359139A-213C-4690-86D4-AE7ECBBE1745}" destId="{33BDE378-8C19-48E8-B8BB-8E3E0644876C}" srcOrd="1" destOrd="0" presId="urn:microsoft.com/office/officeart/2018/2/layout/IconCircleList"/>
    <dgm:cxn modelId="{7981851E-0FF7-4815-84BB-7EADA24C2117}" type="presParOf" srcId="{0359139A-213C-4690-86D4-AE7ECBBE1745}" destId="{0C1FCB21-89AF-46C3-96B0-6DD0C21F5570}" srcOrd="2" destOrd="0" presId="urn:microsoft.com/office/officeart/2018/2/layout/IconCircleList"/>
    <dgm:cxn modelId="{9FC9C859-F1C2-4FF6-9C7E-DD5CB86D2712}" type="presParOf" srcId="{0359139A-213C-4690-86D4-AE7ECBBE1745}" destId="{B5BC3401-63F2-469E-81B4-4DDE73DD6A70}" srcOrd="3" destOrd="0" presId="urn:microsoft.com/office/officeart/2018/2/layout/IconCircleList"/>
    <dgm:cxn modelId="{46B7E933-2E88-4F90-89F7-5721321F1490}" type="presParOf" srcId="{9D8865B3-80CA-4680-85CC-19CEAEA78673}" destId="{6C0D85BF-C690-4472-B048-624F461E5624}" srcOrd="1" destOrd="0" presId="urn:microsoft.com/office/officeart/2018/2/layout/IconCircleList"/>
    <dgm:cxn modelId="{8BEF834D-B9D5-4F56-8E84-EBFB8C04CAB4}" type="presParOf" srcId="{9D8865B3-80CA-4680-85CC-19CEAEA78673}" destId="{E78AB22E-4B04-4108-9083-A871B9645A39}" srcOrd="2" destOrd="0" presId="urn:microsoft.com/office/officeart/2018/2/layout/IconCircleList"/>
    <dgm:cxn modelId="{9E3900CF-5313-406C-BD17-BCD3FEC4208E}" type="presParOf" srcId="{E78AB22E-4B04-4108-9083-A871B9645A39}" destId="{07B81728-4DE9-46D1-A158-4510E48EE091}" srcOrd="0" destOrd="0" presId="urn:microsoft.com/office/officeart/2018/2/layout/IconCircleList"/>
    <dgm:cxn modelId="{DF5774A5-449E-43C1-B838-C50D1347B1F0}" type="presParOf" srcId="{E78AB22E-4B04-4108-9083-A871B9645A39}" destId="{740B3643-B99D-4399-9DFD-4274D3CA0700}" srcOrd="1" destOrd="0" presId="urn:microsoft.com/office/officeart/2018/2/layout/IconCircleList"/>
    <dgm:cxn modelId="{E51FAD97-8458-412F-8810-AD5E4078BBC5}" type="presParOf" srcId="{E78AB22E-4B04-4108-9083-A871B9645A39}" destId="{FDAEF80A-8D6D-47E0-8E2A-380A9D5D1799}" srcOrd="2" destOrd="0" presId="urn:microsoft.com/office/officeart/2018/2/layout/IconCircleList"/>
    <dgm:cxn modelId="{219DB234-70C0-4064-9B2D-9DE78CCC3992}" type="presParOf" srcId="{E78AB22E-4B04-4108-9083-A871B9645A39}" destId="{7F578C9E-BB08-4D39-9D2B-1671FFEE45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44AF1-8C25-427F-93B3-22BFE1315A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997563-4A31-4644-8008-46DEA1C9FE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Decide how much to invest in advertising.</a:t>
          </a:r>
          <a:endParaRPr lang="en-US"/>
        </a:p>
      </dgm:t>
    </dgm:pt>
    <dgm:pt modelId="{DE42331D-41C6-4723-BD9A-1247D9C8D2A3}" type="parTrans" cxnId="{D4530045-9248-4D88-8055-650A2A696ACE}">
      <dgm:prSet/>
      <dgm:spPr/>
      <dgm:t>
        <a:bodyPr/>
        <a:lstStyle/>
        <a:p>
          <a:endParaRPr lang="en-US"/>
        </a:p>
      </dgm:t>
    </dgm:pt>
    <dgm:pt modelId="{28811193-9CD2-452C-B83F-5C21F87593B6}" type="sibTrans" cxnId="{D4530045-9248-4D88-8055-650A2A696ACE}">
      <dgm:prSet/>
      <dgm:spPr/>
      <dgm:t>
        <a:bodyPr/>
        <a:lstStyle/>
        <a:p>
          <a:endParaRPr lang="en-US"/>
        </a:p>
      </dgm:t>
    </dgm:pt>
    <dgm:pt modelId="{BC1BF5F6-5FCC-4764-B65A-BA5D65EEA0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Decide which customers to target with advertising.</a:t>
          </a:r>
          <a:endParaRPr lang="en-US"/>
        </a:p>
      </dgm:t>
    </dgm:pt>
    <dgm:pt modelId="{BDD04A4B-1BD2-4BF7-97D6-B782336B41DE}" type="parTrans" cxnId="{822CC95F-5159-4A51-AF5C-3621A813DE20}">
      <dgm:prSet/>
      <dgm:spPr/>
      <dgm:t>
        <a:bodyPr/>
        <a:lstStyle/>
        <a:p>
          <a:endParaRPr lang="en-US"/>
        </a:p>
      </dgm:t>
    </dgm:pt>
    <dgm:pt modelId="{5E5205FF-3188-47AC-8C08-41067F4306E0}" type="sibTrans" cxnId="{822CC95F-5159-4A51-AF5C-3621A813DE20}">
      <dgm:prSet/>
      <dgm:spPr/>
      <dgm:t>
        <a:bodyPr/>
        <a:lstStyle/>
        <a:p>
          <a:endParaRPr lang="en-US"/>
        </a:p>
      </dgm:t>
    </dgm:pt>
    <dgm:pt modelId="{0BF0132E-7F27-40E9-9540-B7BB603DFC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Plan how to move customers from one segment to another.</a:t>
          </a:r>
          <a:endParaRPr lang="en-US"/>
        </a:p>
      </dgm:t>
    </dgm:pt>
    <dgm:pt modelId="{944EF780-4CBB-4900-ABE8-C667A7898F70}" type="parTrans" cxnId="{7740C7A4-F061-40C3-B207-39DFA8AE1AA7}">
      <dgm:prSet/>
      <dgm:spPr/>
      <dgm:t>
        <a:bodyPr/>
        <a:lstStyle/>
        <a:p>
          <a:endParaRPr lang="en-US"/>
        </a:p>
      </dgm:t>
    </dgm:pt>
    <dgm:pt modelId="{339189BC-7242-4727-9DCA-D12EBDF64692}" type="sibTrans" cxnId="{7740C7A4-F061-40C3-B207-39DFA8AE1AA7}">
      <dgm:prSet/>
      <dgm:spPr/>
      <dgm:t>
        <a:bodyPr/>
        <a:lstStyle/>
        <a:p>
          <a:endParaRPr lang="en-US"/>
        </a:p>
      </dgm:t>
    </dgm:pt>
    <dgm:pt modelId="{E1685C6E-EC24-495E-ACDF-F15591FFFE06}" type="pres">
      <dgm:prSet presAssocID="{F6F44AF1-8C25-427F-93B3-22BFE1315AF6}" presName="root" presStyleCnt="0">
        <dgm:presLayoutVars>
          <dgm:dir/>
          <dgm:resizeHandles val="exact"/>
        </dgm:presLayoutVars>
      </dgm:prSet>
      <dgm:spPr/>
    </dgm:pt>
    <dgm:pt modelId="{7D7B4CDF-1B79-4E25-80C1-FF9B0DF2A690}" type="pres">
      <dgm:prSet presAssocID="{41997563-4A31-4644-8008-46DEA1C9FEC3}" presName="compNode" presStyleCnt="0"/>
      <dgm:spPr/>
    </dgm:pt>
    <dgm:pt modelId="{69A3A87F-C0A9-4025-A06E-879F8F3DA1E6}" type="pres">
      <dgm:prSet presAssocID="{41997563-4A31-4644-8008-46DEA1C9FEC3}" presName="iconBgRect" presStyleLbl="bgShp" presStyleIdx="0" presStyleCnt="3"/>
      <dgm:spPr/>
    </dgm:pt>
    <dgm:pt modelId="{703E2BD7-062D-4D97-ACE9-E5F2B143C419}" type="pres">
      <dgm:prSet presAssocID="{41997563-4A31-4644-8008-46DEA1C9FE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38D31302-BE87-4DE1-ACA1-EA4620A7FC14}" type="pres">
      <dgm:prSet presAssocID="{41997563-4A31-4644-8008-46DEA1C9FEC3}" presName="spaceRect" presStyleCnt="0"/>
      <dgm:spPr/>
    </dgm:pt>
    <dgm:pt modelId="{CCD9ED56-9C01-47E9-98BE-B8C197DFA42D}" type="pres">
      <dgm:prSet presAssocID="{41997563-4A31-4644-8008-46DEA1C9FEC3}" presName="textRect" presStyleLbl="revTx" presStyleIdx="0" presStyleCnt="3">
        <dgm:presLayoutVars>
          <dgm:chMax val="1"/>
          <dgm:chPref val="1"/>
        </dgm:presLayoutVars>
      </dgm:prSet>
      <dgm:spPr/>
    </dgm:pt>
    <dgm:pt modelId="{C3DDE045-B3CE-44A5-A6C5-22C5629FB5E6}" type="pres">
      <dgm:prSet presAssocID="{28811193-9CD2-452C-B83F-5C21F87593B6}" presName="sibTrans" presStyleCnt="0"/>
      <dgm:spPr/>
    </dgm:pt>
    <dgm:pt modelId="{3877F5A2-E6FE-454E-8935-DEF93E2F2E56}" type="pres">
      <dgm:prSet presAssocID="{BC1BF5F6-5FCC-4764-B65A-BA5D65EEA09E}" presName="compNode" presStyleCnt="0"/>
      <dgm:spPr/>
    </dgm:pt>
    <dgm:pt modelId="{F7865C79-FAB6-443C-AC76-858EA1D7596A}" type="pres">
      <dgm:prSet presAssocID="{BC1BF5F6-5FCC-4764-B65A-BA5D65EEA09E}" presName="iconBgRect" presStyleLbl="bgShp" presStyleIdx="1" presStyleCnt="3"/>
      <dgm:spPr/>
    </dgm:pt>
    <dgm:pt modelId="{3B72BC44-3E6D-46E4-AEA2-76AF89AF997C}" type="pres">
      <dgm:prSet presAssocID="{BC1BF5F6-5FCC-4764-B65A-BA5D65EEA0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06E93E9-7567-4589-A1DD-E86383C4A6E4}" type="pres">
      <dgm:prSet presAssocID="{BC1BF5F6-5FCC-4764-B65A-BA5D65EEA09E}" presName="spaceRect" presStyleCnt="0"/>
      <dgm:spPr/>
    </dgm:pt>
    <dgm:pt modelId="{2A942D5E-7E08-4F46-A6E4-049E0C965FFA}" type="pres">
      <dgm:prSet presAssocID="{BC1BF5F6-5FCC-4764-B65A-BA5D65EEA09E}" presName="textRect" presStyleLbl="revTx" presStyleIdx="1" presStyleCnt="3">
        <dgm:presLayoutVars>
          <dgm:chMax val="1"/>
          <dgm:chPref val="1"/>
        </dgm:presLayoutVars>
      </dgm:prSet>
      <dgm:spPr/>
    </dgm:pt>
    <dgm:pt modelId="{83591FBB-E97C-4B69-BCA0-B557DB2E39E3}" type="pres">
      <dgm:prSet presAssocID="{5E5205FF-3188-47AC-8C08-41067F4306E0}" presName="sibTrans" presStyleCnt="0"/>
      <dgm:spPr/>
    </dgm:pt>
    <dgm:pt modelId="{603866AE-C72A-4369-8399-367A1C5BD749}" type="pres">
      <dgm:prSet presAssocID="{0BF0132E-7F27-40E9-9540-B7BB603DFC6C}" presName="compNode" presStyleCnt="0"/>
      <dgm:spPr/>
    </dgm:pt>
    <dgm:pt modelId="{2FCB9427-ABC0-47FF-9B1A-8710E0877917}" type="pres">
      <dgm:prSet presAssocID="{0BF0132E-7F27-40E9-9540-B7BB603DFC6C}" presName="iconBgRect" presStyleLbl="bgShp" presStyleIdx="2" presStyleCnt="3"/>
      <dgm:spPr/>
    </dgm:pt>
    <dgm:pt modelId="{803E4B6C-080F-4647-94AC-BED8F0DCFDF3}" type="pres">
      <dgm:prSet presAssocID="{0BF0132E-7F27-40E9-9540-B7BB603DFC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36A18EE-B3D2-4E32-AAE9-61E4BAD512F5}" type="pres">
      <dgm:prSet presAssocID="{0BF0132E-7F27-40E9-9540-B7BB603DFC6C}" presName="spaceRect" presStyleCnt="0"/>
      <dgm:spPr/>
    </dgm:pt>
    <dgm:pt modelId="{3913339B-43D7-4E72-9BC7-FE31E7930B66}" type="pres">
      <dgm:prSet presAssocID="{0BF0132E-7F27-40E9-9540-B7BB603DFC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FF5510-8731-482F-8825-BAB48A19A0A7}" type="presOf" srcId="{0BF0132E-7F27-40E9-9540-B7BB603DFC6C}" destId="{3913339B-43D7-4E72-9BC7-FE31E7930B66}" srcOrd="0" destOrd="0" presId="urn:microsoft.com/office/officeart/2018/5/layout/IconCircleLabelList"/>
    <dgm:cxn modelId="{822CC95F-5159-4A51-AF5C-3621A813DE20}" srcId="{F6F44AF1-8C25-427F-93B3-22BFE1315AF6}" destId="{BC1BF5F6-5FCC-4764-B65A-BA5D65EEA09E}" srcOrd="1" destOrd="0" parTransId="{BDD04A4B-1BD2-4BF7-97D6-B782336B41DE}" sibTransId="{5E5205FF-3188-47AC-8C08-41067F4306E0}"/>
    <dgm:cxn modelId="{D4530045-9248-4D88-8055-650A2A696ACE}" srcId="{F6F44AF1-8C25-427F-93B3-22BFE1315AF6}" destId="{41997563-4A31-4644-8008-46DEA1C9FEC3}" srcOrd="0" destOrd="0" parTransId="{DE42331D-41C6-4723-BD9A-1247D9C8D2A3}" sibTransId="{28811193-9CD2-452C-B83F-5C21F87593B6}"/>
    <dgm:cxn modelId="{7D663B65-8926-4370-97CD-D9DAA12444BA}" type="presOf" srcId="{BC1BF5F6-5FCC-4764-B65A-BA5D65EEA09E}" destId="{2A942D5E-7E08-4F46-A6E4-049E0C965FFA}" srcOrd="0" destOrd="0" presId="urn:microsoft.com/office/officeart/2018/5/layout/IconCircleLabelList"/>
    <dgm:cxn modelId="{7740C7A4-F061-40C3-B207-39DFA8AE1AA7}" srcId="{F6F44AF1-8C25-427F-93B3-22BFE1315AF6}" destId="{0BF0132E-7F27-40E9-9540-B7BB603DFC6C}" srcOrd="2" destOrd="0" parTransId="{944EF780-4CBB-4900-ABE8-C667A7898F70}" sibTransId="{339189BC-7242-4727-9DCA-D12EBDF64692}"/>
    <dgm:cxn modelId="{648FF5C9-6B10-4CEC-84F0-E9E8C3B20294}" type="presOf" srcId="{F6F44AF1-8C25-427F-93B3-22BFE1315AF6}" destId="{E1685C6E-EC24-495E-ACDF-F15591FFFE06}" srcOrd="0" destOrd="0" presId="urn:microsoft.com/office/officeart/2018/5/layout/IconCircleLabelList"/>
    <dgm:cxn modelId="{950FC3F9-F401-4CDF-A0EA-F4E4A02DB996}" type="presOf" srcId="{41997563-4A31-4644-8008-46DEA1C9FEC3}" destId="{CCD9ED56-9C01-47E9-98BE-B8C197DFA42D}" srcOrd="0" destOrd="0" presId="urn:microsoft.com/office/officeart/2018/5/layout/IconCircleLabelList"/>
    <dgm:cxn modelId="{84CFD5FF-5E97-4157-B7A3-21A19707B6EC}" type="presParOf" srcId="{E1685C6E-EC24-495E-ACDF-F15591FFFE06}" destId="{7D7B4CDF-1B79-4E25-80C1-FF9B0DF2A690}" srcOrd="0" destOrd="0" presId="urn:microsoft.com/office/officeart/2018/5/layout/IconCircleLabelList"/>
    <dgm:cxn modelId="{08CF5AC4-6982-454D-BFA8-56FE5AB322E7}" type="presParOf" srcId="{7D7B4CDF-1B79-4E25-80C1-FF9B0DF2A690}" destId="{69A3A87F-C0A9-4025-A06E-879F8F3DA1E6}" srcOrd="0" destOrd="0" presId="urn:microsoft.com/office/officeart/2018/5/layout/IconCircleLabelList"/>
    <dgm:cxn modelId="{E680402B-A5F1-4295-BA2F-DC8F14816E99}" type="presParOf" srcId="{7D7B4CDF-1B79-4E25-80C1-FF9B0DF2A690}" destId="{703E2BD7-062D-4D97-ACE9-E5F2B143C419}" srcOrd="1" destOrd="0" presId="urn:microsoft.com/office/officeart/2018/5/layout/IconCircleLabelList"/>
    <dgm:cxn modelId="{A6936FF4-5C06-4740-8B62-3E1E324961C2}" type="presParOf" srcId="{7D7B4CDF-1B79-4E25-80C1-FF9B0DF2A690}" destId="{38D31302-BE87-4DE1-ACA1-EA4620A7FC14}" srcOrd="2" destOrd="0" presId="urn:microsoft.com/office/officeart/2018/5/layout/IconCircleLabelList"/>
    <dgm:cxn modelId="{AE327733-3B04-42D4-B57E-230891422F33}" type="presParOf" srcId="{7D7B4CDF-1B79-4E25-80C1-FF9B0DF2A690}" destId="{CCD9ED56-9C01-47E9-98BE-B8C197DFA42D}" srcOrd="3" destOrd="0" presId="urn:microsoft.com/office/officeart/2018/5/layout/IconCircleLabelList"/>
    <dgm:cxn modelId="{F359A7F0-5FAE-4F65-8C0F-2EB8521E55AA}" type="presParOf" srcId="{E1685C6E-EC24-495E-ACDF-F15591FFFE06}" destId="{C3DDE045-B3CE-44A5-A6C5-22C5629FB5E6}" srcOrd="1" destOrd="0" presId="urn:microsoft.com/office/officeart/2018/5/layout/IconCircleLabelList"/>
    <dgm:cxn modelId="{D6AABCF8-67B2-4686-A2CD-7E4A29E23FD7}" type="presParOf" srcId="{E1685C6E-EC24-495E-ACDF-F15591FFFE06}" destId="{3877F5A2-E6FE-454E-8935-DEF93E2F2E56}" srcOrd="2" destOrd="0" presId="urn:microsoft.com/office/officeart/2018/5/layout/IconCircleLabelList"/>
    <dgm:cxn modelId="{43F1768C-E032-426D-9355-338B68B02F56}" type="presParOf" srcId="{3877F5A2-E6FE-454E-8935-DEF93E2F2E56}" destId="{F7865C79-FAB6-443C-AC76-858EA1D7596A}" srcOrd="0" destOrd="0" presId="urn:microsoft.com/office/officeart/2018/5/layout/IconCircleLabelList"/>
    <dgm:cxn modelId="{D051685B-E27E-48A4-AF0F-470D635E33E5}" type="presParOf" srcId="{3877F5A2-E6FE-454E-8935-DEF93E2F2E56}" destId="{3B72BC44-3E6D-46E4-AEA2-76AF89AF997C}" srcOrd="1" destOrd="0" presId="urn:microsoft.com/office/officeart/2018/5/layout/IconCircleLabelList"/>
    <dgm:cxn modelId="{00C13E7B-5791-483F-9660-5532549FE4A3}" type="presParOf" srcId="{3877F5A2-E6FE-454E-8935-DEF93E2F2E56}" destId="{B06E93E9-7567-4589-A1DD-E86383C4A6E4}" srcOrd="2" destOrd="0" presId="urn:microsoft.com/office/officeart/2018/5/layout/IconCircleLabelList"/>
    <dgm:cxn modelId="{59AEF209-D75F-4F9E-B00E-7ED03E7F4C3A}" type="presParOf" srcId="{3877F5A2-E6FE-454E-8935-DEF93E2F2E56}" destId="{2A942D5E-7E08-4F46-A6E4-049E0C965FFA}" srcOrd="3" destOrd="0" presId="urn:microsoft.com/office/officeart/2018/5/layout/IconCircleLabelList"/>
    <dgm:cxn modelId="{CABA9076-1BA3-4DD6-ACE7-C841DF9C991F}" type="presParOf" srcId="{E1685C6E-EC24-495E-ACDF-F15591FFFE06}" destId="{83591FBB-E97C-4B69-BCA0-B557DB2E39E3}" srcOrd="3" destOrd="0" presId="urn:microsoft.com/office/officeart/2018/5/layout/IconCircleLabelList"/>
    <dgm:cxn modelId="{3CE4D645-ED0C-41C2-924C-AF226DF29A4D}" type="presParOf" srcId="{E1685C6E-EC24-495E-ACDF-F15591FFFE06}" destId="{603866AE-C72A-4369-8399-367A1C5BD749}" srcOrd="4" destOrd="0" presId="urn:microsoft.com/office/officeart/2018/5/layout/IconCircleLabelList"/>
    <dgm:cxn modelId="{C1C675A1-2B6C-434B-8E44-AF5FC2AA8947}" type="presParOf" srcId="{603866AE-C72A-4369-8399-367A1C5BD749}" destId="{2FCB9427-ABC0-47FF-9B1A-8710E0877917}" srcOrd="0" destOrd="0" presId="urn:microsoft.com/office/officeart/2018/5/layout/IconCircleLabelList"/>
    <dgm:cxn modelId="{03829AE6-1FDC-4F3A-9E2A-81478E3B22C4}" type="presParOf" srcId="{603866AE-C72A-4369-8399-367A1C5BD749}" destId="{803E4B6C-080F-4647-94AC-BED8F0DCFDF3}" srcOrd="1" destOrd="0" presId="urn:microsoft.com/office/officeart/2018/5/layout/IconCircleLabelList"/>
    <dgm:cxn modelId="{E56B2488-5AF4-49FC-B50D-2588B8EED75B}" type="presParOf" srcId="{603866AE-C72A-4369-8399-367A1C5BD749}" destId="{236A18EE-B3D2-4E32-AAE9-61E4BAD512F5}" srcOrd="2" destOrd="0" presId="urn:microsoft.com/office/officeart/2018/5/layout/IconCircleLabelList"/>
    <dgm:cxn modelId="{68B01389-7BF1-498D-9EE6-E9950422F458}" type="presParOf" srcId="{603866AE-C72A-4369-8399-367A1C5BD749}" destId="{3913339B-43D7-4E72-9BC7-FE31E7930B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BD8F91-7B7C-4EB9-8FAE-F91FBD3E6A9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D4ED4F-D4DC-4482-9A43-E1A4E876D8AB}">
      <dgm:prSet/>
      <dgm:spPr/>
      <dgm:t>
        <a:bodyPr/>
        <a:lstStyle/>
        <a:p>
          <a:r>
            <a:rPr lang="en-US" b="1" i="0"/>
            <a:t>Historical Approach:</a:t>
          </a:r>
          <a:endParaRPr lang="en-US"/>
        </a:p>
      </dgm:t>
    </dgm:pt>
    <dgm:pt modelId="{247E994B-C8F9-4A99-8C85-50E857D0A75A}" type="parTrans" cxnId="{4D6E02B8-E704-4F9C-90E1-905603FFD3D6}">
      <dgm:prSet/>
      <dgm:spPr/>
      <dgm:t>
        <a:bodyPr/>
        <a:lstStyle/>
        <a:p>
          <a:endParaRPr lang="en-US"/>
        </a:p>
      </dgm:t>
    </dgm:pt>
    <dgm:pt modelId="{AAA1FC28-3B9D-48DA-9FC3-DF82B7760909}" type="sibTrans" cxnId="{4D6E02B8-E704-4F9C-90E1-905603FFD3D6}">
      <dgm:prSet/>
      <dgm:spPr/>
      <dgm:t>
        <a:bodyPr/>
        <a:lstStyle/>
        <a:p>
          <a:endParaRPr lang="en-US"/>
        </a:p>
      </dgm:t>
    </dgm:pt>
    <dgm:pt modelId="{47716A1C-6E3B-4645-9879-62DAE15A25C0}">
      <dgm:prSet/>
      <dgm:spPr/>
      <dgm:t>
        <a:bodyPr/>
        <a:lstStyle/>
        <a:p>
          <a:r>
            <a:rPr lang="en-US" b="1" i="0"/>
            <a:t>Aggregate Model </a:t>
          </a:r>
          <a:r>
            <a:rPr lang="en-US" b="0" i="0"/>
            <a:t> —  Calculating CLV by using the average revenue per customer based on historic transactions. This gives us a single value for the CLV.</a:t>
          </a:r>
          <a:endParaRPr lang="en-US"/>
        </a:p>
      </dgm:t>
    </dgm:pt>
    <dgm:pt modelId="{CC52499D-6013-4168-824B-177627509217}" type="parTrans" cxnId="{FF0D6C3F-F7D4-492B-98F2-5137DB6BEB18}">
      <dgm:prSet/>
      <dgm:spPr/>
      <dgm:t>
        <a:bodyPr/>
        <a:lstStyle/>
        <a:p>
          <a:endParaRPr lang="en-US"/>
        </a:p>
      </dgm:t>
    </dgm:pt>
    <dgm:pt modelId="{E403F605-7C9F-4B57-B353-5739D15A92E8}" type="sibTrans" cxnId="{FF0D6C3F-F7D4-492B-98F2-5137DB6BEB18}">
      <dgm:prSet/>
      <dgm:spPr/>
      <dgm:t>
        <a:bodyPr/>
        <a:lstStyle/>
        <a:p>
          <a:endParaRPr lang="en-US"/>
        </a:p>
      </dgm:t>
    </dgm:pt>
    <dgm:pt modelId="{24263BDF-A297-4D8D-8EE6-910FD3929F29}">
      <dgm:prSet/>
      <dgm:spPr/>
      <dgm:t>
        <a:bodyPr/>
        <a:lstStyle/>
        <a:p>
          <a:r>
            <a:rPr lang="en-US" b="1" i="0"/>
            <a:t>Cohort Model </a:t>
          </a:r>
          <a:r>
            <a:rPr lang="en-US" b="0" i="0"/>
            <a:t> —  Grouping the customers into different groups based on features and calculate the average revenue per cohort. This gives CLV value for each group.</a:t>
          </a:r>
          <a:endParaRPr lang="en-US"/>
        </a:p>
      </dgm:t>
    </dgm:pt>
    <dgm:pt modelId="{AC80AD2C-D6D4-4DBD-9DB1-DF5950F19CFF}" type="parTrans" cxnId="{5419CFF9-37B6-4191-9610-702B6A3A3556}">
      <dgm:prSet/>
      <dgm:spPr/>
      <dgm:t>
        <a:bodyPr/>
        <a:lstStyle/>
        <a:p>
          <a:endParaRPr lang="en-US"/>
        </a:p>
      </dgm:t>
    </dgm:pt>
    <dgm:pt modelId="{1C53B767-D41D-456B-B8B7-5686EB9C3164}" type="sibTrans" cxnId="{5419CFF9-37B6-4191-9610-702B6A3A3556}">
      <dgm:prSet/>
      <dgm:spPr/>
      <dgm:t>
        <a:bodyPr/>
        <a:lstStyle/>
        <a:p>
          <a:endParaRPr lang="en-US"/>
        </a:p>
      </dgm:t>
    </dgm:pt>
    <dgm:pt modelId="{DE2E9BA7-90BA-4793-83C1-6FA58A90B777}">
      <dgm:prSet/>
      <dgm:spPr/>
      <dgm:t>
        <a:bodyPr/>
        <a:lstStyle/>
        <a:p>
          <a:r>
            <a:rPr lang="en-US" b="1" i="0"/>
            <a:t>Predictive Approach:</a:t>
          </a:r>
          <a:endParaRPr lang="en-US"/>
        </a:p>
      </dgm:t>
    </dgm:pt>
    <dgm:pt modelId="{15C1BC39-7211-4A8E-A5B5-044A3F84582A}" type="parTrans" cxnId="{CA2A6618-3375-4C63-A03C-97389BE9525C}">
      <dgm:prSet/>
      <dgm:spPr/>
      <dgm:t>
        <a:bodyPr/>
        <a:lstStyle/>
        <a:p>
          <a:endParaRPr lang="en-US"/>
        </a:p>
      </dgm:t>
    </dgm:pt>
    <dgm:pt modelId="{8945653F-4B12-4B0D-B5B0-F466D11E3DF3}" type="sibTrans" cxnId="{CA2A6618-3375-4C63-A03C-97389BE9525C}">
      <dgm:prSet/>
      <dgm:spPr/>
      <dgm:t>
        <a:bodyPr/>
        <a:lstStyle/>
        <a:p>
          <a:endParaRPr lang="en-US"/>
        </a:p>
      </dgm:t>
    </dgm:pt>
    <dgm:pt modelId="{632AA89E-E4BA-4DE7-AD99-56C3F26A24CC}">
      <dgm:prSet/>
      <dgm:spPr/>
      <dgm:t>
        <a:bodyPr/>
        <a:lstStyle/>
        <a:p>
          <a:r>
            <a:rPr lang="en-US" b="1" i="0"/>
            <a:t>Machine Learning Model </a:t>
          </a:r>
          <a:r>
            <a:rPr lang="en-US" b="0" i="0"/>
            <a:t> —  Using regression/classification techniques to fit on past data to predict the CLV.</a:t>
          </a:r>
          <a:endParaRPr lang="en-US"/>
        </a:p>
      </dgm:t>
    </dgm:pt>
    <dgm:pt modelId="{56C2948E-8906-4905-94ED-29B20CA1D94C}" type="parTrans" cxnId="{23F5F1DB-EDEB-450A-9780-4D82FE28503A}">
      <dgm:prSet/>
      <dgm:spPr/>
      <dgm:t>
        <a:bodyPr/>
        <a:lstStyle/>
        <a:p>
          <a:endParaRPr lang="en-US"/>
        </a:p>
      </dgm:t>
    </dgm:pt>
    <dgm:pt modelId="{FE9B3C56-55EE-404A-8E2F-432E655705AD}" type="sibTrans" cxnId="{23F5F1DB-EDEB-450A-9780-4D82FE28503A}">
      <dgm:prSet/>
      <dgm:spPr/>
      <dgm:t>
        <a:bodyPr/>
        <a:lstStyle/>
        <a:p>
          <a:endParaRPr lang="en-US"/>
        </a:p>
      </dgm:t>
    </dgm:pt>
    <dgm:pt modelId="{B60B5C1F-A0DE-4A13-80C9-18305E46DB8B}">
      <dgm:prSet/>
      <dgm:spPr/>
      <dgm:t>
        <a:bodyPr/>
        <a:lstStyle/>
        <a:p>
          <a:r>
            <a:rPr lang="en-US" b="1" i="0"/>
            <a:t>Probabilistic Model </a:t>
          </a:r>
          <a:r>
            <a:rPr lang="en-US" b="0" i="0"/>
            <a:t> —  </a:t>
          </a:r>
        </a:p>
        <a:p>
          <a:r>
            <a:rPr lang="en-US" b="0" i="0"/>
            <a:t>It tries to fit a probability distribution to the data and estimates the count of future  transactions and monetary value for each transaction.</a:t>
          </a:r>
          <a:endParaRPr lang="en-US"/>
        </a:p>
      </dgm:t>
    </dgm:pt>
    <dgm:pt modelId="{4DBE4382-0750-4D52-AFE6-CF984E274030}" type="parTrans" cxnId="{2A7367A1-0C89-4000-9765-4E2A56F27EAE}">
      <dgm:prSet/>
      <dgm:spPr/>
      <dgm:t>
        <a:bodyPr/>
        <a:lstStyle/>
        <a:p>
          <a:endParaRPr lang="en-US"/>
        </a:p>
      </dgm:t>
    </dgm:pt>
    <dgm:pt modelId="{729B11F3-0DF7-4D46-A311-23E684000AA9}" type="sibTrans" cxnId="{2A7367A1-0C89-4000-9765-4E2A56F27EAE}">
      <dgm:prSet/>
      <dgm:spPr/>
      <dgm:t>
        <a:bodyPr/>
        <a:lstStyle/>
        <a:p>
          <a:endParaRPr lang="en-US"/>
        </a:p>
      </dgm:t>
    </dgm:pt>
    <dgm:pt modelId="{DCCD41DF-341E-481B-B135-57462AD7ADD0}" type="pres">
      <dgm:prSet presAssocID="{CCBD8F91-7B7C-4EB9-8FAE-F91FBD3E6A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5163D5-D41C-4AC5-A830-D40EE9F4E7D7}" type="pres">
      <dgm:prSet presAssocID="{50D4ED4F-D4DC-4482-9A43-E1A4E876D8AB}" presName="root" presStyleCnt="0"/>
      <dgm:spPr/>
    </dgm:pt>
    <dgm:pt modelId="{ADA5C8D2-A0CD-4B2D-AFD6-B03F22049F79}" type="pres">
      <dgm:prSet presAssocID="{50D4ED4F-D4DC-4482-9A43-E1A4E876D8AB}" presName="rootComposite" presStyleCnt="0"/>
      <dgm:spPr/>
    </dgm:pt>
    <dgm:pt modelId="{28DEE3BE-39A4-46A0-AC31-6A342DB9D386}" type="pres">
      <dgm:prSet presAssocID="{50D4ED4F-D4DC-4482-9A43-E1A4E876D8AB}" presName="rootText" presStyleLbl="node1" presStyleIdx="0" presStyleCnt="2"/>
      <dgm:spPr/>
    </dgm:pt>
    <dgm:pt modelId="{CBBDDCBF-ED66-4BEA-9140-BFBEFE5CED61}" type="pres">
      <dgm:prSet presAssocID="{50D4ED4F-D4DC-4482-9A43-E1A4E876D8AB}" presName="rootConnector" presStyleLbl="node1" presStyleIdx="0" presStyleCnt="2"/>
      <dgm:spPr/>
    </dgm:pt>
    <dgm:pt modelId="{5CEF6230-B434-4339-8C7C-7A321485DC68}" type="pres">
      <dgm:prSet presAssocID="{50D4ED4F-D4DC-4482-9A43-E1A4E876D8AB}" presName="childShape" presStyleCnt="0"/>
      <dgm:spPr/>
    </dgm:pt>
    <dgm:pt modelId="{86FE5FD6-67BC-4F1B-94CF-A7CF74B93DCA}" type="pres">
      <dgm:prSet presAssocID="{CC52499D-6013-4168-824B-177627509217}" presName="Name13" presStyleLbl="parChTrans1D2" presStyleIdx="0" presStyleCnt="4"/>
      <dgm:spPr/>
    </dgm:pt>
    <dgm:pt modelId="{1CA474D1-652F-4CC9-BF9F-7B150DF45118}" type="pres">
      <dgm:prSet presAssocID="{47716A1C-6E3B-4645-9879-62DAE15A25C0}" presName="childText" presStyleLbl="bgAcc1" presStyleIdx="0" presStyleCnt="4">
        <dgm:presLayoutVars>
          <dgm:bulletEnabled val="1"/>
        </dgm:presLayoutVars>
      </dgm:prSet>
      <dgm:spPr/>
    </dgm:pt>
    <dgm:pt modelId="{77F69845-D994-42C8-84F9-ABF445AB67DB}" type="pres">
      <dgm:prSet presAssocID="{AC80AD2C-D6D4-4DBD-9DB1-DF5950F19CFF}" presName="Name13" presStyleLbl="parChTrans1D2" presStyleIdx="1" presStyleCnt="4"/>
      <dgm:spPr/>
    </dgm:pt>
    <dgm:pt modelId="{1CAB0B41-F1FE-4B78-89DD-06999E6AB320}" type="pres">
      <dgm:prSet presAssocID="{24263BDF-A297-4D8D-8EE6-910FD3929F29}" presName="childText" presStyleLbl="bgAcc1" presStyleIdx="1" presStyleCnt="4">
        <dgm:presLayoutVars>
          <dgm:bulletEnabled val="1"/>
        </dgm:presLayoutVars>
      </dgm:prSet>
      <dgm:spPr/>
    </dgm:pt>
    <dgm:pt modelId="{C272801C-6725-42FE-BF72-118FFBA23901}" type="pres">
      <dgm:prSet presAssocID="{DE2E9BA7-90BA-4793-83C1-6FA58A90B777}" presName="root" presStyleCnt="0"/>
      <dgm:spPr/>
    </dgm:pt>
    <dgm:pt modelId="{50392962-5004-40A4-9676-924329FD794B}" type="pres">
      <dgm:prSet presAssocID="{DE2E9BA7-90BA-4793-83C1-6FA58A90B777}" presName="rootComposite" presStyleCnt="0"/>
      <dgm:spPr/>
    </dgm:pt>
    <dgm:pt modelId="{5998DEF9-2318-4606-9DDB-507572FD6FE3}" type="pres">
      <dgm:prSet presAssocID="{DE2E9BA7-90BA-4793-83C1-6FA58A90B777}" presName="rootText" presStyleLbl="node1" presStyleIdx="1" presStyleCnt="2"/>
      <dgm:spPr/>
    </dgm:pt>
    <dgm:pt modelId="{7254FF6C-57BD-4D26-8712-3F0D31176404}" type="pres">
      <dgm:prSet presAssocID="{DE2E9BA7-90BA-4793-83C1-6FA58A90B777}" presName="rootConnector" presStyleLbl="node1" presStyleIdx="1" presStyleCnt="2"/>
      <dgm:spPr/>
    </dgm:pt>
    <dgm:pt modelId="{274EF08A-8FC9-4761-A748-5A051E4CF0CA}" type="pres">
      <dgm:prSet presAssocID="{DE2E9BA7-90BA-4793-83C1-6FA58A90B777}" presName="childShape" presStyleCnt="0"/>
      <dgm:spPr/>
    </dgm:pt>
    <dgm:pt modelId="{95F41A38-A93A-4907-B4AA-51B4666D0353}" type="pres">
      <dgm:prSet presAssocID="{56C2948E-8906-4905-94ED-29B20CA1D94C}" presName="Name13" presStyleLbl="parChTrans1D2" presStyleIdx="2" presStyleCnt="4"/>
      <dgm:spPr/>
    </dgm:pt>
    <dgm:pt modelId="{3533BB83-02E9-4034-9640-27422DECB41E}" type="pres">
      <dgm:prSet presAssocID="{632AA89E-E4BA-4DE7-AD99-56C3F26A24CC}" presName="childText" presStyleLbl="bgAcc1" presStyleIdx="2" presStyleCnt="4">
        <dgm:presLayoutVars>
          <dgm:bulletEnabled val="1"/>
        </dgm:presLayoutVars>
      </dgm:prSet>
      <dgm:spPr/>
    </dgm:pt>
    <dgm:pt modelId="{30CDCF7C-8423-4E1A-B06B-D3595345138F}" type="pres">
      <dgm:prSet presAssocID="{4DBE4382-0750-4D52-AFE6-CF984E274030}" presName="Name13" presStyleLbl="parChTrans1D2" presStyleIdx="3" presStyleCnt="4"/>
      <dgm:spPr/>
    </dgm:pt>
    <dgm:pt modelId="{EDCE9BB7-A467-4004-A5BF-9A13F29E1320}" type="pres">
      <dgm:prSet presAssocID="{B60B5C1F-A0DE-4A13-80C9-18305E46DB8B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CA2A6618-3375-4C63-A03C-97389BE9525C}" srcId="{CCBD8F91-7B7C-4EB9-8FAE-F91FBD3E6A98}" destId="{DE2E9BA7-90BA-4793-83C1-6FA58A90B777}" srcOrd="1" destOrd="0" parTransId="{15C1BC39-7211-4A8E-A5B5-044A3F84582A}" sibTransId="{8945653F-4B12-4B0D-B5B0-F466D11E3DF3}"/>
    <dgm:cxn modelId="{D67C5324-0F84-4756-8BC9-1CD6E94A78A9}" type="presOf" srcId="{4DBE4382-0750-4D52-AFE6-CF984E274030}" destId="{30CDCF7C-8423-4E1A-B06B-D3595345138F}" srcOrd="0" destOrd="0" presId="urn:microsoft.com/office/officeart/2005/8/layout/hierarchy3"/>
    <dgm:cxn modelId="{7E4FA827-9EA9-4D88-B0F3-00A85896A075}" type="presOf" srcId="{24263BDF-A297-4D8D-8EE6-910FD3929F29}" destId="{1CAB0B41-F1FE-4B78-89DD-06999E6AB320}" srcOrd="0" destOrd="0" presId="urn:microsoft.com/office/officeart/2005/8/layout/hierarchy3"/>
    <dgm:cxn modelId="{4808C030-4316-4C11-86D1-D664DE8AAA7C}" type="presOf" srcId="{50D4ED4F-D4DC-4482-9A43-E1A4E876D8AB}" destId="{CBBDDCBF-ED66-4BEA-9140-BFBEFE5CED61}" srcOrd="1" destOrd="0" presId="urn:microsoft.com/office/officeart/2005/8/layout/hierarchy3"/>
    <dgm:cxn modelId="{FF0D6C3F-F7D4-492B-98F2-5137DB6BEB18}" srcId="{50D4ED4F-D4DC-4482-9A43-E1A4E876D8AB}" destId="{47716A1C-6E3B-4645-9879-62DAE15A25C0}" srcOrd="0" destOrd="0" parTransId="{CC52499D-6013-4168-824B-177627509217}" sibTransId="{E403F605-7C9F-4B57-B353-5739D15A92E8}"/>
    <dgm:cxn modelId="{529CEC5E-5FCB-4EF8-9E64-97DDE4105144}" type="presOf" srcId="{50D4ED4F-D4DC-4482-9A43-E1A4E876D8AB}" destId="{28DEE3BE-39A4-46A0-AC31-6A342DB9D386}" srcOrd="0" destOrd="0" presId="urn:microsoft.com/office/officeart/2005/8/layout/hierarchy3"/>
    <dgm:cxn modelId="{C6E82C41-A856-4D83-8E95-87E57A2BCD7F}" type="presOf" srcId="{632AA89E-E4BA-4DE7-AD99-56C3F26A24CC}" destId="{3533BB83-02E9-4034-9640-27422DECB41E}" srcOrd="0" destOrd="0" presId="urn:microsoft.com/office/officeart/2005/8/layout/hierarchy3"/>
    <dgm:cxn modelId="{7CEB3663-A7A3-437A-9E99-61895F557FF7}" type="presOf" srcId="{AC80AD2C-D6D4-4DBD-9DB1-DF5950F19CFF}" destId="{77F69845-D994-42C8-84F9-ABF445AB67DB}" srcOrd="0" destOrd="0" presId="urn:microsoft.com/office/officeart/2005/8/layout/hierarchy3"/>
    <dgm:cxn modelId="{C8EDA35A-9829-40C1-8FD2-92D70F825FCC}" type="presOf" srcId="{DE2E9BA7-90BA-4793-83C1-6FA58A90B777}" destId="{7254FF6C-57BD-4D26-8712-3F0D31176404}" srcOrd="1" destOrd="0" presId="urn:microsoft.com/office/officeart/2005/8/layout/hierarchy3"/>
    <dgm:cxn modelId="{4591718A-7A0A-4163-B6B0-068AB5B32B72}" type="presOf" srcId="{47716A1C-6E3B-4645-9879-62DAE15A25C0}" destId="{1CA474D1-652F-4CC9-BF9F-7B150DF45118}" srcOrd="0" destOrd="0" presId="urn:microsoft.com/office/officeart/2005/8/layout/hierarchy3"/>
    <dgm:cxn modelId="{02957C8B-0DFE-47FC-AA27-7F4CE58AE614}" type="presOf" srcId="{CCBD8F91-7B7C-4EB9-8FAE-F91FBD3E6A98}" destId="{DCCD41DF-341E-481B-B135-57462AD7ADD0}" srcOrd="0" destOrd="0" presId="urn:microsoft.com/office/officeart/2005/8/layout/hierarchy3"/>
    <dgm:cxn modelId="{2A7367A1-0C89-4000-9765-4E2A56F27EAE}" srcId="{DE2E9BA7-90BA-4793-83C1-6FA58A90B777}" destId="{B60B5C1F-A0DE-4A13-80C9-18305E46DB8B}" srcOrd="1" destOrd="0" parTransId="{4DBE4382-0750-4D52-AFE6-CF984E274030}" sibTransId="{729B11F3-0DF7-4D46-A311-23E684000AA9}"/>
    <dgm:cxn modelId="{E65683A6-FA44-4EDC-B0B8-EB2257935281}" type="presOf" srcId="{CC52499D-6013-4168-824B-177627509217}" destId="{86FE5FD6-67BC-4F1B-94CF-A7CF74B93DCA}" srcOrd="0" destOrd="0" presId="urn:microsoft.com/office/officeart/2005/8/layout/hierarchy3"/>
    <dgm:cxn modelId="{4D6E02B8-E704-4F9C-90E1-905603FFD3D6}" srcId="{CCBD8F91-7B7C-4EB9-8FAE-F91FBD3E6A98}" destId="{50D4ED4F-D4DC-4482-9A43-E1A4E876D8AB}" srcOrd="0" destOrd="0" parTransId="{247E994B-C8F9-4A99-8C85-50E857D0A75A}" sibTransId="{AAA1FC28-3B9D-48DA-9FC3-DF82B7760909}"/>
    <dgm:cxn modelId="{B4FA77C7-7C71-43C1-90C0-CBE4510890C2}" type="presOf" srcId="{DE2E9BA7-90BA-4793-83C1-6FA58A90B777}" destId="{5998DEF9-2318-4606-9DDB-507572FD6FE3}" srcOrd="0" destOrd="0" presId="urn:microsoft.com/office/officeart/2005/8/layout/hierarchy3"/>
    <dgm:cxn modelId="{23F5F1DB-EDEB-450A-9780-4D82FE28503A}" srcId="{DE2E9BA7-90BA-4793-83C1-6FA58A90B777}" destId="{632AA89E-E4BA-4DE7-AD99-56C3F26A24CC}" srcOrd="0" destOrd="0" parTransId="{56C2948E-8906-4905-94ED-29B20CA1D94C}" sibTransId="{FE9B3C56-55EE-404A-8E2F-432E655705AD}"/>
    <dgm:cxn modelId="{3AE4D7E6-3047-467A-B241-F31FF6A2210F}" type="presOf" srcId="{56C2948E-8906-4905-94ED-29B20CA1D94C}" destId="{95F41A38-A93A-4907-B4AA-51B4666D0353}" srcOrd="0" destOrd="0" presId="urn:microsoft.com/office/officeart/2005/8/layout/hierarchy3"/>
    <dgm:cxn modelId="{7A346CEB-4767-4D8A-B28B-552B0B584E96}" type="presOf" srcId="{B60B5C1F-A0DE-4A13-80C9-18305E46DB8B}" destId="{EDCE9BB7-A467-4004-A5BF-9A13F29E1320}" srcOrd="0" destOrd="0" presId="urn:microsoft.com/office/officeart/2005/8/layout/hierarchy3"/>
    <dgm:cxn modelId="{5419CFF9-37B6-4191-9610-702B6A3A3556}" srcId="{50D4ED4F-D4DC-4482-9A43-E1A4E876D8AB}" destId="{24263BDF-A297-4D8D-8EE6-910FD3929F29}" srcOrd="1" destOrd="0" parTransId="{AC80AD2C-D6D4-4DBD-9DB1-DF5950F19CFF}" sibTransId="{1C53B767-D41D-456B-B8B7-5686EB9C3164}"/>
    <dgm:cxn modelId="{D147EA77-B659-4AD1-9F8C-59FD41D72123}" type="presParOf" srcId="{DCCD41DF-341E-481B-B135-57462AD7ADD0}" destId="{BE5163D5-D41C-4AC5-A830-D40EE9F4E7D7}" srcOrd="0" destOrd="0" presId="urn:microsoft.com/office/officeart/2005/8/layout/hierarchy3"/>
    <dgm:cxn modelId="{A2A78021-87A6-498B-B33B-818F4736920C}" type="presParOf" srcId="{BE5163D5-D41C-4AC5-A830-D40EE9F4E7D7}" destId="{ADA5C8D2-A0CD-4B2D-AFD6-B03F22049F79}" srcOrd="0" destOrd="0" presId="urn:microsoft.com/office/officeart/2005/8/layout/hierarchy3"/>
    <dgm:cxn modelId="{1036DB3F-7328-42C7-9815-D7C7B8C05941}" type="presParOf" srcId="{ADA5C8D2-A0CD-4B2D-AFD6-B03F22049F79}" destId="{28DEE3BE-39A4-46A0-AC31-6A342DB9D386}" srcOrd="0" destOrd="0" presId="urn:microsoft.com/office/officeart/2005/8/layout/hierarchy3"/>
    <dgm:cxn modelId="{6D229601-64A6-4F73-928E-92B90D03E617}" type="presParOf" srcId="{ADA5C8D2-A0CD-4B2D-AFD6-B03F22049F79}" destId="{CBBDDCBF-ED66-4BEA-9140-BFBEFE5CED61}" srcOrd="1" destOrd="0" presId="urn:microsoft.com/office/officeart/2005/8/layout/hierarchy3"/>
    <dgm:cxn modelId="{60E89365-0FC6-4317-93A8-636CAE1A2DF4}" type="presParOf" srcId="{BE5163D5-D41C-4AC5-A830-D40EE9F4E7D7}" destId="{5CEF6230-B434-4339-8C7C-7A321485DC68}" srcOrd="1" destOrd="0" presId="urn:microsoft.com/office/officeart/2005/8/layout/hierarchy3"/>
    <dgm:cxn modelId="{AD26D8CC-6B89-4ABF-9FDB-4E27BA8D7FA9}" type="presParOf" srcId="{5CEF6230-B434-4339-8C7C-7A321485DC68}" destId="{86FE5FD6-67BC-4F1B-94CF-A7CF74B93DCA}" srcOrd="0" destOrd="0" presId="urn:microsoft.com/office/officeart/2005/8/layout/hierarchy3"/>
    <dgm:cxn modelId="{06573DB3-8F37-486B-B4FD-EA5FCF54BE2A}" type="presParOf" srcId="{5CEF6230-B434-4339-8C7C-7A321485DC68}" destId="{1CA474D1-652F-4CC9-BF9F-7B150DF45118}" srcOrd="1" destOrd="0" presId="urn:microsoft.com/office/officeart/2005/8/layout/hierarchy3"/>
    <dgm:cxn modelId="{28D7AB58-E6AE-4A85-862D-AE74D4F6C712}" type="presParOf" srcId="{5CEF6230-B434-4339-8C7C-7A321485DC68}" destId="{77F69845-D994-42C8-84F9-ABF445AB67DB}" srcOrd="2" destOrd="0" presId="urn:microsoft.com/office/officeart/2005/8/layout/hierarchy3"/>
    <dgm:cxn modelId="{13535940-814F-4B20-A292-455FA12FEFFD}" type="presParOf" srcId="{5CEF6230-B434-4339-8C7C-7A321485DC68}" destId="{1CAB0B41-F1FE-4B78-89DD-06999E6AB320}" srcOrd="3" destOrd="0" presId="urn:microsoft.com/office/officeart/2005/8/layout/hierarchy3"/>
    <dgm:cxn modelId="{91F58039-38FE-4A67-8D0A-07E1F3103389}" type="presParOf" srcId="{DCCD41DF-341E-481B-B135-57462AD7ADD0}" destId="{C272801C-6725-42FE-BF72-118FFBA23901}" srcOrd="1" destOrd="0" presId="urn:microsoft.com/office/officeart/2005/8/layout/hierarchy3"/>
    <dgm:cxn modelId="{D2EBFFDD-D7BF-403D-AE3A-021B19783332}" type="presParOf" srcId="{C272801C-6725-42FE-BF72-118FFBA23901}" destId="{50392962-5004-40A4-9676-924329FD794B}" srcOrd="0" destOrd="0" presId="urn:microsoft.com/office/officeart/2005/8/layout/hierarchy3"/>
    <dgm:cxn modelId="{A109D17D-230D-42D0-8B39-63B4E286CBF2}" type="presParOf" srcId="{50392962-5004-40A4-9676-924329FD794B}" destId="{5998DEF9-2318-4606-9DDB-507572FD6FE3}" srcOrd="0" destOrd="0" presId="urn:microsoft.com/office/officeart/2005/8/layout/hierarchy3"/>
    <dgm:cxn modelId="{92301355-AF39-4078-B227-3EF7B37C731E}" type="presParOf" srcId="{50392962-5004-40A4-9676-924329FD794B}" destId="{7254FF6C-57BD-4D26-8712-3F0D31176404}" srcOrd="1" destOrd="0" presId="urn:microsoft.com/office/officeart/2005/8/layout/hierarchy3"/>
    <dgm:cxn modelId="{E873E07C-6783-483D-A685-26C6010F3201}" type="presParOf" srcId="{C272801C-6725-42FE-BF72-118FFBA23901}" destId="{274EF08A-8FC9-4761-A748-5A051E4CF0CA}" srcOrd="1" destOrd="0" presId="urn:microsoft.com/office/officeart/2005/8/layout/hierarchy3"/>
    <dgm:cxn modelId="{746E898B-E6EA-4B07-AF0B-727AA52692B3}" type="presParOf" srcId="{274EF08A-8FC9-4761-A748-5A051E4CF0CA}" destId="{95F41A38-A93A-4907-B4AA-51B4666D0353}" srcOrd="0" destOrd="0" presId="urn:microsoft.com/office/officeart/2005/8/layout/hierarchy3"/>
    <dgm:cxn modelId="{E3C648DC-3F81-4C1F-8787-9C44B647C007}" type="presParOf" srcId="{274EF08A-8FC9-4761-A748-5A051E4CF0CA}" destId="{3533BB83-02E9-4034-9640-27422DECB41E}" srcOrd="1" destOrd="0" presId="urn:microsoft.com/office/officeart/2005/8/layout/hierarchy3"/>
    <dgm:cxn modelId="{C4D19667-FB36-4F20-AF61-2EDD141E2E66}" type="presParOf" srcId="{274EF08A-8FC9-4761-A748-5A051E4CF0CA}" destId="{30CDCF7C-8423-4E1A-B06B-D3595345138F}" srcOrd="2" destOrd="0" presId="urn:microsoft.com/office/officeart/2005/8/layout/hierarchy3"/>
    <dgm:cxn modelId="{5B2147D6-F93B-4E5A-981B-ABB5C991D26A}" type="presParOf" srcId="{274EF08A-8FC9-4761-A748-5A051E4CF0CA}" destId="{EDCE9BB7-A467-4004-A5BF-9A13F29E132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2C56EB-66E0-4D39-B55E-18D01EA12B9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5868D1-389F-43B5-BC5B-793949B5FC0A}">
      <dgm:prSet/>
      <dgm:spPr/>
      <dgm:t>
        <a:bodyPr/>
        <a:lstStyle/>
        <a:p>
          <a:pPr rtl="0"/>
          <a:r>
            <a:rPr lang="en-US"/>
            <a:t>CDNOW dataset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5B03FCFF-13DF-4887-9C2E-27CAE13F8640}" type="parTrans" cxnId="{5AB8B667-2849-4984-AF1E-DEE2FAFB9021}">
      <dgm:prSet/>
      <dgm:spPr/>
      <dgm:t>
        <a:bodyPr/>
        <a:lstStyle/>
        <a:p>
          <a:endParaRPr lang="en-US"/>
        </a:p>
      </dgm:t>
    </dgm:pt>
    <dgm:pt modelId="{BB7D5EFE-0C64-476E-A455-1BB5B719E83A}" type="sibTrans" cxnId="{5AB8B667-2849-4984-AF1E-DEE2FAFB9021}">
      <dgm:prSet/>
      <dgm:spPr/>
      <dgm:t>
        <a:bodyPr/>
        <a:lstStyle/>
        <a:p>
          <a:endParaRPr lang="en-US"/>
        </a:p>
      </dgm:t>
    </dgm:pt>
    <dgm:pt modelId="{B0BBC639-B4F2-4FD9-9D4C-6D0756E6DBE8}">
      <dgm:prSet/>
      <dgm:spPr/>
      <dgm:t>
        <a:bodyPr/>
        <a:lstStyle/>
        <a:p>
          <a:pPr rtl="0"/>
          <a:r>
            <a:rPr lang="en-US">
              <a:hlinkClick xmlns:r="http://schemas.openxmlformats.org/officeDocument/2006/relationships" r:id="rId1"/>
            </a:rPr>
            <a:t>http://www.brucehardie.com/datasets/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7D1D2D3A-5531-4072-B2F4-677EE5535C54}" type="parTrans" cxnId="{A1307579-FDE3-436E-96FA-B466B44264B7}">
      <dgm:prSet/>
      <dgm:spPr/>
      <dgm:t>
        <a:bodyPr/>
        <a:lstStyle/>
        <a:p>
          <a:endParaRPr lang="en-US"/>
        </a:p>
      </dgm:t>
    </dgm:pt>
    <dgm:pt modelId="{3DE179AE-EA86-4F06-B9AC-05C8C490FB21}" type="sibTrans" cxnId="{A1307579-FDE3-436E-96FA-B466B44264B7}">
      <dgm:prSet/>
      <dgm:spPr/>
      <dgm:t>
        <a:bodyPr/>
        <a:lstStyle/>
        <a:p>
          <a:endParaRPr lang="en-US"/>
        </a:p>
      </dgm:t>
    </dgm:pt>
    <dgm:pt modelId="{52545B75-6D40-43F3-8A5C-7AC21F23B437}">
      <dgm:prSet/>
      <dgm:spPr/>
      <dgm:t>
        <a:bodyPr/>
        <a:lstStyle/>
        <a:p>
          <a:r>
            <a:rPr lang="en-US"/>
            <a:t>Global Store dataset</a:t>
          </a:r>
        </a:p>
      </dgm:t>
    </dgm:pt>
    <dgm:pt modelId="{DBBD07DC-7949-43AB-B2B3-2728012E9679}" type="parTrans" cxnId="{EC6D18C6-78F5-4FEF-B026-5F7EE89A15E1}">
      <dgm:prSet/>
      <dgm:spPr/>
      <dgm:t>
        <a:bodyPr/>
        <a:lstStyle/>
        <a:p>
          <a:endParaRPr lang="en-US"/>
        </a:p>
      </dgm:t>
    </dgm:pt>
    <dgm:pt modelId="{4CCC1D34-87AF-4DCF-BC06-8AB94E74CC36}" type="sibTrans" cxnId="{EC6D18C6-78F5-4FEF-B026-5F7EE89A15E1}">
      <dgm:prSet/>
      <dgm:spPr/>
      <dgm:t>
        <a:bodyPr/>
        <a:lstStyle/>
        <a:p>
          <a:endParaRPr lang="en-US"/>
        </a:p>
      </dgm:t>
    </dgm:pt>
    <dgm:pt modelId="{9CA3264A-DCAE-441E-AA5A-7B86BEBBE3D8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https://data.world/vikas-0731/global-super-store/workspace/file?filename=global_superstore_2016.xlsx</a:t>
          </a:r>
        </a:p>
      </dgm:t>
    </dgm:pt>
    <dgm:pt modelId="{D7D72177-9689-44B0-80B2-19E6D71925AD}" type="parTrans" cxnId="{92352618-6C8E-49AD-9D48-71D32131DB26}">
      <dgm:prSet/>
      <dgm:spPr/>
      <dgm:t>
        <a:bodyPr/>
        <a:lstStyle/>
        <a:p>
          <a:endParaRPr lang="en-US"/>
        </a:p>
      </dgm:t>
    </dgm:pt>
    <dgm:pt modelId="{75FB50F7-A287-4781-95D1-7648975A9B70}" type="sibTrans" cxnId="{92352618-6C8E-49AD-9D48-71D32131DB26}">
      <dgm:prSet/>
      <dgm:spPr/>
      <dgm:t>
        <a:bodyPr/>
        <a:lstStyle/>
        <a:p>
          <a:endParaRPr lang="en-US"/>
        </a:p>
      </dgm:t>
    </dgm:pt>
    <dgm:pt modelId="{B7F7013B-A90B-4C45-881A-F896ADD0EAF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Online Retail II dataset</a:t>
          </a:r>
        </a:p>
      </dgm:t>
    </dgm:pt>
    <dgm:pt modelId="{770B6F26-713F-47A3-8726-CDE92DC4829D}" type="parTrans" cxnId="{21BF392A-836E-4687-9844-422933F0C36C}">
      <dgm:prSet/>
      <dgm:spPr/>
    </dgm:pt>
    <dgm:pt modelId="{586BDB02-CD4C-4193-8B48-4A6486628023}" type="sibTrans" cxnId="{21BF392A-836E-4687-9844-422933F0C36C}">
      <dgm:prSet/>
      <dgm:spPr/>
    </dgm:pt>
    <dgm:pt modelId="{052D3883-D321-4E03-B8ED-F8935F5F9D17}">
      <dgm:prSet phldr="0"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https://archive.ics.uci.edu/ml/datasets/Online+Retail+II</a:t>
          </a:r>
          <a:endParaRPr lang="en-US">
            <a:latin typeface="Calibri Light" panose="020F0302020204030204"/>
          </a:endParaRPr>
        </a:p>
      </dgm:t>
    </dgm:pt>
    <dgm:pt modelId="{C3AA231D-7A76-4A6F-ACAD-F4C194FA8C5A}" type="parTrans" cxnId="{6059E8DD-3DDC-4D5D-8486-9C51547BC699}">
      <dgm:prSet/>
      <dgm:spPr/>
    </dgm:pt>
    <dgm:pt modelId="{86EEFC5C-0460-458A-9F15-DA67659492E7}" type="sibTrans" cxnId="{6059E8DD-3DDC-4D5D-8486-9C51547BC699}">
      <dgm:prSet/>
      <dgm:spPr/>
    </dgm:pt>
    <dgm:pt modelId="{91BBFD5C-A6E9-4EE2-9241-596AF5512447}" type="pres">
      <dgm:prSet presAssocID="{8F2C56EB-66E0-4D39-B55E-18D01EA12B9C}" presName="Name0" presStyleCnt="0">
        <dgm:presLayoutVars>
          <dgm:dir/>
          <dgm:animLvl val="lvl"/>
          <dgm:resizeHandles val="exact"/>
        </dgm:presLayoutVars>
      </dgm:prSet>
      <dgm:spPr/>
    </dgm:pt>
    <dgm:pt modelId="{F3AD7B8E-64AA-477D-A982-921623EAF1CB}" type="pres">
      <dgm:prSet presAssocID="{CC5868D1-389F-43B5-BC5B-793949B5FC0A}" presName="linNode" presStyleCnt="0"/>
      <dgm:spPr/>
    </dgm:pt>
    <dgm:pt modelId="{50922845-4507-448C-878A-2992EE4D768B}" type="pres">
      <dgm:prSet presAssocID="{CC5868D1-389F-43B5-BC5B-793949B5FC0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077B61A-0A6F-4F73-A358-CE96EB25BE9A}" type="pres">
      <dgm:prSet presAssocID="{CC5868D1-389F-43B5-BC5B-793949B5FC0A}" presName="descendantText" presStyleLbl="alignAccFollowNode1" presStyleIdx="0" presStyleCnt="3">
        <dgm:presLayoutVars>
          <dgm:bulletEnabled/>
        </dgm:presLayoutVars>
      </dgm:prSet>
      <dgm:spPr/>
    </dgm:pt>
    <dgm:pt modelId="{2863EA2C-A0F4-49EB-85DC-83DB2D88C482}" type="pres">
      <dgm:prSet presAssocID="{BB7D5EFE-0C64-476E-A455-1BB5B719E83A}" presName="sp" presStyleCnt="0"/>
      <dgm:spPr/>
    </dgm:pt>
    <dgm:pt modelId="{7CAA52C3-51C2-46B1-8E4B-6D335A3219B5}" type="pres">
      <dgm:prSet presAssocID="{52545B75-6D40-43F3-8A5C-7AC21F23B437}" presName="linNode" presStyleCnt="0"/>
      <dgm:spPr/>
    </dgm:pt>
    <dgm:pt modelId="{BED160F6-69B9-4F49-B2AA-899DE28B08BC}" type="pres">
      <dgm:prSet presAssocID="{52545B75-6D40-43F3-8A5C-7AC21F23B43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3B73282-81E6-407E-BFE1-11DE16DA5A5C}" type="pres">
      <dgm:prSet presAssocID="{52545B75-6D40-43F3-8A5C-7AC21F23B437}" presName="descendantText" presStyleLbl="alignAccFollowNode1" presStyleIdx="1" presStyleCnt="3">
        <dgm:presLayoutVars>
          <dgm:bulletEnabled/>
        </dgm:presLayoutVars>
      </dgm:prSet>
      <dgm:spPr/>
    </dgm:pt>
    <dgm:pt modelId="{0A271392-61D6-48FE-9FC7-1EAF953E144D}" type="pres">
      <dgm:prSet presAssocID="{4CCC1D34-87AF-4DCF-BC06-8AB94E74CC36}" presName="sp" presStyleCnt="0"/>
      <dgm:spPr/>
    </dgm:pt>
    <dgm:pt modelId="{BE496442-5528-4468-B967-DBBFBC17898C}" type="pres">
      <dgm:prSet presAssocID="{B7F7013B-A90B-4C45-881A-F896ADD0EAFC}" presName="linNode" presStyleCnt="0"/>
      <dgm:spPr/>
    </dgm:pt>
    <dgm:pt modelId="{57A93318-D977-4E5E-949B-8C81FD6F1E07}" type="pres">
      <dgm:prSet presAssocID="{B7F7013B-A90B-4C45-881A-F896ADD0EAFC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F4E1BBE-FEFA-4EC8-9037-79F596731CD5}" type="pres">
      <dgm:prSet presAssocID="{B7F7013B-A90B-4C45-881A-F896ADD0EAFC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0A80817-BF33-47EB-B456-752AE700CBFC}" type="presOf" srcId="{052D3883-D321-4E03-B8ED-F8935F5F9D17}" destId="{FF4E1BBE-FEFA-4EC8-9037-79F596731CD5}" srcOrd="0" destOrd="0" presId="urn:microsoft.com/office/officeart/2016/7/layout/VerticalSolidActionList"/>
    <dgm:cxn modelId="{92352618-6C8E-49AD-9D48-71D32131DB26}" srcId="{52545B75-6D40-43F3-8A5C-7AC21F23B437}" destId="{9CA3264A-DCAE-441E-AA5A-7B86BEBBE3D8}" srcOrd="0" destOrd="0" parTransId="{D7D72177-9689-44B0-80B2-19E6D71925AD}" sibTransId="{75FB50F7-A287-4781-95D1-7648975A9B70}"/>
    <dgm:cxn modelId="{21BF392A-836E-4687-9844-422933F0C36C}" srcId="{8F2C56EB-66E0-4D39-B55E-18D01EA12B9C}" destId="{B7F7013B-A90B-4C45-881A-F896ADD0EAFC}" srcOrd="2" destOrd="0" parTransId="{770B6F26-713F-47A3-8726-CDE92DC4829D}" sibTransId="{586BDB02-CD4C-4193-8B48-4A6486628023}"/>
    <dgm:cxn modelId="{F8D4BB34-8125-4E8A-B36A-61DABFEBE4B2}" type="presOf" srcId="{B0BBC639-B4F2-4FD9-9D4C-6D0756E6DBE8}" destId="{D077B61A-0A6F-4F73-A358-CE96EB25BE9A}" srcOrd="0" destOrd="0" presId="urn:microsoft.com/office/officeart/2016/7/layout/VerticalSolidActionList"/>
    <dgm:cxn modelId="{5AB8B667-2849-4984-AF1E-DEE2FAFB9021}" srcId="{8F2C56EB-66E0-4D39-B55E-18D01EA12B9C}" destId="{CC5868D1-389F-43B5-BC5B-793949B5FC0A}" srcOrd="0" destOrd="0" parTransId="{5B03FCFF-13DF-4887-9C2E-27CAE13F8640}" sibTransId="{BB7D5EFE-0C64-476E-A455-1BB5B719E83A}"/>
    <dgm:cxn modelId="{05FF2A57-1141-422B-9DAB-A06BCF6EDF88}" type="presOf" srcId="{52545B75-6D40-43F3-8A5C-7AC21F23B437}" destId="{BED160F6-69B9-4F49-B2AA-899DE28B08BC}" srcOrd="0" destOrd="0" presId="urn:microsoft.com/office/officeart/2016/7/layout/VerticalSolidActionList"/>
    <dgm:cxn modelId="{A1307579-FDE3-436E-96FA-B466B44264B7}" srcId="{CC5868D1-389F-43B5-BC5B-793949B5FC0A}" destId="{B0BBC639-B4F2-4FD9-9D4C-6D0756E6DBE8}" srcOrd="0" destOrd="0" parTransId="{7D1D2D3A-5531-4072-B2F4-677EE5535C54}" sibTransId="{3DE179AE-EA86-4F06-B9AC-05C8C490FB21}"/>
    <dgm:cxn modelId="{37F2D7BC-BE75-4FB1-8C44-CD4DA4183E6E}" type="presOf" srcId="{B7F7013B-A90B-4C45-881A-F896ADD0EAFC}" destId="{57A93318-D977-4E5E-949B-8C81FD6F1E07}" srcOrd="0" destOrd="0" presId="urn:microsoft.com/office/officeart/2016/7/layout/VerticalSolidActionList"/>
    <dgm:cxn modelId="{EC6D18C6-78F5-4FEF-B026-5F7EE89A15E1}" srcId="{8F2C56EB-66E0-4D39-B55E-18D01EA12B9C}" destId="{52545B75-6D40-43F3-8A5C-7AC21F23B437}" srcOrd="1" destOrd="0" parTransId="{DBBD07DC-7949-43AB-B2B3-2728012E9679}" sibTransId="{4CCC1D34-87AF-4DCF-BC06-8AB94E74CC36}"/>
    <dgm:cxn modelId="{6059E8DD-3DDC-4D5D-8486-9C51547BC699}" srcId="{B7F7013B-A90B-4C45-881A-F896ADD0EAFC}" destId="{052D3883-D321-4E03-B8ED-F8935F5F9D17}" srcOrd="0" destOrd="0" parTransId="{C3AA231D-7A76-4A6F-ACAD-F4C194FA8C5A}" sibTransId="{86EEFC5C-0460-458A-9F15-DA67659492E7}"/>
    <dgm:cxn modelId="{4AD01CE0-0BC9-413C-881E-7A72CBC87B0B}" type="presOf" srcId="{9CA3264A-DCAE-441E-AA5A-7B86BEBBE3D8}" destId="{63B73282-81E6-407E-BFE1-11DE16DA5A5C}" srcOrd="0" destOrd="0" presId="urn:microsoft.com/office/officeart/2016/7/layout/VerticalSolidActionList"/>
    <dgm:cxn modelId="{8FB45AE9-805C-4AE8-B26B-D46DCA1437DB}" type="presOf" srcId="{8F2C56EB-66E0-4D39-B55E-18D01EA12B9C}" destId="{91BBFD5C-A6E9-4EE2-9241-596AF5512447}" srcOrd="0" destOrd="0" presId="urn:microsoft.com/office/officeart/2016/7/layout/VerticalSolidActionList"/>
    <dgm:cxn modelId="{41BBB5F0-3AAB-465B-ABCF-058526CCD553}" type="presOf" srcId="{CC5868D1-389F-43B5-BC5B-793949B5FC0A}" destId="{50922845-4507-448C-878A-2992EE4D768B}" srcOrd="0" destOrd="0" presId="urn:microsoft.com/office/officeart/2016/7/layout/VerticalSolidActionList"/>
    <dgm:cxn modelId="{DB4D7C27-AEAC-4319-98B8-668AACD24EC2}" type="presParOf" srcId="{91BBFD5C-A6E9-4EE2-9241-596AF5512447}" destId="{F3AD7B8E-64AA-477D-A982-921623EAF1CB}" srcOrd="0" destOrd="0" presId="urn:microsoft.com/office/officeart/2016/7/layout/VerticalSolidActionList"/>
    <dgm:cxn modelId="{E055CBE8-96C1-4E6D-9639-3C1DACF88692}" type="presParOf" srcId="{F3AD7B8E-64AA-477D-A982-921623EAF1CB}" destId="{50922845-4507-448C-878A-2992EE4D768B}" srcOrd="0" destOrd="0" presId="urn:microsoft.com/office/officeart/2016/7/layout/VerticalSolidActionList"/>
    <dgm:cxn modelId="{47DD1FDB-A355-4897-910C-6F3EB0D6C102}" type="presParOf" srcId="{F3AD7B8E-64AA-477D-A982-921623EAF1CB}" destId="{D077B61A-0A6F-4F73-A358-CE96EB25BE9A}" srcOrd="1" destOrd="0" presId="urn:microsoft.com/office/officeart/2016/7/layout/VerticalSolidActionList"/>
    <dgm:cxn modelId="{E26113E1-BCD8-401E-8043-4335841F0988}" type="presParOf" srcId="{91BBFD5C-A6E9-4EE2-9241-596AF5512447}" destId="{2863EA2C-A0F4-49EB-85DC-83DB2D88C482}" srcOrd="1" destOrd="0" presId="urn:microsoft.com/office/officeart/2016/7/layout/VerticalSolidActionList"/>
    <dgm:cxn modelId="{355C77B4-1AB9-443B-B766-B173FD53643B}" type="presParOf" srcId="{91BBFD5C-A6E9-4EE2-9241-596AF5512447}" destId="{7CAA52C3-51C2-46B1-8E4B-6D335A3219B5}" srcOrd="2" destOrd="0" presId="urn:microsoft.com/office/officeart/2016/7/layout/VerticalSolidActionList"/>
    <dgm:cxn modelId="{194FCE33-85BF-49C9-850B-A90CBACF13BA}" type="presParOf" srcId="{7CAA52C3-51C2-46B1-8E4B-6D335A3219B5}" destId="{BED160F6-69B9-4F49-B2AA-899DE28B08BC}" srcOrd="0" destOrd="0" presId="urn:microsoft.com/office/officeart/2016/7/layout/VerticalSolidActionList"/>
    <dgm:cxn modelId="{4AE46A5A-E585-4416-949F-816302773C4B}" type="presParOf" srcId="{7CAA52C3-51C2-46B1-8E4B-6D335A3219B5}" destId="{63B73282-81E6-407E-BFE1-11DE16DA5A5C}" srcOrd="1" destOrd="0" presId="urn:microsoft.com/office/officeart/2016/7/layout/VerticalSolidActionList"/>
    <dgm:cxn modelId="{AF0272DC-400F-4FF2-A219-09163886412B}" type="presParOf" srcId="{91BBFD5C-A6E9-4EE2-9241-596AF5512447}" destId="{0A271392-61D6-48FE-9FC7-1EAF953E144D}" srcOrd="3" destOrd="0" presId="urn:microsoft.com/office/officeart/2016/7/layout/VerticalSolidActionList"/>
    <dgm:cxn modelId="{CBE10621-E44D-4527-9290-00614A7ADAE9}" type="presParOf" srcId="{91BBFD5C-A6E9-4EE2-9241-596AF5512447}" destId="{BE496442-5528-4468-B967-DBBFBC17898C}" srcOrd="4" destOrd="0" presId="urn:microsoft.com/office/officeart/2016/7/layout/VerticalSolidActionList"/>
    <dgm:cxn modelId="{967C1ADC-145D-4E9E-A28D-389AF1DE70B3}" type="presParOf" srcId="{BE496442-5528-4468-B967-DBBFBC17898C}" destId="{57A93318-D977-4E5E-949B-8C81FD6F1E07}" srcOrd="0" destOrd="0" presId="urn:microsoft.com/office/officeart/2016/7/layout/VerticalSolidActionList"/>
    <dgm:cxn modelId="{A0D91F4F-2643-44C8-8A2A-96B9B98D38BB}" type="presParOf" srcId="{BE496442-5528-4468-B967-DBBFBC17898C}" destId="{FF4E1BBE-FEFA-4EC8-9037-79F596731CD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CA695-04EA-449C-9599-BE73ED0D9B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AE9CF6-A532-4C83-953E-D479DC508DA4}">
      <dgm:prSet/>
      <dgm:spPr/>
      <dgm:t>
        <a:bodyPr/>
        <a:lstStyle/>
        <a:p>
          <a:r>
            <a:rPr lang="en-US"/>
            <a:t>CDNOW dataset is about entire purchase history of the CD’s up to the end of June 1998 of the cohort of 23,570 individuals who made their first-ever purchase at CDNOW in the first quarter of 1997. </a:t>
          </a:r>
        </a:p>
      </dgm:t>
    </dgm:pt>
    <dgm:pt modelId="{BF015B9E-18A6-45A4-B47D-97C93E8E0CA6}" type="parTrans" cxnId="{78BFE35C-B2E5-42E1-B215-10BBC70D8803}">
      <dgm:prSet/>
      <dgm:spPr/>
      <dgm:t>
        <a:bodyPr/>
        <a:lstStyle/>
        <a:p>
          <a:endParaRPr lang="en-US"/>
        </a:p>
      </dgm:t>
    </dgm:pt>
    <dgm:pt modelId="{E99D0FE3-45DA-4996-AA49-2E8F04B3AB50}" type="sibTrans" cxnId="{78BFE35C-B2E5-42E1-B215-10BBC70D8803}">
      <dgm:prSet/>
      <dgm:spPr/>
      <dgm:t>
        <a:bodyPr/>
        <a:lstStyle/>
        <a:p>
          <a:endParaRPr lang="en-US"/>
        </a:p>
      </dgm:t>
    </dgm:pt>
    <dgm:pt modelId="{0D95976A-B74C-440F-BE60-08FAB9497FAA}">
      <dgm:prSet/>
      <dgm:spPr/>
      <dgm:t>
        <a:bodyPr/>
        <a:lstStyle/>
        <a:p>
          <a:r>
            <a:rPr lang="en-US"/>
            <a:t>There are a total of 69,659 rows and four fields: the customer's ID, the date of the transaction, the number of CDs purchased, and the dollar value of the transaction.</a:t>
          </a:r>
        </a:p>
      </dgm:t>
    </dgm:pt>
    <dgm:pt modelId="{9DD710FB-894F-4D6C-AE12-4FFA7C85FB0C}" type="parTrans" cxnId="{2C24482A-AC0F-4F6B-913D-A1A2C20920B9}">
      <dgm:prSet/>
      <dgm:spPr/>
      <dgm:t>
        <a:bodyPr/>
        <a:lstStyle/>
        <a:p>
          <a:endParaRPr lang="en-US"/>
        </a:p>
      </dgm:t>
    </dgm:pt>
    <dgm:pt modelId="{31B452F9-88BE-4C1D-8560-DA4C96BA635A}" type="sibTrans" cxnId="{2C24482A-AC0F-4F6B-913D-A1A2C20920B9}">
      <dgm:prSet/>
      <dgm:spPr/>
      <dgm:t>
        <a:bodyPr/>
        <a:lstStyle/>
        <a:p>
          <a:endParaRPr lang="en-US"/>
        </a:p>
      </dgm:t>
    </dgm:pt>
    <dgm:pt modelId="{C8E042AF-A178-41E5-9D7D-5FB568E1865D}" type="pres">
      <dgm:prSet presAssocID="{2F9CA695-04EA-449C-9599-BE73ED0D9B1C}" presName="linear" presStyleCnt="0">
        <dgm:presLayoutVars>
          <dgm:animLvl val="lvl"/>
          <dgm:resizeHandles val="exact"/>
        </dgm:presLayoutVars>
      </dgm:prSet>
      <dgm:spPr/>
    </dgm:pt>
    <dgm:pt modelId="{30E29D7C-9D54-4379-9C51-DFB5975A3563}" type="pres">
      <dgm:prSet presAssocID="{09AE9CF6-A532-4C83-953E-D479DC508DA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3AD0C6-DC3A-4282-9B27-3510E6B5F8D8}" type="pres">
      <dgm:prSet presAssocID="{E99D0FE3-45DA-4996-AA49-2E8F04B3AB50}" presName="spacer" presStyleCnt="0"/>
      <dgm:spPr/>
    </dgm:pt>
    <dgm:pt modelId="{E55FA4CF-85C0-4EEA-901F-D1B55B8D031A}" type="pres">
      <dgm:prSet presAssocID="{0D95976A-B74C-440F-BE60-08FAB9497FA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5828305-6E0C-4CC3-BAE2-573CAC8BE587}" type="presOf" srcId="{09AE9CF6-A532-4C83-953E-D479DC508DA4}" destId="{30E29D7C-9D54-4379-9C51-DFB5975A3563}" srcOrd="0" destOrd="0" presId="urn:microsoft.com/office/officeart/2005/8/layout/vList2"/>
    <dgm:cxn modelId="{2C24482A-AC0F-4F6B-913D-A1A2C20920B9}" srcId="{2F9CA695-04EA-449C-9599-BE73ED0D9B1C}" destId="{0D95976A-B74C-440F-BE60-08FAB9497FAA}" srcOrd="1" destOrd="0" parTransId="{9DD710FB-894F-4D6C-AE12-4FFA7C85FB0C}" sibTransId="{31B452F9-88BE-4C1D-8560-DA4C96BA635A}"/>
    <dgm:cxn modelId="{78BFE35C-B2E5-42E1-B215-10BBC70D8803}" srcId="{2F9CA695-04EA-449C-9599-BE73ED0D9B1C}" destId="{09AE9CF6-A532-4C83-953E-D479DC508DA4}" srcOrd="0" destOrd="0" parTransId="{BF015B9E-18A6-45A4-B47D-97C93E8E0CA6}" sibTransId="{E99D0FE3-45DA-4996-AA49-2E8F04B3AB50}"/>
    <dgm:cxn modelId="{1B4501B4-912C-457B-BF91-56E5EA29CACD}" type="presOf" srcId="{0D95976A-B74C-440F-BE60-08FAB9497FAA}" destId="{E55FA4CF-85C0-4EEA-901F-D1B55B8D031A}" srcOrd="0" destOrd="0" presId="urn:microsoft.com/office/officeart/2005/8/layout/vList2"/>
    <dgm:cxn modelId="{7974EBD8-8107-4B7A-8F42-5DF95B770E1C}" type="presOf" srcId="{2F9CA695-04EA-449C-9599-BE73ED0D9B1C}" destId="{C8E042AF-A178-41E5-9D7D-5FB568E1865D}" srcOrd="0" destOrd="0" presId="urn:microsoft.com/office/officeart/2005/8/layout/vList2"/>
    <dgm:cxn modelId="{3470F842-8611-4074-90C5-F381ED986E5C}" type="presParOf" srcId="{C8E042AF-A178-41E5-9D7D-5FB568E1865D}" destId="{30E29D7C-9D54-4379-9C51-DFB5975A3563}" srcOrd="0" destOrd="0" presId="urn:microsoft.com/office/officeart/2005/8/layout/vList2"/>
    <dgm:cxn modelId="{BD5420CC-3ACF-431A-AB22-DB3EE4F3980B}" type="presParOf" srcId="{C8E042AF-A178-41E5-9D7D-5FB568E1865D}" destId="{8A3AD0C6-DC3A-4282-9B27-3510E6B5F8D8}" srcOrd="1" destOrd="0" presId="urn:microsoft.com/office/officeart/2005/8/layout/vList2"/>
    <dgm:cxn modelId="{260AE056-5AC0-4A93-9EA2-3A0DA5DBA243}" type="presParOf" srcId="{C8E042AF-A178-41E5-9D7D-5FB568E1865D}" destId="{E55FA4CF-85C0-4EEA-901F-D1B55B8D031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5C11B8-0756-4F32-8E7C-1B450503F8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579DA0-795D-4E07-910D-94753A2731E2}">
      <dgm:prSet/>
      <dgm:spPr/>
      <dgm:t>
        <a:bodyPr/>
        <a:lstStyle/>
        <a:p>
          <a:r>
            <a:rPr lang="en-US" b="0" i="0"/>
            <a:t>The Global Super Store data set is a customer centric dataset, which has the data of all the orders that have been place through different vendors and markets.</a:t>
          </a:r>
          <a:endParaRPr lang="en-US"/>
        </a:p>
      </dgm:t>
    </dgm:pt>
    <dgm:pt modelId="{1D0D81BF-3F88-4471-93B6-A8AAC12233A2}" type="parTrans" cxnId="{65340D6B-43CE-41C3-BEDC-281BC10499AD}">
      <dgm:prSet/>
      <dgm:spPr/>
      <dgm:t>
        <a:bodyPr/>
        <a:lstStyle/>
        <a:p>
          <a:endParaRPr lang="en-US"/>
        </a:p>
      </dgm:t>
    </dgm:pt>
    <dgm:pt modelId="{E21045C2-C26C-4473-BC8F-FC97A30D21B3}" type="sibTrans" cxnId="{65340D6B-43CE-41C3-BEDC-281BC10499AD}">
      <dgm:prSet/>
      <dgm:spPr/>
      <dgm:t>
        <a:bodyPr/>
        <a:lstStyle/>
        <a:p>
          <a:endParaRPr lang="en-US"/>
        </a:p>
      </dgm:t>
    </dgm:pt>
    <dgm:pt modelId="{F4E72F87-11FE-4A17-A8BB-ED89CCE48F7A}">
      <dgm:prSet/>
      <dgm:spPr/>
      <dgm:t>
        <a:bodyPr/>
        <a:lstStyle/>
        <a:p>
          <a:r>
            <a:rPr lang="en-US"/>
            <a:t>The dataset set has around 50000 rows and 24 columns.</a:t>
          </a:r>
        </a:p>
      </dgm:t>
    </dgm:pt>
    <dgm:pt modelId="{CF9D437D-F45D-4DB4-AA45-B51534EBB279}" type="parTrans" cxnId="{98D8617B-2A79-46E7-B1C8-DEE3CAE85F16}">
      <dgm:prSet/>
      <dgm:spPr/>
      <dgm:t>
        <a:bodyPr/>
        <a:lstStyle/>
        <a:p>
          <a:endParaRPr lang="en-US"/>
        </a:p>
      </dgm:t>
    </dgm:pt>
    <dgm:pt modelId="{B22278E6-9A1F-4AD0-9849-DA389E4CBDD4}" type="sibTrans" cxnId="{98D8617B-2A79-46E7-B1C8-DEE3CAE85F16}">
      <dgm:prSet/>
      <dgm:spPr/>
      <dgm:t>
        <a:bodyPr/>
        <a:lstStyle/>
        <a:p>
          <a:endParaRPr lang="en-US"/>
        </a:p>
      </dgm:t>
    </dgm:pt>
    <dgm:pt modelId="{AF5D8F32-1FFC-4B29-9BB7-40C76EC229AE}" type="pres">
      <dgm:prSet presAssocID="{ED5C11B8-0756-4F32-8E7C-1B450503F875}" presName="linear" presStyleCnt="0">
        <dgm:presLayoutVars>
          <dgm:animLvl val="lvl"/>
          <dgm:resizeHandles val="exact"/>
        </dgm:presLayoutVars>
      </dgm:prSet>
      <dgm:spPr/>
    </dgm:pt>
    <dgm:pt modelId="{7CE2805E-F678-4BB7-A137-DA90376F729F}" type="pres">
      <dgm:prSet presAssocID="{9F579DA0-795D-4E07-910D-94753A2731E2}" presName="parentText" presStyleLbl="node1" presStyleIdx="0" presStyleCnt="2" custLinFactNeighborX="-868" custLinFactNeighborY="-18133">
        <dgm:presLayoutVars>
          <dgm:chMax val="0"/>
          <dgm:bulletEnabled val="1"/>
        </dgm:presLayoutVars>
      </dgm:prSet>
      <dgm:spPr/>
    </dgm:pt>
    <dgm:pt modelId="{75B42742-2673-451C-898C-F9E640585A21}" type="pres">
      <dgm:prSet presAssocID="{E21045C2-C26C-4473-BC8F-FC97A30D21B3}" presName="spacer" presStyleCnt="0"/>
      <dgm:spPr/>
    </dgm:pt>
    <dgm:pt modelId="{E143B31E-7016-401E-937B-1E977E4E35EC}" type="pres">
      <dgm:prSet presAssocID="{F4E72F87-11FE-4A17-A8BB-ED89CCE48F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5340D6B-43CE-41C3-BEDC-281BC10499AD}" srcId="{ED5C11B8-0756-4F32-8E7C-1B450503F875}" destId="{9F579DA0-795D-4E07-910D-94753A2731E2}" srcOrd="0" destOrd="0" parTransId="{1D0D81BF-3F88-4471-93B6-A8AAC12233A2}" sibTransId="{E21045C2-C26C-4473-BC8F-FC97A30D21B3}"/>
    <dgm:cxn modelId="{AACE3558-0CC1-42B1-940A-B32D0138A861}" type="presOf" srcId="{9F579DA0-795D-4E07-910D-94753A2731E2}" destId="{7CE2805E-F678-4BB7-A137-DA90376F729F}" srcOrd="0" destOrd="0" presId="urn:microsoft.com/office/officeart/2005/8/layout/vList2"/>
    <dgm:cxn modelId="{98D8617B-2A79-46E7-B1C8-DEE3CAE85F16}" srcId="{ED5C11B8-0756-4F32-8E7C-1B450503F875}" destId="{F4E72F87-11FE-4A17-A8BB-ED89CCE48F7A}" srcOrd="1" destOrd="0" parTransId="{CF9D437D-F45D-4DB4-AA45-B51534EBB279}" sibTransId="{B22278E6-9A1F-4AD0-9849-DA389E4CBDD4}"/>
    <dgm:cxn modelId="{4276868B-0BDA-4B95-8E58-6EE46D288DC4}" type="presOf" srcId="{F4E72F87-11FE-4A17-A8BB-ED89CCE48F7A}" destId="{E143B31E-7016-401E-937B-1E977E4E35EC}" srcOrd="0" destOrd="0" presId="urn:microsoft.com/office/officeart/2005/8/layout/vList2"/>
    <dgm:cxn modelId="{C2113EF7-942A-48B0-A990-CF9547E4CDFC}" type="presOf" srcId="{ED5C11B8-0756-4F32-8E7C-1B450503F875}" destId="{AF5D8F32-1FFC-4B29-9BB7-40C76EC229AE}" srcOrd="0" destOrd="0" presId="urn:microsoft.com/office/officeart/2005/8/layout/vList2"/>
    <dgm:cxn modelId="{F315237B-85D6-4977-8A19-735838F2267D}" type="presParOf" srcId="{AF5D8F32-1FFC-4B29-9BB7-40C76EC229AE}" destId="{7CE2805E-F678-4BB7-A137-DA90376F729F}" srcOrd="0" destOrd="0" presId="urn:microsoft.com/office/officeart/2005/8/layout/vList2"/>
    <dgm:cxn modelId="{8548B29D-14E2-4F25-8DF7-2BA481068924}" type="presParOf" srcId="{AF5D8F32-1FFC-4B29-9BB7-40C76EC229AE}" destId="{75B42742-2673-451C-898C-F9E640585A21}" srcOrd="1" destOrd="0" presId="urn:microsoft.com/office/officeart/2005/8/layout/vList2"/>
    <dgm:cxn modelId="{4E359403-3387-4129-8020-812FB024D3DB}" type="presParOf" srcId="{AF5D8F32-1FFC-4B29-9BB7-40C76EC229AE}" destId="{E143B31E-7016-401E-937B-1E977E4E35E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5C11B8-0756-4F32-8E7C-1B450503F8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579DA0-795D-4E07-910D-94753A2731E2}">
      <dgm:prSet/>
      <dgm:spPr/>
      <dgm:t>
        <a:bodyPr/>
        <a:lstStyle/>
        <a:p>
          <a:pPr rtl="0"/>
          <a:r>
            <a:rPr lang="en-US" b="0" i="0">
              <a:latin typeface="Calibri"/>
              <a:cs typeface="Calibri"/>
            </a:rPr>
            <a:t>This Online Retail II data set contains all the transactions occurring for a UK-based and registered, non-store online retail between 01/12/2009 and 09/12/2011.The company mainly sells unique all-occasion gift-ware.</a:t>
          </a:r>
          <a:r>
            <a:rPr lang="en-US">
              <a:latin typeface="Calibri"/>
              <a:cs typeface="Calibri"/>
            </a:rPr>
            <a:t> </a:t>
          </a:r>
        </a:p>
      </dgm:t>
    </dgm:pt>
    <dgm:pt modelId="{1D0D81BF-3F88-4471-93B6-A8AAC12233A2}" type="parTrans" cxnId="{65340D6B-43CE-41C3-BEDC-281BC10499AD}">
      <dgm:prSet/>
      <dgm:spPr/>
      <dgm:t>
        <a:bodyPr/>
        <a:lstStyle/>
        <a:p>
          <a:endParaRPr lang="en-US"/>
        </a:p>
      </dgm:t>
    </dgm:pt>
    <dgm:pt modelId="{E21045C2-C26C-4473-BC8F-FC97A30D21B3}" type="sibTrans" cxnId="{65340D6B-43CE-41C3-BEDC-281BC10499AD}">
      <dgm:prSet/>
      <dgm:spPr/>
      <dgm:t>
        <a:bodyPr/>
        <a:lstStyle/>
        <a:p>
          <a:endParaRPr lang="en-US"/>
        </a:p>
      </dgm:t>
    </dgm:pt>
    <dgm:pt modelId="{F4E72F87-11FE-4A17-A8BB-ED89CCE48F7A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It is an extension of the Online Retail dataset and has been released recently (in 2019</a:t>
          </a:r>
          <a:r>
            <a:rPr lang="en-US">
              <a:latin typeface="Calibri Light" panose="020F0302020204030204"/>
            </a:rPr>
            <a:t>). It contains 1067371 rows</a:t>
          </a:r>
          <a:endParaRPr lang="en-US"/>
        </a:p>
      </dgm:t>
    </dgm:pt>
    <dgm:pt modelId="{CF9D437D-F45D-4DB4-AA45-B51534EBB279}" type="parTrans" cxnId="{98D8617B-2A79-46E7-B1C8-DEE3CAE85F16}">
      <dgm:prSet/>
      <dgm:spPr/>
      <dgm:t>
        <a:bodyPr/>
        <a:lstStyle/>
        <a:p>
          <a:endParaRPr lang="en-US"/>
        </a:p>
      </dgm:t>
    </dgm:pt>
    <dgm:pt modelId="{B22278E6-9A1F-4AD0-9849-DA389E4CBDD4}" type="sibTrans" cxnId="{98D8617B-2A79-46E7-B1C8-DEE3CAE85F16}">
      <dgm:prSet/>
      <dgm:spPr/>
      <dgm:t>
        <a:bodyPr/>
        <a:lstStyle/>
        <a:p>
          <a:endParaRPr lang="en-US"/>
        </a:p>
      </dgm:t>
    </dgm:pt>
    <dgm:pt modelId="{AF5D8F32-1FFC-4B29-9BB7-40C76EC229AE}" type="pres">
      <dgm:prSet presAssocID="{ED5C11B8-0756-4F32-8E7C-1B450503F875}" presName="linear" presStyleCnt="0">
        <dgm:presLayoutVars>
          <dgm:animLvl val="lvl"/>
          <dgm:resizeHandles val="exact"/>
        </dgm:presLayoutVars>
      </dgm:prSet>
      <dgm:spPr/>
    </dgm:pt>
    <dgm:pt modelId="{7CE2805E-F678-4BB7-A137-DA90376F729F}" type="pres">
      <dgm:prSet presAssocID="{9F579DA0-795D-4E07-910D-94753A2731E2}" presName="parentText" presStyleLbl="node1" presStyleIdx="0" presStyleCnt="2" custLinFactNeighborX="-868" custLinFactNeighborY="-18133">
        <dgm:presLayoutVars>
          <dgm:chMax val="0"/>
          <dgm:bulletEnabled val="1"/>
        </dgm:presLayoutVars>
      </dgm:prSet>
      <dgm:spPr/>
    </dgm:pt>
    <dgm:pt modelId="{75B42742-2673-451C-898C-F9E640585A21}" type="pres">
      <dgm:prSet presAssocID="{E21045C2-C26C-4473-BC8F-FC97A30D21B3}" presName="spacer" presStyleCnt="0"/>
      <dgm:spPr/>
    </dgm:pt>
    <dgm:pt modelId="{E143B31E-7016-401E-937B-1E977E4E35EC}" type="pres">
      <dgm:prSet presAssocID="{F4E72F87-11FE-4A17-A8BB-ED89CCE48F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5340D6B-43CE-41C3-BEDC-281BC10499AD}" srcId="{ED5C11B8-0756-4F32-8E7C-1B450503F875}" destId="{9F579DA0-795D-4E07-910D-94753A2731E2}" srcOrd="0" destOrd="0" parTransId="{1D0D81BF-3F88-4471-93B6-A8AAC12233A2}" sibTransId="{E21045C2-C26C-4473-BC8F-FC97A30D21B3}"/>
    <dgm:cxn modelId="{98D8617B-2A79-46E7-B1C8-DEE3CAE85F16}" srcId="{ED5C11B8-0756-4F32-8E7C-1B450503F875}" destId="{F4E72F87-11FE-4A17-A8BB-ED89CCE48F7A}" srcOrd="1" destOrd="0" parTransId="{CF9D437D-F45D-4DB4-AA45-B51534EBB279}" sibTransId="{B22278E6-9A1F-4AD0-9849-DA389E4CBDD4}"/>
    <dgm:cxn modelId="{6481CD91-6066-475B-843E-FC5DEC745401}" type="presOf" srcId="{9F579DA0-795D-4E07-910D-94753A2731E2}" destId="{7CE2805E-F678-4BB7-A137-DA90376F729F}" srcOrd="0" destOrd="0" presId="urn:microsoft.com/office/officeart/2005/8/layout/vList2"/>
    <dgm:cxn modelId="{6D1372EB-580F-4E3D-B8E8-09D6385E1C25}" type="presOf" srcId="{F4E72F87-11FE-4A17-A8BB-ED89CCE48F7A}" destId="{E143B31E-7016-401E-937B-1E977E4E35EC}" srcOrd="0" destOrd="0" presId="urn:microsoft.com/office/officeart/2005/8/layout/vList2"/>
    <dgm:cxn modelId="{C2113EF7-942A-48B0-A990-CF9547E4CDFC}" type="presOf" srcId="{ED5C11B8-0756-4F32-8E7C-1B450503F875}" destId="{AF5D8F32-1FFC-4B29-9BB7-40C76EC229AE}" srcOrd="0" destOrd="0" presId="urn:microsoft.com/office/officeart/2005/8/layout/vList2"/>
    <dgm:cxn modelId="{F741555A-BFC5-4F40-A79D-CC53C8092EBF}" type="presParOf" srcId="{AF5D8F32-1FFC-4B29-9BB7-40C76EC229AE}" destId="{7CE2805E-F678-4BB7-A137-DA90376F729F}" srcOrd="0" destOrd="0" presId="urn:microsoft.com/office/officeart/2005/8/layout/vList2"/>
    <dgm:cxn modelId="{1BCC3056-1EDC-4F4F-84CD-FA00BD254E3B}" type="presParOf" srcId="{AF5D8F32-1FFC-4B29-9BB7-40C76EC229AE}" destId="{75B42742-2673-451C-898C-F9E640585A21}" srcOrd="1" destOrd="0" presId="urn:microsoft.com/office/officeart/2005/8/layout/vList2"/>
    <dgm:cxn modelId="{7372D3EF-ECEC-4A51-BDE9-87E8A04D6A60}" type="presParOf" srcId="{AF5D8F32-1FFC-4B29-9BB7-40C76EC229AE}" destId="{E143B31E-7016-401E-937B-1E977E4E35E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F7E6-FDD3-4A5F-AEBE-700031206EE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DE378-8C19-48E8-B8BB-8E3E0644876C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C3401-63F2-469E-81B4-4DDE73DD6A70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Customer value </a:t>
          </a:r>
          <a:r>
            <a:rPr lang="en-US" sz="1600" b="0" i="0" kern="1200"/>
            <a:t>or </a:t>
          </a:r>
          <a:r>
            <a:rPr lang="en-US" sz="1600" b="1" i="1" kern="1200"/>
            <a:t>Customer Lifetime Value (CLV) </a:t>
          </a:r>
          <a:r>
            <a:rPr lang="en-US" sz="1600" b="0" i="0" kern="1200"/>
            <a:t>is the total monetary value of transactions/purchases made by a customer with the business over his entire lifetime. </a:t>
          </a:r>
          <a:endParaRPr lang="en-US" sz="1600" kern="1200"/>
        </a:p>
      </dsp:txBody>
      <dsp:txXfrm>
        <a:off x="1834517" y="1507711"/>
        <a:ext cx="3148942" cy="1335915"/>
      </dsp:txXfrm>
    </dsp:sp>
    <dsp:sp modelId="{07B81728-4DE9-46D1-A158-4510E48EE091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B3643-B99D-4399-9DFD-4274D3CA0700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78C9E-BB08-4D39-9D2B-1671FFEE4573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CLV helps estimate how much should a business invest in order to retain a customer.</a:t>
          </a:r>
          <a:endParaRPr lang="en-US" sz="1600" kern="1200"/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3A87F-C0A9-4025-A06E-879F8F3DA1E6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E2BD7-062D-4D97-ACE9-E5F2B143C41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9ED56-9C01-47E9-98BE-B8C197DFA42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Decide how much to invest in advertising.</a:t>
          </a:r>
          <a:endParaRPr lang="en-US" sz="1600" kern="1200"/>
        </a:p>
      </dsp:txBody>
      <dsp:txXfrm>
        <a:off x="75768" y="3053169"/>
        <a:ext cx="3093750" cy="720000"/>
      </dsp:txXfrm>
    </dsp:sp>
    <dsp:sp modelId="{F7865C79-FAB6-443C-AC76-858EA1D7596A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2BC44-3E6D-46E4-AEA2-76AF89AF997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42D5E-7E08-4F46-A6E4-049E0C965FF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Decide which customers to target with advertising.</a:t>
          </a:r>
          <a:endParaRPr lang="en-US" sz="1600" kern="1200"/>
        </a:p>
      </dsp:txBody>
      <dsp:txXfrm>
        <a:off x="3710925" y="3053169"/>
        <a:ext cx="3093750" cy="720000"/>
      </dsp:txXfrm>
    </dsp:sp>
    <dsp:sp modelId="{2FCB9427-ABC0-47FF-9B1A-8710E0877917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E4B6C-080F-4647-94AC-BED8F0DCFDF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3339B-43D7-4E72-9BC7-FE31E7930B6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Plan how to move customers from one segment to another.</a:t>
          </a:r>
          <a:endParaRPr lang="en-US" sz="1600" kern="1200"/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EE3BE-39A4-46A0-AC31-6A342DB9D386}">
      <dsp:nvSpPr>
        <dsp:cNvPr id="0" name=""/>
        <dsp:cNvSpPr/>
      </dsp:nvSpPr>
      <dsp:spPr>
        <a:xfrm>
          <a:off x="2263596" y="1308"/>
          <a:ext cx="2908214" cy="14541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/>
            <a:t>Historical Approach:</a:t>
          </a:r>
          <a:endParaRPr lang="en-US" sz="4400" kern="1200"/>
        </a:p>
      </dsp:txBody>
      <dsp:txXfrm>
        <a:off x="2306185" y="43897"/>
        <a:ext cx="2823036" cy="1368929"/>
      </dsp:txXfrm>
    </dsp:sp>
    <dsp:sp modelId="{86FE5FD6-67BC-4F1B-94CF-A7CF74B93DCA}">
      <dsp:nvSpPr>
        <dsp:cNvPr id="0" name=""/>
        <dsp:cNvSpPr/>
      </dsp:nvSpPr>
      <dsp:spPr>
        <a:xfrm>
          <a:off x="2554417" y="1455415"/>
          <a:ext cx="290821" cy="1090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580"/>
              </a:lnTo>
              <a:lnTo>
                <a:pt x="290821" y="10905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474D1-652F-4CC9-BF9F-7B150DF45118}">
      <dsp:nvSpPr>
        <dsp:cNvPr id="0" name=""/>
        <dsp:cNvSpPr/>
      </dsp:nvSpPr>
      <dsp:spPr>
        <a:xfrm>
          <a:off x="2845239" y="1818942"/>
          <a:ext cx="2326571" cy="1454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Aggregate Model </a:t>
          </a:r>
          <a:r>
            <a:rPr lang="en-US" sz="1400" b="0" i="0" kern="1200"/>
            <a:t> —  Calculating CLV by using the average revenue per customer based on historic transactions. This gives us a single value for the CLV.</a:t>
          </a:r>
          <a:endParaRPr lang="en-US" sz="1400" kern="1200"/>
        </a:p>
      </dsp:txBody>
      <dsp:txXfrm>
        <a:off x="2887828" y="1861531"/>
        <a:ext cx="2241393" cy="1368929"/>
      </dsp:txXfrm>
    </dsp:sp>
    <dsp:sp modelId="{77F69845-D994-42C8-84F9-ABF445AB67DB}">
      <dsp:nvSpPr>
        <dsp:cNvPr id="0" name=""/>
        <dsp:cNvSpPr/>
      </dsp:nvSpPr>
      <dsp:spPr>
        <a:xfrm>
          <a:off x="2554417" y="1455415"/>
          <a:ext cx="290821" cy="290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214"/>
              </a:lnTo>
              <a:lnTo>
                <a:pt x="290821" y="2908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B0B41-F1FE-4B78-89DD-06999E6AB320}">
      <dsp:nvSpPr>
        <dsp:cNvPr id="0" name=""/>
        <dsp:cNvSpPr/>
      </dsp:nvSpPr>
      <dsp:spPr>
        <a:xfrm>
          <a:off x="2845239" y="3636577"/>
          <a:ext cx="2326571" cy="1454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Cohort Model </a:t>
          </a:r>
          <a:r>
            <a:rPr lang="en-US" sz="1400" b="0" i="0" kern="1200"/>
            <a:t> —  Grouping the customers into different groups based on features and calculate the average revenue per cohort. This gives CLV value for each group.</a:t>
          </a:r>
          <a:endParaRPr lang="en-US" sz="1400" kern="1200"/>
        </a:p>
      </dsp:txBody>
      <dsp:txXfrm>
        <a:off x="2887828" y="3679166"/>
        <a:ext cx="2241393" cy="1368929"/>
      </dsp:txXfrm>
    </dsp:sp>
    <dsp:sp modelId="{5998DEF9-2318-4606-9DDB-507572FD6FE3}">
      <dsp:nvSpPr>
        <dsp:cNvPr id="0" name=""/>
        <dsp:cNvSpPr/>
      </dsp:nvSpPr>
      <dsp:spPr>
        <a:xfrm>
          <a:off x="5898864" y="1308"/>
          <a:ext cx="2908214" cy="14541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/>
            <a:t>Predictive Approach:</a:t>
          </a:r>
          <a:endParaRPr lang="en-US" sz="4400" kern="1200"/>
        </a:p>
      </dsp:txBody>
      <dsp:txXfrm>
        <a:off x="5941453" y="43897"/>
        <a:ext cx="2823036" cy="1368929"/>
      </dsp:txXfrm>
    </dsp:sp>
    <dsp:sp modelId="{95F41A38-A93A-4907-B4AA-51B4666D0353}">
      <dsp:nvSpPr>
        <dsp:cNvPr id="0" name=""/>
        <dsp:cNvSpPr/>
      </dsp:nvSpPr>
      <dsp:spPr>
        <a:xfrm>
          <a:off x="6189686" y="1455415"/>
          <a:ext cx="290821" cy="1090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580"/>
              </a:lnTo>
              <a:lnTo>
                <a:pt x="290821" y="10905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3BB83-02E9-4034-9640-27422DECB41E}">
      <dsp:nvSpPr>
        <dsp:cNvPr id="0" name=""/>
        <dsp:cNvSpPr/>
      </dsp:nvSpPr>
      <dsp:spPr>
        <a:xfrm>
          <a:off x="6480507" y="1818942"/>
          <a:ext cx="2326571" cy="1454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Machine Learning Model </a:t>
          </a:r>
          <a:r>
            <a:rPr lang="en-US" sz="1400" b="0" i="0" kern="1200"/>
            <a:t> —  Using regression/classification techniques to fit on past data to predict the CLV.</a:t>
          </a:r>
          <a:endParaRPr lang="en-US" sz="1400" kern="1200"/>
        </a:p>
      </dsp:txBody>
      <dsp:txXfrm>
        <a:off x="6523096" y="1861531"/>
        <a:ext cx="2241393" cy="1368929"/>
      </dsp:txXfrm>
    </dsp:sp>
    <dsp:sp modelId="{30CDCF7C-8423-4E1A-B06B-D3595345138F}">
      <dsp:nvSpPr>
        <dsp:cNvPr id="0" name=""/>
        <dsp:cNvSpPr/>
      </dsp:nvSpPr>
      <dsp:spPr>
        <a:xfrm>
          <a:off x="6189686" y="1455415"/>
          <a:ext cx="290821" cy="290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214"/>
              </a:lnTo>
              <a:lnTo>
                <a:pt x="290821" y="2908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E9BB7-A467-4004-A5BF-9A13F29E1320}">
      <dsp:nvSpPr>
        <dsp:cNvPr id="0" name=""/>
        <dsp:cNvSpPr/>
      </dsp:nvSpPr>
      <dsp:spPr>
        <a:xfrm>
          <a:off x="6480507" y="3636577"/>
          <a:ext cx="2326571" cy="1454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Probabilistic Model </a:t>
          </a:r>
          <a:r>
            <a:rPr lang="en-US" sz="1400" b="0" i="0" kern="1200"/>
            <a:t> — 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 tries to fit a probability distribution to the data and estimates the count of future  transactions and monetary value for each transaction.</a:t>
          </a:r>
          <a:endParaRPr lang="en-US" sz="1400" kern="1200"/>
        </a:p>
      </dsp:txBody>
      <dsp:txXfrm>
        <a:off x="6523096" y="3679166"/>
        <a:ext cx="2241393" cy="1368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7B61A-0A6F-4F73-A358-CE96EB25BE9A}">
      <dsp:nvSpPr>
        <dsp:cNvPr id="0" name=""/>
        <dsp:cNvSpPr/>
      </dsp:nvSpPr>
      <dsp:spPr>
        <a:xfrm>
          <a:off x="2281497" y="1359"/>
          <a:ext cx="9125989" cy="1393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354022" rIns="177070" bIns="354022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"/>
            </a:rPr>
            <a:t>http://www.brucehardie.com/datasets/</a:t>
          </a:r>
          <a:r>
            <a:rPr lang="en-US" sz="2400" kern="1200">
              <a:latin typeface="Calibri Light" panose="020F0302020204030204"/>
            </a:rPr>
            <a:t> </a:t>
          </a:r>
          <a:endParaRPr lang="en-US" sz="2400" kern="1200"/>
        </a:p>
      </dsp:txBody>
      <dsp:txXfrm>
        <a:off x="2281497" y="1359"/>
        <a:ext cx="9125989" cy="1393787"/>
      </dsp:txXfrm>
    </dsp:sp>
    <dsp:sp modelId="{50922845-4507-448C-878A-2992EE4D768B}">
      <dsp:nvSpPr>
        <dsp:cNvPr id="0" name=""/>
        <dsp:cNvSpPr/>
      </dsp:nvSpPr>
      <dsp:spPr>
        <a:xfrm>
          <a:off x="0" y="1359"/>
          <a:ext cx="2281497" cy="139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137675" rIns="120729" bIns="137675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CDNOW dataset</a:t>
          </a:r>
          <a:r>
            <a:rPr lang="en-US" sz="2800" kern="1200">
              <a:latin typeface="Calibri Light" panose="020F0302020204030204"/>
            </a:rPr>
            <a:t> </a:t>
          </a:r>
          <a:endParaRPr lang="en-US" sz="2800" kern="1200"/>
        </a:p>
      </dsp:txBody>
      <dsp:txXfrm>
        <a:off x="0" y="1359"/>
        <a:ext cx="2281497" cy="1393787"/>
      </dsp:txXfrm>
    </dsp:sp>
    <dsp:sp modelId="{63B73282-81E6-407E-BFE1-11DE16DA5A5C}">
      <dsp:nvSpPr>
        <dsp:cNvPr id="0" name=""/>
        <dsp:cNvSpPr/>
      </dsp:nvSpPr>
      <dsp:spPr>
        <a:xfrm>
          <a:off x="2281497" y="1478775"/>
          <a:ext cx="9125989" cy="13937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354022" rIns="177070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2"/>
            </a:rPr>
            <a:t>https://data.world/vikas-0731/global-super-store/workspace/file?filename=global_superstore_2016.xlsx</a:t>
          </a:r>
        </a:p>
      </dsp:txBody>
      <dsp:txXfrm>
        <a:off x="2281497" y="1478775"/>
        <a:ext cx="9125989" cy="1393787"/>
      </dsp:txXfrm>
    </dsp:sp>
    <dsp:sp modelId="{BED160F6-69B9-4F49-B2AA-899DE28B08BC}">
      <dsp:nvSpPr>
        <dsp:cNvPr id="0" name=""/>
        <dsp:cNvSpPr/>
      </dsp:nvSpPr>
      <dsp:spPr>
        <a:xfrm>
          <a:off x="0" y="1478775"/>
          <a:ext cx="2281497" cy="1393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137675" rIns="120729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Global Store dataset</a:t>
          </a:r>
        </a:p>
      </dsp:txBody>
      <dsp:txXfrm>
        <a:off x="0" y="1478775"/>
        <a:ext cx="2281497" cy="1393787"/>
      </dsp:txXfrm>
    </dsp:sp>
    <dsp:sp modelId="{FF4E1BBE-FEFA-4EC8-9037-79F596731CD5}">
      <dsp:nvSpPr>
        <dsp:cNvPr id="0" name=""/>
        <dsp:cNvSpPr/>
      </dsp:nvSpPr>
      <dsp:spPr>
        <a:xfrm>
          <a:off x="2281497" y="2956190"/>
          <a:ext cx="9125989" cy="13937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354022" rIns="177070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3"/>
            </a:rPr>
            <a:t>https://archive.ics.uci.edu/ml/datasets/Online+Retail+II</a:t>
          </a:r>
          <a:endParaRPr lang="en-US" sz="2400" kern="1200">
            <a:latin typeface="Calibri Light" panose="020F0302020204030204"/>
          </a:endParaRPr>
        </a:p>
      </dsp:txBody>
      <dsp:txXfrm>
        <a:off x="2281497" y="2956190"/>
        <a:ext cx="9125989" cy="1393787"/>
      </dsp:txXfrm>
    </dsp:sp>
    <dsp:sp modelId="{57A93318-D977-4E5E-949B-8C81FD6F1E07}">
      <dsp:nvSpPr>
        <dsp:cNvPr id="0" name=""/>
        <dsp:cNvSpPr/>
      </dsp:nvSpPr>
      <dsp:spPr>
        <a:xfrm>
          <a:off x="0" y="2956190"/>
          <a:ext cx="2281497" cy="13937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137675" rIns="120729" bIns="137675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Online Retail II dataset</a:t>
          </a:r>
        </a:p>
      </dsp:txBody>
      <dsp:txXfrm>
        <a:off x="0" y="2956190"/>
        <a:ext cx="2281497" cy="13937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29D7C-9D54-4379-9C51-DFB5975A3563}">
      <dsp:nvSpPr>
        <dsp:cNvPr id="0" name=""/>
        <dsp:cNvSpPr/>
      </dsp:nvSpPr>
      <dsp:spPr>
        <a:xfrm>
          <a:off x="0" y="426339"/>
          <a:ext cx="11407487" cy="1704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CDNOW dataset is about entire purchase history of the CD’s up to the end of June 1998 of the cohort of 23,570 individuals who made their first-ever purchase at CDNOW in the first quarter of 1997. </a:t>
          </a:r>
        </a:p>
      </dsp:txBody>
      <dsp:txXfrm>
        <a:off x="83216" y="509555"/>
        <a:ext cx="11241055" cy="1538258"/>
      </dsp:txXfrm>
    </dsp:sp>
    <dsp:sp modelId="{E55FA4CF-85C0-4EEA-901F-D1B55B8D031A}">
      <dsp:nvSpPr>
        <dsp:cNvPr id="0" name=""/>
        <dsp:cNvSpPr/>
      </dsp:nvSpPr>
      <dsp:spPr>
        <a:xfrm>
          <a:off x="0" y="2220309"/>
          <a:ext cx="11407487" cy="17046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There are a total of 69,659 rows and four fields: the customer's ID, the date of the transaction, the number of CDs purchased, and the dollar value of the transaction.</a:t>
          </a:r>
        </a:p>
      </dsp:txBody>
      <dsp:txXfrm>
        <a:off x="83216" y="2303525"/>
        <a:ext cx="11241055" cy="15382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2805E-F678-4BB7-A137-DA90376F729F}">
      <dsp:nvSpPr>
        <dsp:cNvPr id="0" name=""/>
        <dsp:cNvSpPr/>
      </dsp:nvSpPr>
      <dsp:spPr>
        <a:xfrm>
          <a:off x="0" y="29902"/>
          <a:ext cx="10984066" cy="1979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The Global Super Store data set is a customer centric dataset, which has the data of all the orders that have been place through different vendors and markets.</a:t>
          </a:r>
          <a:endParaRPr lang="en-US" sz="3600" kern="1200"/>
        </a:p>
      </dsp:txBody>
      <dsp:txXfrm>
        <a:off x="96638" y="126540"/>
        <a:ext cx="10790790" cy="1786364"/>
      </dsp:txXfrm>
    </dsp:sp>
    <dsp:sp modelId="{E143B31E-7016-401E-937B-1E977E4E35EC}">
      <dsp:nvSpPr>
        <dsp:cNvPr id="0" name=""/>
        <dsp:cNvSpPr/>
      </dsp:nvSpPr>
      <dsp:spPr>
        <a:xfrm>
          <a:off x="0" y="2132022"/>
          <a:ext cx="10984066" cy="1979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dataset set has around 50000 rows and 24 columns.</a:t>
          </a:r>
        </a:p>
      </dsp:txBody>
      <dsp:txXfrm>
        <a:off x="96638" y="2228660"/>
        <a:ext cx="10790790" cy="1786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2805E-F678-4BB7-A137-DA90376F729F}">
      <dsp:nvSpPr>
        <dsp:cNvPr id="0" name=""/>
        <dsp:cNvSpPr/>
      </dsp:nvSpPr>
      <dsp:spPr>
        <a:xfrm>
          <a:off x="0" y="38366"/>
          <a:ext cx="11156596" cy="2141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latin typeface="Calibri"/>
              <a:cs typeface="Calibri"/>
            </a:rPr>
            <a:t>This Online Retail II data set contains all the transactions occurring for a UK-based and registered, non-store online retail between 01/12/2009 and 09/12/2011.The company mainly sells unique all-occasion gift-ware.</a:t>
          </a:r>
          <a:r>
            <a:rPr lang="en-US" sz="3000" kern="1200">
              <a:latin typeface="Calibri"/>
              <a:cs typeface="Calibri"/>
            </a:rPr>
            <a:t> </a:t>
          </a:r>
        </a:p>
      </dsp:txBody>
      <dsp:txXfrm>
        <a:off x="104520" y="142886"/>
        <a:ext cx="10947556" cy="1932060"/>
      </dsp:txXfrm>
    </dsp:sp>
    <dsp:sp modelId="{E143B31E-7016-401E-937B-1E977E4E35EC}">
      <dsp:nvSpPr>
        <dsp:cNvPr id="0" name=""/>
        <dsp:cNvSpPr/>
      </dsp:nvSpPr>
      <dsp:spPr>
        <a:xfrm>
          <a:off x="0" y="2281533"/>
          <a:ext cx="11156596" cy="21411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 is an extension of the Online Retail dataset and has been released recently (in 2019</a:t>
          </a:r>
          <a:r>
            <a:rPr lang="en-US" sz="3000" kern="1200">
              <a:latin typeface="Calibri Light" panose="020F0302020204030204"/>
            </a:rPr>
            <a:t>). It contains 1067371 rows</a:t>
          </a:r>
          <a:endParaRPr lang="en-US" sz="3000" kern="1200"/>
        </a:p>
      </dsp:txBody>
      <dsp:txXfrm>
        <a:off x="104520" y="2386053"/>
        <a:ext cx="10947556" cy="193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49F2D-BD46-4FC9-A22E-3E41D23DBCE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2139-B16D-4E70-8D39-0D54366D3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DF71-0DDA-4155-B33C-53F84B9C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E7BF2-69BE-48F0-A7E1-41B1ED731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D6E4-AF49-42EA-A2E7-E38330A2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A70B-C0F1-437A-A18B-8258EDA7258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378A-D693-462A-80E2-7144C51F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5E02-B65E-4A1C-BBF4-43F4CF66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08EE-117B-43CE-B844-3E79D021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3036-38F3-496D-9B0E-39E4C641B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E132-A25B-49DD-A787-B0B04B1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D318-1CA8-4380-B0C0-603BDD7E4728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5A4D-D62B-4087-9F82-648899AC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22C1-9C51-4BAD-A785-E43179A3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602AD-C651-4240-BB30-19D6FAB63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6E549-8F20-489E-A0D2-6DD1FF8B8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C285-6380-44A7-BC90-9DBD28CF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D36F-62F3-41CE-BB18-203FF1C76978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B69C-7371-47D4-9B97-15E63B62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D8E8-E917-484C-9588-75AA2BFA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EDD9-4559-4B3D-B565-9B941C467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C28BB-8D06-4A13-B542-DF0E5925B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0A36-72DA-4C3D-92FF-4F2A4CD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C0E4-2AE1-4A6A-9BB4-546107FC312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3768-5914-449E-877A-44A644E2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BF0D-BC25-4E4C-A610-AF63D563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CF38-855C-4B1A-A243-1067526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58F8-8C73-4031-86AF-84473D37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5C43-768F-4761-AC46-AB1440C2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F9F5-15E8-409D-BBC9-26CBE1D62DD9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B4EC-E266-4161-AEA5-07741A8F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2DDC-EA01-4C3A-B8BC-22C8C8E1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7C6-A59F-4581-A2CE-6215738C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B183-DCEF-4A2B-80AB-090DF9C8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F640-18E2-4AC8-9091-7F3C4D1A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B8D-A445-4F1B-AAA8-709F3831442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D713-1FF7-402A-85D9-A6F76A8B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1772-CEC1-4667-AC6A-EA77FF4C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3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814A-807F-449D-85E9-E65CCE1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7A87-BA31-41C1-9BDB-0D3E88C37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C8AAF-7B08-4E65-8A12-E74DC3EA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9582C-3E1C-4565-B2F7-C0C70C56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EC18-8C28-48F5-86D1-7F2D6385BC23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10B03-BD5D-494F-A684-8721D3AC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95B0-32CF-46E1-B856-F7CCA36C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35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7050-C910-4867-A71D-C3E04D4B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0FA72-06EA-40E9-B6E9-82F849E2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A5FC1-6E4D-406D-8E07-4E45381D2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8774F-68E1-4B36-822F-1B6A2B171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363FE-4D47-4170-B577-902613249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F7371-6BE9-425D-887A-36724854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4FE0-2D14-4056-936B-B4F99BF1606A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214D4-AFFD-46E9-8943-45D92F5A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9BB74-0BE4-4632-8927-A0DEAE32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6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D42D-5970-43A3-A109-74F21410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DC2F5-B9BA-446A-BC8C-9DF82018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DD6-30BA-40BC-BE65-E44C58ACC45C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8FE99-E95E-4F95-8266-23EF356A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40AF-931D-4A43-9E55-D7125011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4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814E2-B8D9-4294-83C4-3E8D50FE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8290-7CE9-494A-AD01-108E7DEC454A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210DC-043B-4757-A119-523F2FEC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8F59-C407-4763-8B94-E53E3F9A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7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7908-083E-413E-AD83-8D20BEE2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2346-4168-4B9C-A06E-0051CBFB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193AD-F0E7-436F-9931-457C9B27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426B4-A55D-45A5-967D-2F4A1A98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115-E3A2-435A-9838-9D1A8A3B7100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30CE-B333-4CFF-909A-66519A8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BF50-4FF8-47C8-9ABC-D0273409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0979-D5A9-4B0F-9C9E-6C47DCA0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3E31-2B45-4B65-8982-B716E404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B698-834F-4C00-9F56-63B917C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2FF5-EFBE-4E1E-8A20-7C8D62DAF525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918A-417A-4F52-82D0-9E959B4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EC93-1C5C-468E-B757-788991FD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86C8-3522-439B-8F9A-8F5525E7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A57AD-30AE-4A2C-AC6F-18F5CB3E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2E5F6-34C8-4FFF-839B-3DEA6913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2B4DF-62E0-4B22-881A-7D0ACDD0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29F9-0876-4F80-906F-ACB163B4DB5E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673F-7902-4F2B-A732-DA1E6D29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9DC0-7DBD-4C26-B2D3-32DFD216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5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B454-5613-452E-91BC-668FA16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5EB0-25F1-49CE-9D86-8EBA00766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AA04-F48F-43FA-96D1-2F0CC0FA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B91-4C2B-4D85-B5E3-34AD88574678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7336-6CA9-428E-A4CF-E346D4A7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558B-B266-4D94-8FB7-02F0CBA6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0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BC8BF-D716-41B6-B26B-09E90D9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B338E-B99F-41B7-9DFD-FF2D26349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2F96-DE74-4876-984F-66E9F16D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B68-00AD-4239-8150-BB83372959FE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E18F-F2CA-4CD2-B355-E77C6B80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8DC8-A042-4F74-A44F-FA175CE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2ED9-4929-4567-BF51-BADC3CA7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E7859-DCBA-4977-A983-4A1F6EF1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BA9B-FF51-4E93-BFE2-BC48865C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693-81CB-4397-BA7C-0D37038E54F9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3148-C870-4DB4-BFC6-31186F1C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0866-2A3B-47A8-AAAD-97A8FB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80F7-7978-443B-B476-B482DF81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6FBF-0CA4-4037-B93E-04F1C9FC6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AD62D-6D63-4860-A2A4-A22020B5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A60DB-8E4D-4DFB-BED7-010F6F0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EC75-B548-4917-B72E-E2B34374BE24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F027-C17E-4F38-96C4-A57194C8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4816-0B65-48B6-A8D0-4D9E13C5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92C9-BD42-4B57-A0C5-1B348C75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48695-CF46-47D3-914E-CB289072E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B7BD0-B90A-4BA0-AF37-F6F5FD87C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5C302-43A0-4840-B3D4-95EB68FCB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5CD5-9097-4FB5-9E1B-2F363526B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1E95F-4C4D-4723-BAF7-C430F63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2843-B5C8-48EC-8769-3A834B58CB87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1B153-4A77-45BE-A3D6-BC55018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8EC1C-E6BC-4098-B610-073A42DE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2BF2-9947-405C-B4AB-D07593A9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CB2D4-C95E-4B69-84C6-01C18587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26F0-26A1-4CF0-9B11-A42A6E6D8FAA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12F42-0CCB-4A9B-8635-8AEE38C0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A231D-7274-4D07-B645-C99C24FD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369F7-17F1-4129-A4FE-BE593981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0408-1CAF-4628-B8F4-7B3F3ED561B4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F848E-222C-4123-B8B5-5B10EC57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6EA0A-E800-4D83-BEFA-23F0BE58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0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DA50-8037-4E80-9C3A-498588C6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AAB9-76EC-4B74-AC2A-4A81AA43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071F-AC73-42FB-BBED-8C5518ACA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CC49E-0C66-47C9-B1D9-ECAE8C06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828-CEBB-4C9A-8F46-F7642BE9F068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A201-9E99-4E65-B6A8-CFF63F07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8FBEB-C213-41C8-83BC-C81699EE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6F08-9A68-4C86-A76B-4B7EC84E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9BC7B-25A6-4375-9562-B60DA41B8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BB73-2520-44D1-8CE4-175240733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CAE0-CAEF-492B-9245-C6641F3A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3949-A364-4887-9AFE-5CF6FDC1C2EE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25C49-9679-41E6-9C8D-E8718DFD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3148-900F-4E59-9D10-CA715CE2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9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F9718-3AB3-4490-9637-BE14371B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E0AE-3A0F-4AA2-8C93-37A34A88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95B0-36D9-4B29-86C8-AE1E6D13B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573F-11ED-4DC6-9E51-7DDFA7AEF1FD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7732-4B99-4681-BB1E-38EEA9038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Data 606: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4D548-90B7-4526-8AD3-E349F7BD2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F7DC-16C1-4302-ABBC-6E1DCE5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C38DA-CE44-4F4B-8714-5D147BF2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310D-7E3F-4DF6-90C5-5C31E29C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FDA1-F691-42DC-AEE3-6B2A990E5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22DD-7704-4EBF-AC41-492836FC1E57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A406-8BD5-49E5-9BF8-5D251EC3E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Data 606 Capstone in Data Science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0E2C-30C3-44A9-9489-EB4785C57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0497F-8880-4A78-9E69-2928EDDE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money/money-qi5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ingsocsci.pressbooks.com/front-matter/a-huge-thank-you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chive.ics.uci.edu/ml/datasets/online+retai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tack of coins&#10;&#10;Description automatically generated with medium confidence">
            <a:extLst>
              <a:ext uri="{FF2B5EF4-FFF2-40B4-BE49-F238E27FC236}">
                <a16:creationId xmlns:a16="http://schemas.microsoft.com/office/drawing/2014/main" id="{7EDAB5EC-F883-4A01-90A5-4E351B95A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20" t="9091" r="222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660D-5EE3-4E37-BCE8-638B5749B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/>
              <a:t>Customer Lifetime Value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237A8-F4F1-4541-8EFC-204D5490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676873"/>
            <a:ext cx="4023359" cy="2181127"/>
          </a:xfrm>
        </p:spPr>
        <p:txBody>
          <a:bodyPr>
            <a:noAutofit/>
          </a:bodyPr>
          <a:lstStyle/>
          <a:p>
            <a:r>
              <a:rPr lang="en-US" sz="1400" b="1"/>
              <a:t>Data 606: Capstone in Data Science</a:t>
            </a:r>
          </a:p>
          <a:p>
            <a:r>
              <a:rPr lang="en-US" sz="1400" b="1"/>
              <a:t>Professor Darin Johnson</a:t>
            </a:r>
          </a:p>
          <a:p>
            <a:r>
              <a:rPr lang="en-US" sz="1400"/>
              <a:t>Presented by-</a:t>
            </a:r>
          </a:p>
          <a:p>
            <a:r>
              <a:rPr lang="en-US" sz="1400"/>
              <a:t>Abhinay Nagulapalli</a:t>
            </a:r>
          </a:p>
          <a:p>
            <a:r>
              <a:rPr lang="en-US" sz="1400"/>
              <a:t>Gauree Khapekar</a:t>
            </a:r>
          </a:p>
          <a:p>
            <a:r>
              <a:rPr lang="en-US" sz="1400"/>
              <a:t>Monika Arumalla</a:t>
            </a:r>
          </a:p>
          <a:p>
            <a:r>
              <a:rPr lang="en-US" sz="1400"/>
              <a:t>Neha Dave</a:t>
            </a:r>
          </a:p>
          <a:p>
            <a:pPr algn="l"/>
            <a:endParaRPr lang="en-US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46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1ABC-26FE-4947-904A-54DE966B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58" y="358804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Online Retail II dataset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DFBB6-C91B-4532-A33D-5BC1F09A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9418" y="6289177"/>
            <a:ext cx="222570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bg1">
                    <a:lumMod val="50000"/>
                  </a:schemeClr>
                </a:solidFill>
              </a:rPr>
              <a:t>Data 606: Capstone in Data Science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DF6E177-91A4-4A4C-A71C-D97445B93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81860"/>
              </p:ext>
            </p:extLst>
          </p:nvPr>
        </p:nvGraphicFramePr>
        <p:xfrm>
          <a:off x="614027" y="1462658"/>
          <a:ext cx="11156596" cy="447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8F952358-2628-4CE1-AAFF-D8B5C00D7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3D6D1-D330-45E6-95BB-118EE5E7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</a:rPr>
              <a:t>What is Customer Lifetime Value?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D8D03DB-37DD-49A8-AF9D-ADE82D41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Data 606 Capstone in Data Science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934E08-0271-4EE7-9987-4FD393220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5550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08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9B4E-398B-4278-9277-BFC50B90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/>
              <a:t>Advantages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2782A-5EC7-4723-AF9C-18028C7F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Data 606 Capstone in Data Science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167F15-92B7-4A76-B7E3-FF5C2D485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934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3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020EF-52B3-48B4-A37C-961E10A7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8B83-9BC1-4699-A254-A8009AC5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935308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</a:rPr>
              <a:t>Dataset Source: </a:t>
            </a:r>
          </a:p>
          <a:p>
            <a:r>
              <a:rPr lang="en-US" sz="2000" b="0" i="0">
                <a:effectLst/>
              </a:rPr>
              <a:t>UCI Machine Learning repository’s </a:t>
            </a:r>
            <a:r>
              <a:rPr lang="en-US" sz="2000" b="0" i="0" u="none" strike="noStrike">
                <a:effectLst/>
                <a:hlinkClick r:id="rId2"/>
              </a:rPr>
              <a:t>online-retail dataset</a:t>
            </a:r>
            <a:r>
              <a:rPr lang="en-US" sz="2000" b="0" i="0">
                <a:effectLst/>
              </a:rPr>
              <a:t> </a:t>
            </a:r>
          </a:p>
          <a:p>
            <a:pPr marL="0" indent="0">
              <a:buNone/>
            </a:pPr>
            <a:r>
              <a:rPr lang="en-US" sz="2000"/>
              <a:t>About Dataset:</a:t>
            </a:r>
          </a:p>
          <a:p>
            <a:r>
              <a:rPr lang="en-US" sz="2000" b="0" i="0">
                <a:effectLst/>
              </a:rPr>
              <a:t>Related to UK-based and registered non-store online retail</a:t>
            </a:r>
            <a:endParaRPr lang="en-US" sz="2000"/>
          </a:p>
          <a:p>
            <a:r>
              <a:rPr lang="en-US" sz="2000" b="0" i="0">
                <a:effectLst/>
              </a:rPr>
              <a:t>Contains transactions between 01/12/2010 and 09/12/2011</a:t>
            </a:r>
            <a:endParaRPr lang="en-US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30B2EF-F33E-4C49-9157-E015060B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18" y="1946182"/>
            <a:ext cx="6253212" cy="334546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7A596-E5A4-4293-A420-A4644EA2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Data 606: Capstone in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2C02E-19B4-4A39-B341-6AA91C57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/>
              <a:t>Approaches to calculate CLV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54AAA-2DEE-4473-BA71-D7A20C46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Data 606: Capstone in Data Science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14C223-F254-423D-B6BF-06B0D4C53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569182"/>
              </p:ext>
            </p:extLst>
          </p:nvPr>
        </p:nvGraphicFramePr>
        <p:xfrm>
          <a:off x="283126" y="1264356"/>
          <a:ext cx="11070676" cy="509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6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827F6-D863-45F5-816A-3ECAE38B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/>
              <a:t>Professor Feedback (10/04/2021)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102B8-10EC-4B1B-B7B8-C4BB84C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Data 606: Capstone in Data Science</a:t>
            </a:r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2AA8AA-0BB2-4E22-BBA5-4D7705543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370608"/>
              </p:ext>
            </p:extLst>
          </p:nvPr>
        </p:nvGraphicFramePr>
        <p:xfrm>
          <a:off x="1285296" y="1825625"/>
          <a:ext cx="9621408" cy="43513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05781">
                  <a:extLst>
                    <a:ext uri="{9D8B030D-6E8A-4147-A177-3AD203B41FA5}">
                      <a16:colId xmlns:a16="http://schemas.microsoft.com/office/drawing/2014/main" val="2973455550"/>
                    </a:ext>
                  </a:extLst>
                </a:gridCol>
                <a:gridCol w="5415627">
                  <a:extLst>
                    <a:ext uri="{9D8B030D-6E8A-4147-A177-3AD203B41FA5}">
                      <a16:colId xmlns:a16="http://schemas.microsoft.com/office/drawing/2014/main" val="1739131720"/>
                    </a:ext>
                  </a:extLst>
                </a:gridCol>
              </a:tblGrid>
              <a:tr h="414414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Feedback received</a:t>
                      </a:r>
                    </a:p>
                  </a:txBody>
                  <a:tcPr marL="94185" marR="94185" marT="47092" marB="470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Action taken</a:t>
                      </a:r>
                    </a:p>
                  </a:txBody>
                  <a:tcPr marL="94185" marR="94185" marT="47092" marB="47092"/>
                </a:tc>
                <a:extLst>
                  <a:ext uri="{0D108BD9-81ED-4DB2-BD59-A6C34878D82A}">
                    <a16:rowId xmlns:a16="http://schemas.microsoft.com/office/drawing/2014/main" val="441924436"/>
                  </a:ext>
                </a:extLst>
              </a:tr>
              <a:tr h="15446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Search for new datasets</a:t>
                      </a:r>
                    </a:p>
                  </a:txBody>
                  <a:tcPr marL="94185" marR="94185" marT="47092" marB="4709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Identified following datasets: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CDNOW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Global Store dataset and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Extended version of the UCI machine learning dataset with retail transactions </a:t>
                      </a:r>
                    </a:p>
                  </a:txBody>
                  <a:tcPr marL="94185" marR="94185" marT="47092" marB="47092"/>
                </a:tc>
                <a:extLst>
                  <a:ext uri="{0D108BD9-81ED-4DB2-BD59-A6C34878D82A}">
                    <a16:rowId xmlns:a16="http://schemas.microsoft.com/office/drawing/2014/main" val="1057024828"/>
                  </a:ext>
                </a:extLst>
              </a:tr>
              <a:tr h="2392294">
                <a:tc>
                  <a:txBody>
                    <a:bodyPr/>
                    <a:lstStyle/>
                    <a:p>
                      <a:r>
                        <a:rPr lang="en-US" sz="1900"/>
                        <a:t>Change the approach</a:t>
                      </a:r>
                    </a:p>
                  </a:txBody>
                  <a:tcPr marL="94185" marR="94185" marT="47092" marB="4709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We plan to perform: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Descriptive analytics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Feature engineering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Develop a variety of machine learning models and identify the best model for predictive analytics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/>
                        <a:t>Develop an interactive dashboard showcasing our best model predictions</a:t>
                      </a:r>
                    </a:p>
                  </a:txBody>
                  <a:tcPr marL="94185" marR="94185" marT="47092" marB="47092"/>
                </a:tc>
                <a:extLst>
                  <a:ext uri="{0D108BD9-81ED-4DB2-BD59-A6C34878D82A}">
                    <a16:rowId xmlns:a16="http://schemas.microsoft.com/office/drawing/2014/main" val="262387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899-500B-4746-A397-EE4A532D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New Datasets Proposed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948D4-5F28-4410-9F77-9E9AAF99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Data 606: Capstone in Data Science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4070CA0-A4CF-4048-B47E-F230F340F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269657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9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61FFC-6082-4362-8CF3-ED328DB8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Data 606: Capstone in Data Science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86D83-0181-4480-8CE8-BBE6510C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CDNOW dataset: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EBC819D-B064-4E3E-A2C4-931AF39E4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40356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74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1ABC-26FE-4947-904A-54DE966B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58" y="358804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5400"/>
              <a:t>Global Store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DFBB6-C91B-4532-A33D-5BC1F09A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9418" y="6289177"/>
            <a:ext cx="222570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bg1">
                    <a:lumMod val="50000"/>
                  </a:schemeClr>
                </a:solidFill>
              </a:rPr>
              <a:t>Data 606: Capstone in Data Science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DF6E177-91A4-4A4C-A71C-D97445B93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507875"/>
              </p:ext>
            </p:extLst>
          </p:nvPr>
        </p:nvGraphicFramePr>
        <p:xfrm>
          <a:off x="599650" y="1577677"/>
          <a:ext cx="10984067" cy="4160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9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Customer Lifetime Value Prediction</vt:lpstr>
      <vt:lpstr>What is Customer Lifetime Value?</vt:lpstr>
      <vt:lpstr>Advantages</vt:lpstr>
      <vt:lpstr>Dataset Information</vt:lpstr>
      <vt:lpstr>Approaches to calculate CLV</vt:lpstr>
      <vt:lpstr>Professor Feedback (10/04/2021) </vt:lpstr>
      <vt:lpstr>New Datasets Proposed</vt:lpstr>
      <vt:lpstr>CDNOW dataset:</vt:lpstr>
      <vt:lpstr>Global Store dataset</vt:lpstr>
      <vt:lpstr>Online Retail II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 Prediction</dc:title>
  <dc:creator>Neha Dave</dc:creator>
  <cp:revision>2</cp:revision>
  <dcterms:created xsi:type="dcterms:W3CDTF">2021-10-03T13:53:32Z</dcterms:created>
  <dcterms:modified xsi:type="dcterms:W3CDTF">2021-10-18T21:57:37Z</dcterms:modified>
</cp:coreProperties>
</file>