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9" r:id="rId5"/>
    <p:sldId id="267" r:id="rId6"/>
    <p:sldId id="268" r:id="rId7"/>
    <p:sldId id="266" r:id="rId8"/>
    <p:sldId id="27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8BFC89-7F06-FBE0-2238-A187A5ECF4BB}" name="Molagavalli, Monika" initials="MM" userId="S::mxm220036@utdallas.edu::9a7cf990-b718-442f-8fb6-1a100406ac0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071E"/>
    <a:srgbClr val="117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AD4BC-B20E-BC46-8FA0-F604CB71F98C}"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EDAD0-C720-174C-8706-CB0B630582B1}" type="slidenum">
              <a:rPr lang="en-US" smtClean="0"/>
              <a:t>‹#›</a:t>
            </a:fld>
            <a:endParaRPr lang="en-US"/>
          </a:p>
        </p:txBody>
      </p:sp>
    </p:spTree>
    <p:extLst>
      <p:ext uri="{BB962C8B-B14F-4D97-AF65-F5344CB8AC3E}">
        <p14:creationId xmlns:p14="http://schemas.microsoft.com/office/powerpoint/2010/main" val="345927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772EDAD0-C720-174C-8706-CB0B630582B1}" type="slidenum">
              <a:rPr lang="en-US" smtClean="0"/>
              <a:t>1</a:t>
            </a:fld>
            <a:endParaRPr lang="en-US"/>
          </a:p>
        </p:txBody>
      </p:sp>
    </p:spTree>
    <p:extLst>
      <p:ext uri="{BB962C8B-B14F-4D97-AF65-F5344CB8AC3E}">
        <p14:creationId xmlns:p14="http://schemas.microsoft.com/office/powerpoint/2010/main" val="1529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4293-61F8-3126-B07B-212919BC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9DAA9-9779-3E98-FA89-16C43E60C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1EEE27-FFC6-2EA1-7A5D-A937DAD8CAE6}"/>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E0FEB83E-E209-A3D7-87C9-B5D68F60D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30B0-5B37-53B9-6E6A-5E17F5491478}"/>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62531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4B1E-C64E-E9DC-ED2B-54DA313AD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016BF-3DD3-98F8-E760-3423510F1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13E77-4214-3AD4-3275-51E7549D0297}"/>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B8D26FCA-9C84-6A36-F327-8024F31F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81F1-3CA4-B50B-0750-D93EFDC9B81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6814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CFF4C-B70E-E7F9-BED9-762264688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F14AAB-8393-3385-352E-131C96716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0FC5-220D-E623-53A5-E6F3D6AC5278}"/>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D4BF3453-7000-98AC-D58F-539E6209D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BB07C-748E-9CDD-2110-C4AD26DF6FD5}"/>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54916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64A7-F256-25D6-F37B-C85BB45D6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538AD-F2EA-A74D-BF3B-D13174264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38A56-2C8D-BB5D-8DC8-AD04D0E31F55}"/>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8CD0C172-A72C-6D7D-ED62-A17C62346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0DC86-1F39-195C-47AA-FAFA66B9017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06323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092F-F01B-9021-D0E5-EA99FD7D4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534DD-3472-A065-5ACE-0EB0FF277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3CBDE-3FE9-FCBD-6B97-5491507715DF}"/>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B9C542FA-6110-5D7B-A420-B633634E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6FCE3-E858-B1C6-3592-11082A923B7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34052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A006-C062-A226-16A4-91F37DCC9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5339F-DD22-3667-A351-5FA88B0E9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D4125B-CB3B-8179-D1FB-04FBB4653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73508F-BB89-7E1E-4D2B-064E1AA38981}"/>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368ACB0E-F565-D549-82F5-8F5EE0764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13DEE-68A4-2BFF-3978-05EC64647B52}"/>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06041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8E66-74AC-BB62-DC47-FA1B383A5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454C4-A813-A73A-DE71-F7338D712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CAB36-408E-6242-B97B-90B5013FA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EDED-180F-1648-D915-307E1772A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CFF2F-0AFF-7993-E4B2-2021D3C956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E3B0BE-C8BA-5B1D-2734-52221BBB0DE0}"/>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8" name="Footer Placeholder 7">
            <a:extLst>
              <a:ext uri="{FF2B5EF4-FFF2-40B4-BE49-F238E27FC236}">
                <a16:creationId xmlns:a16="http://schemas.microsoft.com/office/drawing/2014/main" id="{7E881F09-0978-A510-96CC-88D81D75C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9194E6-23D4-AB1F-3D5C-F1EBA201E00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255893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ED5B-7D8C-7413-5126-E712676412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33420-4F34-29EB-8ACE-B20DEC6F2117}"/>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4" name="Footer Placeholder 3">
            <a:extLst>
              <a:ext uri="{FF2B5EF4-FFF2-40B4-BE49-F238E27FC236}">
                <a16:creationId xmlns:a16="http://schemas.microsoft.com/office/drawing/2014/main" id="{B02EF34B-48FB-1867-7A6C-60BEC31AD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5F9C38-AEED-76C0-9CDB-E85C43F7BA3B}"/>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34058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7F2F1-D886-32D0-2DED-C2284ED71268}"/>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3" name="Footer Placeholder 2">
            <a:extLst>
              <a:ext uri="{FF2B5EF4-FFF2-40B4-BE49-F238E27FC236}">
                <a16:creationId xmlns:a16="http://schemas.microsoft.com/office/drawing/2014/main" id="{36C1C99B-EE68-0013-484E-92E2E29A0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0E76E-D790-E6CA-AA0A-AF4780C52654}"/>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193529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E7C2-DF64-CF03-0619-BB2A90DC6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91ED9-0205-ED39-75B1-4BEF0EDA7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1DD66-306C-AB4C-8A51-D1D8EA8A9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B173D-A64F-4FB4-BC87-DAA2A6D0AA2E}"/>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74EA7AF9-FC14-72BB-097B-F08FD2EEE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3F3C8-139A-0B11-88E0-00AA697DDAF3}"/>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306017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69F-AE4D-3590-A523-64607ED46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79A73-3A71-3397-4B3F-74F5F22FE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7201E2-541F-1B72-B8DD-75133276B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0F9D3-6554-045A-AF68-69159BBDB6FB}"/>
              </a:ext>
            </a:extLst>
          </p:cNvPr>
          <p:cNvSpPr>
            <a:spLocks noGrp="1"/>
          </p:cNvSpPr>
          <p:nvPr>
            <p:ph type="dt" sz="half" idx="10"/>
          </p:nvPr>
        </p:nvSpPr>
        <p:spPr/>
        <p:txBody>
          <a:bodyPr/>
          <a:lstStyle/>
          <a:p>
            <a:fld id="{6029282B-DDDB-7140-A0EF-E9C3A28F7457}" type="datetimeFigureOut">
              <a:rPr lang="en-US" smtClean="0"/>
              <a:t>11/28/23</a:t>
            </a:fld>
            <a:endParaRPr lang="en-US"/>
          </a:p>
        </p:txBody>
      </p:sp>
      <p:sp>
        <p:nvSpPr>
          <p:cNvPr id="6" name="Footer Placeholder 5">
            <a:extLst>
              <a:ext uri="{FF2B5EF4-FFF2-40B4-BE49-F238E27FC236}">
                <a16:creationId xmlns:a16="http://schemas.microsoft.com/office/drawing/2014/main" id="{5215FAFD-F142-5247-1D17-CC5957196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39023A-9E74-5F84-0795-8FCDCDE92956}"/>
              </a:ext>
            </a:extLst>
          </p:cNvPr>
          <p:cNvSpPr>
            <a:spLocks noGrp="1"/>
          </p:cNvSpPr>
          <p:nvPr>
            <p:ph type="sldNum" sz="quarter" idx="12"/>
          </p:nvPr>
        </p:nvSpPr>
        <p:spPr/>
        <p:txBody>
          <a:bodyPr/>
          <a:lstStyle/>
          <a:p>
            <a:fld id="{B4AE1AAD-895A-1A40-A337-094CEEF795DB}" type="slidenum">
              <a:rPr lang="en-US" smtClean="0"/>
              <a:t>‹#›</a:t>
            </a:fld>
            <a:endParaRPr lang="en-US"/>
          </a:p>
        </p:txBody>
      </p:sp>
    </p:spTree>
    <p:extLst>
      <p:ext uri="{BB962C8B-B14F-4D97-AF65-F5344CB8AC3E}">
        <p14:creationId xmlns:p14="http://schemas.microsoft.com/office/powerpoint/2010/main" val="20924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AB25E-20F0-7754-7A9E-0F63CF62B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1AC5A-3A93-4DFB-6EA0-41602440A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B1103-4F73-EA18-5E33-B7CE5BA99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9282B-DDDB-7140-A0EF-E9C3A28F7457}" type="datetimeFigureOut">
              <a:rPr lang="en-US" smtClean="0"/>
              <a:t>11/28/23</a:t>
            </a:fld>
            <a:endParaRPr lang="en-US"/>
          </a:p>
        </p:txBody>
      </p:sp>
      <p:sp>
        <p:nvSpPr>
          <p:cNvPr id="5" name="Footer Placeholder 4">
            <a:extLst>
              <a:ext uri="{FF2B5EF4-FFF2-40B4-BE49-F238E27FC236}">
                <a16:creationId xmlns:a16="http://schemas.microsoft.com/office/drawing/2014/main" id="{A670AEBC-F40C-C3CB-4D3C-D11AA65B9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58078-485A-51D8-2101-522B30253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E1AAD-895A-1A40-A337-094CEEF795DB}" type="slidenum">
              <a:rPr lang="en-US" smtClean="0"/>
              <a:t>‹#›</a:t>
            </a:fld>
            <a:endParaRPr lang="en-US"/>
          </a:p>
        </p:txBody>
      </p:sp>
    </p:spTree>
    <p:extLst>
      <p:ext uri="{BB962C8B-B14F-4D97-AF65-F5344CB8AC3E}">
        <p14:creationId xmlns:p14="http://schemas.microsoft.com/office/powerpoint/2010/main" val="117628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hyperlink" Target="https://cometmail-my.sharepoint.com/:w:/r/personal/mxm220036_utdallas_edu/_layouts/15/Doc.aspx?sourcedoc=%7BC741B8C8-BDF1-4898-A91E-9E8197CFE781%7D&amp;file=A.D.L.%20Project%20-%20Group%204%20-%20Applications.docx&amp;action=default&amp;mobileredirect=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cometmail-my.sharepoint.com/:w:/r/personal/mxm220036_utdallas_edu/_layouts/15/Doc.aspx?sourcedoc=%7BC741B8C8-BDF1-4898-A91E-9E8197CFE781%7D&amp;file=A.D.L.%20Project%20-%20Group%204%20-%20Applications.docx&amp;action=default&amp;mobileredirect=true" TargetMode="External"/><Relationship Id="rId3" Type="http://schemas.openxmlformats.org/officeDocument/2006/relationships/hyperlink" Target="https://www.ncbi.nlm.nih.gov/pmc/articles/PMC311057/" TargetMode="External"/><Relationship Id="rId7" Type="http://schemas.openxmlformats.org/officeDocument/2006/relationships/hyperlink" Target="https://files.eric.ed.gov/fulltext/ED606059.pdf" TargetMode="External"/><Relationship Id="rId2" Type="http://schemas.openxmlformats.org/officeDocument/2006/relationships/hyperlink" Target="https://youtu.be/zhCK5uGJ3Tw?si=vsaENfS6uWmxfa-X" TargetMode="External"/><Relationship Id="rId1" Type="http://schemas.openxmlformats.org/officeDocument/2006/relationships/slideLayout" Target="../slideLayouts/slideLayout2.xml"/><Relationship Id="rId6" Type="http://schemas.openxmlformats.org/officeDocument/2006/relationships/hyperlink" Target="http://Shttps:/en.wikipedia.org/wiki/Facial_symmetry" TargetMode="External"/><Relationship Id="rId5" Type="http://schemas.openxmlformats.org/officeDocument/2006/relationships/hyperlink" Target="http://Fhttps:/www.ncbi.nlm.nih.gov/pmc/articles/PMC6198798/#:~:text=Facial%20morphology%20refers%20to%20a,Habsburgs%20(1438%E2%80%931740" TargetMode="External"/><Relationship Id="rId4" Type="http://schemas.openxmlformats.org/officeDocument/2006/relationships/hyperlink" Target="https://www.frontiersin.org/articles/10.3389/fgene.2018.00462/f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2B4-C2BD-3EBC-CFB7-D331E2E96F0B}"/>
              </a:ext>
            </a:extLst>
          </p:cNvPr>
          <p:cNvSpPr>
            <a:spLocks noGrp="1"/>
          </p:cNvSpPr>
          <p:nvPr>
            <p:ph type="ctrTitle"/>
          </p:nvPr>
        </p:nvSpPr>
        <p:spPr>
          <a:solidFill>
            <a:srgbClr val="CD071E"/>
          </a:solidFill>
          <a:ln>
            <a:solidFill>
              <a:schemeClr val="tx1"/>
            </a:solidFill>
          </a:ln>
        </p:spPr>
        <p:txBody>
          <a:bodyPr>
            <a:normAutofit fontScale="90000"/>
          </a:bodyPr>
          <a:lstStyle/>
          <a:p>
            <a:r>
              <a:rPr lang="en-US">
                <a:solidFill>
                  <a:schemeClr val="bg1"/>
                </a:solidFill>
                <a:latin typeface="Comic Sans MS"/>
                <a:cs typeface="Calibri Light"/>
              </a:rPr>
              <a:t>Facial Classification based on Chromosome data with N.N.</a:t>
            </a:r>
          </a:p>
        </p:txBody>
      </p:sp>
      <p:sp>
        <p:nvSpPr>
          <p:cNvPr id="3" name="Subtitle 2">
            <a:extLst>
              <a:ext uri="{FF2B5EF4-FFF2-40B4-BE49-F238E27FC236}">
                <a16:creationId xmlns:a16="http://schemas.microsoft.com/office/drawing/2014/main" id="{30A41CDE-88E7-A023-84F4-B9C98115209F}"/>
              </a:ext>
            </a:extLst>
          </p:cNvPr>
          <p:cNvSpPr>
            <a:spLocks noGrp="1"/>
          </p:cNvSpPr>
          <p:nvPr>
            <p:ph type="subTitle" idx="1"/>
          </p:nvPr>
        </p:nvSpPr>
        <p:spPr/>
        <p:txBody>
          <a:bodyPr vert="horz" lIns="91440" tIns="45720" rIns="91440" bIns="45720" rtlCol="0" anchor="t">
            <a:normAutofit fontScale="77500" lnSpcReduction="20000"/>
          </a:bodyPr>
          <a:lstStyle/>
          <a:p>
            <a:r>
              <a:rPr lang="en-US" dirty="0">
                <a:latin typeface="Comic Sans MS"/>
              </a:rPr>
              <a:t>November 27, 2023</a:t>
            </a:r>
            <a:endParaRPr lang="en-US" dirty="0"/>
          </a:p>
          <a:p>
            <a:r>
              <a:rPr lang="en-US" dirty="0">
                <a:latin typeface="Comic Sans MS"/>
              </a:rPr>
              <a:t>A.D.L. Project – Group 4</a:t>
            </a:r>
            <a:endParaRPr lang="en-US" dirty="0"/>
          </a:p>
          <a:p>
            <a:r>
              <a:rPr lang="en-US" dirty="0">
                <a:latin typeface="Comic Sans MS"/>
              </a:rPr>
              <a:t>Monika Molagavalli</a:t>
            </a:r>
          </a:p>
          <a:p>
            <a:r>
              <a:rPr lang="en-US" dirty="0">
                <a:latin typeface="Comic Sans MS"/>
              </a:rPr>
              <a:t>Prof. Farid</a:t>
            </a:r>
          </a:p>
          <a:p>
            <a:r>
              <a:rPr lang="en-US" dirty="0">
                <a:latin typeface="Comic Sans MS"/>
              </a:rPr>
              <a:t>JSOM , UTD</a:t>
            </a:r>
          </a:p>
        </p:txBody>
      </p:sp>
      <p:pic>
        <p:nvPicPr>
          <p:cNvPr id="4" name="Graphic 3" descr="Angel face outline with solid fill">
            <a:extLst>
              <a:ext uri="{FF2B5EF4-FFF2-40B4-BE49-F238E27FC236}">
                <a16:creationId xmlns:a16="http://schemas.microsoft.com/office/drawing/2014/main" id="{1CA776E8-0797-4C5F-84A1-1FD436DD3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6250" y="2634426"/>
            <a:ext cx="914400" cy="914400"/>
          </a:xfrm>
          <a:prstGeom prst="rect">
            <a:avLst/>
          </a:prstGeom>
        </p:spPr>
      </p:pic>
    </p:spTree>
    <p:extLst>
      <p:ext uri="{BB962C8B-B14F-4D97-AF65-F5344CB8AC3E}">
        <p14:creationId xmlns:p14="http://schemas.microsoft.com/office/powerpoint/2010/main" val="3576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0E50-05A1-1F76-39E6-29EB0B31D4F1}"/>
              </a:ext>
            </a:extLst>
          </p:cNvPr>
          <p:cNvSpPr>
            <a:spLocks noGrp="1"/>
          </p:cNvSpPr>
          <p:nvPr>
            <p:ph type="title"/>
          </p:nvPr>
        </p:nvSpPr>
        <p:spPr/>
        <p:txBody>
          <a:bodyPr/>
          <a:lstStyle/>
          <a:p>
            <a:pPr marL="742950" indent="-742950">
              <a:buAutoNum type="arabicPeriod"/>
            </a:pPr>
            <a:r>
              <a:rPr lang="en-US">
                <a:latin typeface="Comic Sans MS"/>
              </a:rPr>
              <a:t>Executive Summary</a:t>
            </a:r>
            <a:endParaRPr lang="en-US"/>
          </a:p>
        </p:txBody>
      </p:sp>
      <p:sp>
        <p:nvSpPr>
          <p:cNvPr id="3" name="Content Placeholder 2">
            <a:extLst>
              <a:ext uri="{FF2B5EF4-FFF2-40B4-BE49-F238E27FC236}">
                <a16:creationId xmlns:a16="http://schemas.microsoft.com/office/drawing/2014/main" id="{0DA70DD4-891A-83C1-6E6E-342B13396B62}"/>
              </a:ext>
            </a:extLst>
          </p:cNvPr>
          <p:cNvSpPr>
            <a:spLocks noGrp="1"/>
          </p:cNvSpPr>
          <p:nvPr>
            <p:ph idx="1"/>
          </p:nvPr>
        </p:nvSpPr>
        <p:spPr/>
        <p:txBody>
          <a:bodyPr vert="horz" lIns="91440" tIns="45720" rIns="91440" bIns="45720" rtlCol="0" anchor="t">
            <a:normAutofit lnSpcReduction="10000"/>
          </a:bodyPr>
          <a:lstStyle/>
          <a:p>
            <a:r>
              <a:rPr lang="en-US" dirty="0">
                <a:latin typeface="Comic Sans MS"/>
              </a:rPr>
              <a:t>Solutions &amp; Outcomes</a:t>
            </a:r>
            <a:endParaRPr lang="en-US" dirty="0"/>
          </a:p>
          <a:p>
            <a:pPr lvl="1">
              <a:buFont typeface="Courier New,monospace" panose="020B0604020202020204" pitchFamily="34" charset="0"/>
              <a:buChar char="o"/>
            </a:pPr>
            <a:r>
              <a:rPr lang="en-US" dirty="0">
                <a:latin typeface="Comic Sans MS"/>
              </a:rPr>
              <a:t>Solution – Vector mapping and relevant mapping are highly accurate ways to solve business problem</a:t>
            </a:r>
          </a:p>
          <a:p>
            <a:pPr lvl="1">
              <a:buFont typeface="Courier New,monospace" panose="020B0604020202020204" pitchFamily="34" charset="0"/>
              <a:buChar char="o"/>
            </a:pPr>
            <a:r>
              <a:rPr lang="en-US" dirty="0">
                <a:latin typeface="Comic Sans MS"/>
              </a:rPr>
              <a:t>Alternate Solution – N.N. and other relevant optimization methods provide an alternate solution to solve the same / similar business problem</a:t>
            </a:r>
          </a:p>
          <a:p>
            <a:pPr lvl="1">
              <a:buFont typeface="Courier New,monospace" panose="020B0604020202020204" pitchFamily="34" charset="0"/>
              <a:buChar char="o"/>
            </a:pPr>
            <a:r>
              <a:rPr lang="en-US" dirty="0">
                <a:latin typeface="Comic Sans MS"/>
              </a:rPr>
              <a:t>Outcomes – Solutioning the business problem with Vectors and N.N. approaches provides an efficient way to understand the learning rate and learned rate of the system</a:t>
            </a:r>
          </a:p>
          <a:p>
            <a:r>
              <a:rPr lang="en-US" dirty="0">
                <a:latin typeface="Comic Sans MS"/>
              </a:rPr>
              <a:t>Applications</a:t>
            </a:r>
          </a:p>
          <a:p>
            <a:pPr lvl="1">
              <a:buFont typeface="Courier New" panose="020B0604020202020204" pitchFamily="34" charset="0"/>
              <a:buChar char="o"/>
            </a:pPr>
            <a:r>
              <a:rPr lang="en-US" dirty="0">
                <a:latin typeface="Comic Sans MS"/>
              </a:rPr>
              <a:t>Various classification and post classification applications are as follows: </a:t>
            </a:r>
            <a:r>
              <a:rPr lang="en-US" dirty="0">
                <a:latin typeface="Comic Sans MS"/>
                <a:hlinkClick r:id="rId2"/>
              </a:rPr>
              <a:t>applications</a:t>
            </a:r>
            <a:endParaRPr lang="en-US" dirty="0">
              <a:latin typeface="Comic Sans MS"/>
            </a:endParaRPr>
          </a:p>
          <a:p>
            <a:pPr lvl="1">
              <a:buFont typeface="Courier New" panose="020B0604020202020204" pitchFamily="34" charset="0"/>
              <a:buChar char="o"/>
            </a:pPr>
            <a:endParaRPr lang="en-US" dirty="0">
              <a:latin typeface="Comic Sans MS"/>
            </a:endParaRPr>
          </a:p>
        </p:txBody>
      </p:sp>
    </p:spTree>
    <p:extLst>
      <p:ext uri="{BB962C8B-B14F-4D97-AF65-F5344CB8AC3E}">
        <p14:creationId xmlns:p14="http://schemas.microsoft.com/office/powerpoint/2010/main" val="272017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0538-8090-2735-36F3-898A4A8C9166}"/>
              </a:ext>
            </a:extLst>
          </p:cNvPr>
          <p:cNvSpPr>
            <a:spLocks noGrp="1"/>
          </p:cNvSpPr>
          <p:nvPr>
            <p:ph type="title"/>
          </p:nvPr>
        </p:nvSpPr>
        <p:spPr/>
        <p:txBody>
          <a:bodyPr/>
          <a:lstStyle/>
          <a:p>
            <a:r>
              <a:rPr lang="en-US">
                <a:latin typeface="Comic Sans MS"/>
              </a:rPr>
              <a:t>2. Problem Statement</a:t>
            </a:r>
          </a:p>
        </p:txBody>
      </p:sp>
      <p:sp>
        <p:nvSpPr>
          <p:cNvPr id="3" name="Content Placeholder 2">
            <a:extLst>
              <a:ext uri="{FF2B5EF4-FFF2-40B4-BE49-F238E27FC236}">
                <a16:creationId xmlns:a16="http://schemas.microsoft.com/office/drawing/2014/main" id="{D5786D11-6CCD-D497-67CC-4CDBC623C77B}"/>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via Vectors and N.N. methods</a:t>
            </a:r>
          </a:p>
          <a:p>
            <a:pPr lvl="1"/>
            <a:r>
              <a:rPr lang="en-US" dirty="0">
                <a:latin typeface="Comic Sans MS"/>
              </a:rPr>
              <a:t>Add chromosome data (to map to individuals) to classify individuals upon classified data to identify individuals accurately and for full data capture</a:t>
            </a:r>
          </a:p>
          <a:p>
            <a:pPr lvl="1"/>
            <a:r>
              <a:rPr lang="en-US" dirty="0">
                <a:latin typeface="Comic Sans MS"/>
              </a:rPr>
              <a:t>Train model to automate the individual recognition / classification and chromosome mapping processes via N.N.</a:t>
            </a:r>
          </a:p>
          <a:p>
            <a:pPr lvl="1"/>
            <a:r>
              <a:rPr lang="en-US">
                <a:latin typeface="Comic Sans MS"/>
              </a:rPr>
              <a:t>Find road-blocks during Vector and N.N. process methods and address them step by </a:t>
            </a:r>
            <a:r>
              <a:rPr lang="en-US" dirty="0">
                <a:latin typeface="Comic Sans MS"/>
              </a:rPr>
              <a:t>step</a:t>
            </a:r>
            <a:endParaRPr lang="en-US" dirty="0"/>
          </a:p>
        </p:txBody>
      </p:sp>
    </p:spTree>
    <p:extLst>
      <p:ext uri="{BB962C8B-B14F-4D97-AF65-F5344CB8AC3E}">
        <p14:creationId xmlns:p14="http://schemas.microsoft.com/office/powerpoint/2010/main" val="365369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0538-8090-2735-36F3-898A4A8C9166}"/>
              </a:ext>
            </a:extLst>
          </p:cNvPr>
          <p:cNvSpPr>
            <a:spLocks noGrp="1"/>
          </p:cNvSpPr>
          <p:nvPr>
            <p:ph type="title"/>
          </p:nvPr>
        </p:nvSpPr>
        <p:spPr/>
        <p:txBody>
          <a:bodyPr/>
          <a:lstStyle/>
          <a:p>
            <a:r>
              <a:rPr lang="en-US" dirty="0">
                <a:latin typeface="Comic Sans MS"/>
              </a:rPr>
              <a:t>3. Solution</a:t>
            </a:r>
          </a:p>
        </p:txBody>
      </p:sp>
      <p:sp>
        <p:nvSpPr>
          <p:cNvPr id="3" name="Content Placeholder 2">
            <a:extLst>
              <a:ext uri="{FF2B5EF4-FFF2-40B4-BE49-F238E27FC236}">
                <a16:creationId xmlns:a16="http://schemas.microsoft.com/office/drawing/2014/main" id="{D5786D11-6CCD-D497-67CC-4CDBC623C77B}"/>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via Vectors and relevant mapping </a:t>
            </a:r>
            <a:r>
              <a:rPr lang="en-US">
                <a:latin typeface="Comic Sans MS"/>
              </a:rPr>
              <a:t>methods (tensors etc.)</a:t>
            </a:r>
            <a:endParaRPr lang="en-US"/>
          </a:p>
          <a:p>
            <a:pPr lvl="1"/>
            <a:r>
              <a:rPr lang="en-US">
                <a:latin typeface="Comic Sans MS"/>
              </a:rPr>
              <a:t>Capturing required data, devising the mechansim to use the captured data and then using the tensors to implement required procedure of classifying facial data would obtain required outcome</a:t>
            </a:r>
            <a:endParaRPr lang="en-US"/>
          </a:p>
        </p:txBody>
      </p:sp>
    </p:spTree>
    <p:extLst>
      <p:ext uri="{BB962C8B-B14F-4D97-AF65-F5344CB8AC3E}">
        <p14:creationId xmlns:p14="http://schemas.microsoft.com/office/powerpoint/2010/main" val="162148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79-981B-86E0-A5ED-F8EB4D8A7EB1}"/>
              </a:ext>
            </a:extLst>
          </p:cNvPr>
          <p:cNvSpPr>
            <a:spLocks noGrp="1"/>
          </p:cNvSpPr>
          <p:nvPr>
            <p:ph type="title"/>
          </p:nvPr>
        </p:nvSpPr>
        <p:spPr/>
        <p:txBody>
          <a:bodyPr/>
          <a:lstStyle/>
          <a:p>
            <a:r>
              <a:rPr lang="en-US" dirty="0">
                <a:latin typeface="Comic Sans MS"/>
              </a:rPr>
              <a:t>3.1. Alternate Solution</a:t>
            </a:r>
          </a:p>
        </p:txBody>
      </p:sp>
      <p:sp>
        <p:nvSpPr>
          <p:cNvPr id="3" name="Content Placeholder 2">
            <a:extLst>
              <a:ext uri="{FF2B5EF4-FFF2-40B4-BE49-F238E27FC236}">
                <a16:creationId xmlns:a16="http://schemas.microsoft.com/office/drawing/2014/main" id="{D42E4BB9-9C2F-346E-3A5C-9D0578A2B363}"/>
              </a:ext>
            </a:extLst>
          </p:cNvPr>
          <p:cNvSpPr>
            <a:spLocks noGrp="1"/>
          </p:cNvSpPr>
          <p:nvPr>
            <p:ph idx="1"/>
          </p:nvPr>
        </p:nvSpPr>
        <p:spPr/>
        <p:txBody>
          <a:bodyPr vert="horz" lIns="91440" tIns="45720" rIns="91440" bIns="45720" rtlCol="0" anchor="t">
            <a:normAutofit/>
          </a:bodyPr>
          <a:lstStyle/>
          <a:p>
            <a:r>
              <a:rPr lang="en-US" dirty="0">
                <a:latin typeface="Comic Sans MS"/>
              </a:rPr>
              <a:t>Classify facial data with N.N. and with its relevant </a:t>
            </a:r>
            <a:r>
              <a:rPr lang="en-US">
                <a:latin typeface="Comic Sans MS"/>
              </a:rPr>
              <a:t>components</a:t>
            </a:r>
            <a:endParaRPr lang="en-US"/>
          </a:p>
          <a:p>
            <a:pPr lvl="1">
              <a:buFont typeface="Courier New" panose="020B0604020202020204" pitchFamily="34" charset="0"/>
              <a:buChar char="o"/>
            </a:pPr>
            <a:r>
              <a:rPr lang="en-US">
                <a:latin typeface="Comic Sans MS"/>
              </a:rPr>
              <a:t>Capturing required data and devising the N.N. functioning with determining the number of nodes, activation function based on data input for the N.N. function, devising the deep neural nets functioning with feedback loop and providing activation function, bias, and other relevant inputs / changes via feedback loop mechanism would classify facial data</a:t>
            </a:r>
            <a:endParaRPr lang="en-US">
              <a:cs typeface="Calibri"/>
            </a:endParaRPr>
          </a:p>
        </p:txBody>
      </p:sp>
    </p:spTree>
    <p:extLst>
      <p:ext uri="{BB962C8B-B14F-4D97-AF65-F5344CB8AC3E}">
        <p14:creationId xmlns:p14="http://schemas.microsoft.com/office/powerpoint/2010/main" val="405867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79-981B-86E0-A5ED-F8EB4D8A7EB1}"/>
              </a:ext>
            </a:extLst>
          </p:cNvPr>
          <p:cNvSpPr>
            <a:spLocks noGrp="1"/>
          </p:cNvSpPr>
          <p:nvPr>
            <p:ph type="title"/>
          </p:nvPr>
        </p:nvSpPr>
        <p:spPr/>
        <p:txBody>
          <a:bodyPr/>
          <a:lstStyle/>
          <a:p>
            <a:r>
              <a:rPr lang="en-US" dirty="0">
                <a:latin typeface="Comic Sans MS"/>
              </a:rPr>
              <a:t>3.2. Solution Comparison</a:t>
            </a:r>
          </a:p>
        </p:txBody>
      </p:sp>
      <p:sp>
        <p:nvSpPr>
          <p:cNvPr id="3" name="Content Placeholder 2">
            <a:extLst>
              <a:ext uri="{FF2B5EF4-FFF2-40B4-BE49-F238E27FC236}">
                <a16:creationId xmlns:a16="http://schemas.microsoft.com/office/drawing/2014/main" id="{D42E4BB9-9C2F-346E-3A5C-9D0578A2B363}"/>
              </a:ext>
            </a:extLst>
          </p:cNvPr>
          <p:cNvSpPr>
            <a:spLocks noGrp="1"/>
          </p:cNvSpPr>
          <p:nvPr>
            <p:ph idx="1"/>
          </p:nvPr>
        </p:nvSpPr>
        <p:spPr/>
        <p:txBody>
          <a:bodyPr vert="horz" lIns="91440" tIns="45720" rIns="91440" bIns="45720" rtlCol="0" anchor="t">
            <a:normAutofit/>
          </a:bodyPr>
          <a:lstStyle/>
          <a:p>
            <a:r>
              <a:rPr lang="en-US">
                <a:latin typeface="Comic Sans MS"/>
              </a:rPr>
              <a:t>Vectors</a:t>
            </a:r>
            <a:endParaRPr lang="en-US" dirty="0">
              <a:latin typeface="Comic Sans MS"/>
            </a:endParaRPr>
          </a:p>
          <a:p>
            <a:pPr lvl="1">
              <a:buFont typeface="Courier New,monospace" panose="020B0604020202020204" pitchFamily="34" charset="0"/>
              <a:buChar char="o"/>
            </a:pPr>
            <a:r>
              <a:rPr lang="en-US">
                <a:latin typeface="Comic Sans MS"/>
              </a:rPr>
              <a:t>Time consuming</a:t>
            </a:r>
          </a:p>
          <a:p>
            <a:pPr lvl="1">
              <a:buFont typeface="Courier New,monospace" panose="020B0604020202020204" pitchFamily="34" charset="0"/>
              <a:buChar char="o"/>
            </a:pPr>
            <a:r>
              <a:rPr lang="en-US">
                <a:latin typeface="Comic Sans MS"/>
              </a:rPr>
              <a:t>Data and devising the process is intensive</a:t>
            </a:r>
          </a:p>
          <a:p>
            <a:pPr lvl="1">
              <a:buFont typeface="Courier New,monospace" panose="020B0604020202020204" pitchFamily="34" charset="0"/>
              <a:buChar char="o"/>
            </a:pPr>
            <a:r>
              <a:rPr lang="en-US">
                <a:latin typeface="Comic Sans MS"/>
              </a:rPr>
              <a:t>Server / cloud intensive</a:t>
            </a:r>
            <a:endParaRPr lang="en-US" dirty="0">
              <a:latin typeface="Comic Sans MS"/>
            </a:endParaRPr>
          </a:p>
          <a:p>
            <a:pPr lvl="1">
              <a:buFont typeface="Courier New,monospace" panose="020B0604020202020204" pitchFamily="34" charset="0"/>
              <a:buChar char="o"/>
            </a:pPr>
            <a:r>
              <a:rPr lang="en-US">
                <a:latin typeface="Comic Sans MS"/>
              </a:rPr>
              <a:t>Accurate</a:t>
            </a:r>
          </a:p>
          <a:p>
            <a:r>
              <a:rPr lang="en-US">
                <a:latin typeface="Comic Sans MS"/>
              </a:rPr>
              <a:t>N.N.</a:t>
            </a:r>
            <a:endParaRPr lang="en-US" dirty="0">
              <a:latin typeface="Comic Sans MS"/>
            </a:endParaRPr>
          </a:p>
          <a:p>
            <a:pPr lvl="1">
              <a:buFont typeface="Courier New" panose="020B0604020202020204" pitchFamily="34" charset="0"/>
              <a:buChar char="o"/>
            </a:pPr>
            <a:r>
              <a:rPr lang="en-US">
                <a:latin typeface="Comic Sans MS"/>
              </a:rPr>
              <a:t>Efficient</a:t>
            </a:r>
            <a:endParaRPr lang="en-US" dirty="0">
              <a:latin typeface="Comic Sans MS"/>
            </a:endParaRPr>
          </a:p>
          <a:p>
            <a:pPr lvl="1">
              <a:buFont typeface="Courier New" panose="020B0604020202020204" pitchFamily="34" charset="0"/>
              <a:buChar char="o"/>
            </a:pPr>
            <a:r>
              <a:rPr lang="en-US">
                <a:latin typeface="Comic Sans MS"/>
              </a:rPr>
              <a:t>Quick solutioning</a:t>
            </a:r>
            <a:endParaRPr lang="en-US" dirty="0">
              <a:latin typeface="Comic Sans MS"/>
            </a:endParaRPr>
          </a:p>
          <a:p>
            <a:pPr lvl="1">
              <a:buFont typeface="Courier New" panose="020B0604020202020204" pitchFamily="34" charset="0"/>
              <a:buChar char="o"/>
            </a:pPr>
            <a:r>
              <a:rPr lang="en-US">
                <a:latin typeface="Comic Sans MS"/>
              </a:rPr>
              <a:t>Easy on server / cloud</a:t>
            </a:r>
            <a:endParaRPr lang="en-US" dirty="0">
              <a:latin typeface="Comic Sans MS"/>
            </a:endParaRPr>
          </a:p>
          <a:p>
            <a:pPr lvl="1">
              <a:buFont typeface="Courier New" panose="020B0604020202020204" pitchFamily="34" charset="0"/>
              <a:buChar char="o"/>
            </a:pPr>
            <a:r>
              <a:rPr lang="en-US">
                <a:latin typeface="Comic Sans MS"/>
              </a:rPr>
              <a:t>Depends on looping feedback for accuracy</a:t>
            </a:r>
            <a:endParaRPr lang="en-US" dirty="0">
              <a:latin typeface="Comic Sans MS"/>
            </a:endParaRPr>
          </a:p>
          <a:p>
            <a:pPr lvl="1">
              <a:buFont typeface="Courier New" panose="020B0604020202020204" pitchFamily="34" charset="0"/>
              <a:buChar char="o"/>
            </a:pPr>
            <a:endParaRPr lang="en-US" dirty="0">
              <a:latin typeface="Comic Sans MS"/>
            </a:endParaRPr>
          </a:p>
          <a:p>
            <a:pPr lvl="1">
              <a:buFont typeface="Courier New" panose="020B0604020202020204" pitchFamily="34" charset="0"/>
              <a:buChar char="o"/>
            </a:pPr>
            <a:endParaRPr lang="en-US" dirty="0">
              <a:latin typeface="Comic Sans MS"/>
            </a:endParaRPr>
          </a:p>
        </p:txBody>
      </p:sp>
    </p:spTree>
    <p:extLst>
      <p:ext uri="{BB962C8B-B14F-4D97-AF65-F5344CB8AC3E}">
        <p14:creationId xmlns:p14="http://schemas.microsoft.com/office/powerpoint/2010/main" val="111303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F50B-7C3D-09FB-69BB-E3EF580FA355}"/>
              </a:ext>
            </a:extLst>
          </p:cNvPr>
          <p:cNvSpPr>
            <a:spLocks noGrp="1"/>
          </p:cNvSpPr>
          <p:nvPr>
            <p:ph type="title"/>
          </p:nvPr>
        </p:nvSpPr>
        <p:spPr/>
        <p:txBody>
          <a:bodyPr/>
          <a:lstStyle/>
          <a:p>
            <a:r>
              <a:rPr lang="en-US">
                <a:latin typeface="Comic Sans MS"/>
                <a:cs typeface="Calibri Light"/>
              </a:rPr>
              <a:t>References</a:t>
            </a:r>
          </a:p>
        </p:txBody>
      </p:sp>
      <p:sp>
        <p:nvSpPr>
          <p:cNvPr id="3" name="Content Placeholder 2">
            <a:extLst>
              <a:ext uri="{FF2B5EF4-FFF2-40B4-BE49-F238E27FC236}">
                <a16:creationId xmlns:a16="http://schemas.microsoft.com/office/drawing/2014/main" id="{143B6056-23F5-665F-C51E-FAFBFD748831}"/>
              </a:ext>
            </a:extLst>
          </p:cNvPr>
          <p:cNvSpPr>
            <a:spLocks noGrp="1"/>
          </p:cNvSpPr>
          <p:nvPr>
            <p:ph idx="1"/>
          </p:nvPr>
        </p:nvSpPr>
        <p:spPr/>
        <p:txBody>
          <a:bodyPr vert="horz" lIns="91440" tIns="45720" rIns="91440" bIns="45720" rtlCol="0" anchor="t">
            <a:normAutofit fontScale="55000" lnSpcReduction="20000"/>
          </a:bodyPr>
          <a:lstStyle/>
          <a:p>
            <a:r>
              <a:rPr lang="en-US" dirty="0">
                <a:latin typeface="Comic Sans MS"/>
                <a:cs typeface="Calibri"/>
              </a:rPr>
              <a:t>Reference video:</a:t>
            </a:r>
            <a:endParaRPr lang="en-US" dirty="0">
              <a:latin typeface="Comic Sans MS"/>
            </a:endParaRPr>
          </a:p>
          <a:p>
            <a:pPr lvl="1"/>
            <a:r>
              <a:rPr lang="en-US" dirty="0">
                <a:latin typeface="Comic Sans MS"/>
                <a:hlinkClick r:id="rId2"/>
              </a:rPr>
              <a:t>https</a:t>
            </a:r>
            <a:r>
              <a:rPr lang="en-US" dirty="0">
                <a:latin typeface="Comic Sans MS"/>
                <a:ea typeface="+mn-lt"/>
                <a:cs typeface="+mn-lt"/>
                <a:hlinkClick r:id="rId2"/>
              </a:rPr>
              <a:t>://youtu.be/zhCK5uGJ3Tw?si=vsaENfS6uWmxfa-X</a:t>
            </a:r>
            <a:endParaRPr lang="en-US" dirty="0">
              <a:latin typeface="Comic Sans MS"/>
              <a:ea typeface="+mn-lt"/>
              <a:cs typeface="+mn-lt"/>
            </a:endParaRPr>
          </a:p>
          <a:p>
            <a:pPr lvl="2">
              <a:buFont typeface="Wingdings" panose="020B0604020202020204" pitchFamily="34" charset="0"/>
              <a:buChar char="§"/>
            </a:pPr>
            <a:r>
              <a:rPr lang="en-US" dirty="0">
                <a:latin typeface="Comic Sans MS"/>
                <a:ea typeface="+mn-lt"/>
                <a:cs typeface="+mn-lt"/>
              </a:rPr>
              <a:t>Individuals and Roots:</a:t>
            </a:r>
          </a:p>
          <a:p>
            <a:pPr lvl="3"/>
            <a:r>
              <a:rPr lang="en-US" sz="1900" dirty="0">
                <a:latin typeface="Comic Sans MS"/>
                <a:ea typeface="+mn-lt"/>
                <a:cs typeface="Arial"/>
                <a:hlinkClick r:id="rId3"/>
              </a:rPr>
              <a:t>https://www.ncbi.nlm.nih.gov/pmc/articles/PMC311057/</a:t>
            </a:r>
            <a:endParaRPr lang="en-US" dirty="0">
              <a:latin typeface="Comic Sans MS"/>
              <a:ea typeface="+mn-lt"/>
              <a:cs typeface="+mn-lt"/>
            </a:endParaRPr>
          </a:p>
          <a:p>
            <a:pPr lvl="4"/>
            <a:r>
              <a:rPr lang="en-US" dirty="0">
                <a:latin typeface="Comic Sans MS"/>
                <a:ea typeface="+mn-lt"/>
                <a:cs typeface="+mn-lt"/>
              </a:rPr>
              <a:t>Genetics:</a:t>
            </a:r>
          </a:p>
          <a:p>
            <a:pPr lvl="5">
              <a:buFont typeface="Wingdings" panose="020B0604020202020204" pitchFamily="34" charset="0"/>
              <a:buChar char="§"/>
            </a:pPr>
            <a:r>
              <a:rPr lang="en-US" dirty="0">
                <a:latin typeface="Comic Sans MS"/>
                <a:ea typeface="+mn-lt"/>
                <a:cs typeface="+mn-lt"/>
                <a:hlinkClick r:id="rId4"/>
              </a:rPr>
              <a:t>https://www.frontiersin.org/articles/10.3389/fgene.2018.00462/full</a:t>
            </a:r>
            <a:endParaRPr lang="en-US" dirty="0">
              <a:latin typeface="Comic Sans MS"/>
              <a:ea typeface="+mn-lt"/>
              <a:cs typeface="+mn-lt"/>
            </a:endParaRPr>
          </a:p>
          <a:p>
            <a:pPr lvl="2">
              <a:buFont typeface="Wingdings" panose="020B0604020202020204" pitchFamily="34" charset="0"/>
              <a:buChar char="§"/>
            </a:pPr>
            <a:r>
              <a:rPr lang="en-US" dirty="0">
                <a:latin typeface="Comic Sans MS"/>
                <a:ea typeface="+mn-lt"/>
                <a:cs typeface="+mn-lt"/>
              </a:rPr>
              <a:t>Facial features:</a:t>
            </a:r>
          </a:p>
          <a:p>
            <a:pPr lvl="3"/>
            <a:r>
              <a:rPr lang="en-US" dirty="0">
                <a:latin typeface="Comic Sans MS"/>
                <a:ea typeface="+mn-lt"/>
                <a:cs typeface="+mn-lt"/>
              </a:rPr>
              <a:t>Facial Genetics - </a:t>
            </a:r>
            <a:r>
              <a:rPr lang="en-US" dirty="0">
                <a:ea typeface="+mn-lt"/>
                <a:cs typeface="+mn-lt"/>
                <a:hlinkClick r:id="rId5"/>
              </a:rPr>
              <a:t>https://www.ncbi.nlm.nih.gov/pmc/articles/PMC6198798/#:~:text=Facial%20morphology%20refers%20to%20a,Habsburgs%20(1438%E2%80%</a:t>
            </a:r>
            <a:r>
              <a:rPr lang="en-US" dirty="0">
                <a:ea typeface="+mn-lt"/>
                <a:cs typeface="+mn-lt"/>
              </a:rPr>
              <a:t>931740).</a:t>
            </a:r>
            <a:endParaRPr lang="en-US" dirty="0">
              <a:latin typeface="Comic Sans MS"/>
              <a:ea typeface="+mn-lt"/>
              <a:cs typeface="+mn-lt"/>
            </a:endParaRPr>
          </a:p>
          <a:p>
            <a:pPr lvl="3"/>
            <a:r>
              <a:rPr lang="en-US" dirty="0">
                <a:latin typeface="Comic Sans MS"/>
                <a:ea typeface="+mn-lt"/>
                <a:cs typeface="+mn-lt"/>
              </a:rPr>
              <a:t>Symmetry - </a:t>
            </a:r>
            <a:r>
              <a:rPr lang="en-US" dirty="0">
                <a:latin typeface="Comic Sans MS"/>
                <a:ea typeface="+mn-lt"/>
                <a:cs typeface="+mn-lt"/>
                <a:hlinkClick r:id="rId6"/>
              </a:rPr>
              <a:t>https://en.wikipedia.org/wiki/Facial_symmetry</a:t>
            </a:r>
            <a:endParaRPr lang="en-US" sz="2200" dirty="0">
              <a:latin typeface="Comic Sans MS"/>
              <a:ea typeface="Calibri"/>
              <a:cs typeface="Calibri"/>
            </a:endParaRPr>
          </a:p>
          <a:p>
            <a:pPr lvl="3"/>
            <a:r>
              <a:rPr lang="en-US" dirty="0">
                <a:latin typeface="Comic Sans MS"/>
                <a:ea typeface="+mn-lt"/>
                <a:cs typeface="+mn-lt"/>
              </a:rPr>
              <a:t>Aesthetics - </a:t>
            </a:r>
            <a:r>
              <a:rPr lang="en-US" dirty="0">
                <a:latin typeface="Comic Sans MS"/>
                <a:ea typeface="+mn-lt"/>
                <a:cs typeface="+mn-lt"/>
                <a:hlinkClick r:id="rId7"/>
              </a:rPr>
              <a:t>https://files.eric.ed.gov/fulltext/ED606059.pdf</a:t>
            </a:r>
            <a:endParaRPr lang="en-US" dirty="0">
              <a:latin typeface="Comic Sans MS"/>
              <a:ea typeface="Calibri" panose="020F0502020204030204"/>
              <a:cs typeface="Calibri"/>
            </a:endParaRPr>
          </a:p>
          <a:p>
            <a:r>
              <a:rPr lang="en-US" dirty="0">
                <a:latin typeface="Comic Sans MS"/>
                <a:cs typeface="Calibri"/>
              </a:rPr>
              <a:t>Vectors:</a:t>
            </a:r>
            <a:endParaRPr lang="en-US" dirty="0">
              <a:latin typeface="Comic Sans MS"/>
              <a:ea typeface="Calibri"/>
              <a:cs typeface="Calibri"/>
            </a:endParaRPr>
          </a:p>
          <a:p>
            <a:pPr lvl="1"/>
            <a:r>
              <a:rPr lang="en-US" dirty="0">
                <a:latin typeface="Comic Sans MS"/>
                <a:ea typeface="+mn-lt"/>
                <a:cs typeface="+mn-lt"/>
              </a:rPr>
              <a:t>Deep Learning with Python – Francois Chollet</a:t>
            </a:r>
          </a:p>
          <a:p>
            <a:pPr lvl="1"/>
            <a:r>
              <a:rPr lang="en-US" dirty="0">
                <a:latin typeface="Comic Sans MS"/>
                <a:ea typeface="+mn-lt"/>
                <a:cs typeface="+mn-lt"/>
              </a:rPr>
              <a:t>Deep Learning – Ian Goodfellow and Yoshua Bengio and Aaron Courville</a:t>
            </a:r>
          </a:p>
          <a:p>
            <a:pPr lvl="1"/>
            <a:r>
              <a:rPr lang="en-US" dirty="0">
                <a:latin typeface="Comic Sans MS"/>
                <a:ea typeface="+mn-lt"/>
                <a:cs typeface="+mn-lt"/>
              </a:rPr>
              <a:t>MNIST Data Analysis</a:t>
            </a:r>
          </a:p>
          <a:p>
            <a:pPr lvl="1"/>
            <a:r>
              <a:rPr lang="en-US" dirty="0">
                <a:latin typeface="Comic Sans MS"/>
                <a:ea typeface="+mn-lt"/>
                <a:cs typeface="+mn-lt"/>
              </a:rPr>
              <a:t>N.N.</a:t>
            </a:r>
          </a:p>
          <a:p>
            <a:pPr lvl="2">
              <a:buFont typeface="Wingdings" panose="020B0604020202020204" pitchFamily="34" charset="0"/>
              <a:buChar char="§"/>
            </a:pPr>
            <a:r>
              <a:rPr lang="en-US" dirty="0">
                <a:latin typeface="Comic Sans MS"/>
                <a:ea typeface="+mn-lt"/>
                <a:cs typeface="+mn-lt"/>
              </a:rPr>
              <a:t>Feed in N.N. / Feed out N.N.</a:t>
            </a:r>
          </a:p>
          <a:p>
            <a:pPr lvl="3">
              <a:buFont typeface="Wingdings" panose="020B0604020202020204" pitchFamily="34" charset="0"/>
              <a:buChar char="§"/>
            </a:pPr>
            <a:r>
              <a:rPr lang="en-US" dirty="0">
                <a:latin typeface="Comic Sans MS"/>
                <a:ea typeface="+mn-lt"/>
                <a:cs typeface="+mn-lt"/>
              </a:rPr>
              <a:t>Feed in – Input parameters fed feedback loops</a:t>
            </a:r>
          </a:p>
          <a:p>
            <a:pPr lvl="3">
              <a:buFont typeface="Wingdings" panose="020B0604020202020204" pitchFamily="34" charset="0"/>
              <a:buChar char="§"/>
            </a:pPr>
            <a:r>
              <a:rPr lang="en-US" dirty="0">
                <a:latin typeface="Comic Sans MS"/>
                <a:ea typeface="+mn-lt"/>
                <a:cs typeface="+mn-lt"/>
              </a:rPr>
              <a:t>Feed out – Output parameters fed feedback loops</a:t>
            </a:r>
          </a:p>
          <a:p>
            <a:r>
              <a:rPr lang="en-US" dirty="0">
                <a:latin typeface="Comic Sans MS"/>
                <a:ea typeface="+mn-lt"/>
                <a:cs typeface="+mn-lt"/>
              </a:rPr>
              <a:t>Applications:</a:t>
            </a:r>
          </a:p>
          <a:p>
            <a:pPr lvl="1"/>
            <a:r>
              <a:rPr lang="en-US" dirty="0">
                <a:latin typeface="Comic Sans MS"/>
                <a:ea typeface="+mn-lt"/>
                <a:cs typeface="+mn-lt"/>
              </a:rPr>
              <a:t>Application thoughts - </a:t>
            </a:r>
            <a:r>
              <a:rPr lang="en-US" dirty="0">
                <a:latin typeface="Comic Sans MS"/>
                <a:ea typeface="+mn-lt"/>
                <a:cs typeface="+mn-lt"/>
                <a:hlinkClick r:id="rId8"/>
              </a:rPr>
              <a:t>Applications</a:t>
            </a:r>
            <a:endParaRPr lang="en-US" dirty="0">
              <a:latin typeface="Comic Sans MS"/>
              <a:ea typeface="+mn-lt"/>
              <a:cs typeface="+mn-lt"/>
            </a:endParaRPr>
          </a:p>
        </p:txBody>
      </p:sp>
    </p:spTree>
    <p:extLst>
      <p:ext uri="{BB962C8B-B14F-4D97-AF65-F5344CB8AC3E}">
        <p14:creationId xmlns:p14="http://schemas.microsoft.com/office/powerpoint/2010/main" val="352380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9618-2116-7BA9-2FF9-9268ED7A63B1}"/>
              </a:ext>
            </a:extLst>
          </p:cNvPr>
          <p:cNvSpPr>
            <a:spLocks noGrp="1"/>
          </p:cNvSpPr>
          <p:nvPr>
            <p:ph type="title"/>
          </p:nvPr>
        </p:nvSpPr>
        <p:spPr/>
        <p:txBody>
          <a:bodyPr/>
          <a:lstStyle/>
          <a:p>
            <a:r>
              <a:rPr lang="en-US" dirty="0">
                <a:latin typeface="Comic Sans MS" panose="030F0902030302020204" pitchFamily="66" charset="0"/>
              </a:rPr>
              <a:t>Applications</a:t>
            </a:r>
          </a:p>
        </p:txBody>
      </p:sp>
      <p:sp>
        <p:nvSpPr>
          <p:cNvPr id="3" name="Content Placeholder 2">
            <a:extLst>
              <a:ext uri="{FF2B5EF4-FFF2-40B4-BE49-F238E27FC236}">
                <a16:creationId xmlns:a16="http://schemas.microsoft.com/office/drawing/2014/main" id="{3FC4D56C-94D8-2689-B2F6-279A1D55F2E3}"/>
              </a:ext>
            </a:extLst>
          </p:cNvPr>
          <p:cNvSpPr>
            <a:spLocks noGrp="1"/>
          </p:cNvSpPr>
          <p:nvPr>
            <p:ph idx="1"/>
          </p:nvPr>
        </p:nvSpPr>
        <p:spPr/>
        <p:txBody>
          <a:bodyPr>
            <a:normAutofit fontScale="92500" lnSpcReduction="10000"/>
          </a:bodyPr>
          <a:lstStyle/>
          <a:p>
            <a:pPr algn="l" rtl="0" fontAlgn="base">
              <a:buFont typeface="+mj-lt"/>
              <a:buAutoNum type="arabicPeriod"/>
            </a:pPr>
            <a:r>
              <a:rPr lang="en-US" sz="1800" b="0" i="0" u="none" strike="noStrike" baseline="30000" dirty="0">
                <a:solidFill>
                  <a:srgbClr val="CD071E"/>
                </a:solidFill>
                <a:effectLst/>
                <a:latin typeface="Comic Sans MS" panose="030F0902030302020204" pitchFamily="66" charset="0"/>
              </a:rPr>
              <a:t>Find individual roots via faces &amp; chromosome data</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2"/>
            </a:pPr>
            <a:r>
              <a:rPr lang="en-US" sz="1800" b="0" i="0" u="none" strike="noStrike" baseline="30000" dirty="0">
                <a:solidFill>
                  <a:srgbClr val="CD071E"/>
                </a:solidFill>
                <a:effectLst/>
                <a:latin typeface="Comic Sans MS" panose="030F0902030302020204" pitchFamily="66" charset="0"/>
              </a:rPr>
              <a:t>Identify faces from past to current faces from data (Nat. Geo. could be a good source)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3"/>
            </a:pPr>
            <a:r>
              <a:rPr lang="en-US" sz="1800" b="0" i="0" u="none" strike="noStrike" baseline="30000" dirty="0">
                <a:solidFill>
                  <a:srgbClr val="CD071E"/>
                </a:solidFill>
                <a:effectLst/>
                <a:latin typeface="Comic Sans MS" panose="030F0902030302020204" pitchFamily="66" charset="0"/>
              </a:rPr>
              <a:t>Identify similarity in faces in current times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4"/>
            </a:pPr>
            <a:r>
              <a:rPr lang="en-US" sz="1800" b="0" i="0" u="none" strike="noStrike" baseline="30000" dirty="0">
                <a:solidFill>
                  <a:srgbClr val="CD071E"/>
                </a:solidFill>
                <a:effectLst/>
                <a:latin typeface="Comic Sans MS" panose="030F0902030302020204" pitchFamily="66" charset="0"/>
              </a:rPr>
              <a:t>Devise solution to modifications to faces once what needs to be added to face is identified – natural / medical additions to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5"/>
            </a:pPr>
            <a:r>
              <a:rPr lang="en-US" sz="1800" b="0" i="0" u="none" strike="noStrike" baseline="30000" dirty="0">
                <a:solidFill>
                  <a:srgbClr val="CD071E"/>
                </a:solidFill>
                <a:effectLst/>
                <a:latin typeface="Comic Sans MS" panose="030F0902030302020204" pitchFamily="66" charset="0"/>
              </a:rPr>
              <a:t>Identify facial expressions / emotions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6"/>
            </a:pPr>
            <a:r>
              <a:rPr lang="en-US" sz="1800" b="0" i="0" u="none" strike="noStrike" baseline="30000" dirty="0">
                <a:solidFill>
                  <a:srgbClr val="CD071E"/>
                </a:solidFill>
                <a:effectLst/>
                <a:latin typeface="Comic Sans MS" panose="030F0902030302020204" pitchFamily="66" charset="0"/>
              </a:rPr>
              <a:t>Quest for situation-based expressions to be emulated via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7"/>
            </a:pPr>
            <a:r>
              <a:rPr lang="en-US" sz="1800" b="0" i="0" u="none" strike="noStrike" baseline="30000" dirty="0">
                <a:solidFill>
                  <a:srgbClr val="CD071E"/>
                </a:solidFill>
                <a:effectLst/>
                <a:latin typeface="Comic Sans MS" panose="030F0902030302020204" pitchFamily="66" charset="0"/>
              </a:rPr>
              <a:t>Identify Gender, Race, Religion / Caste, Nationality, Age via face</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8"/>
            </a:pPr>
            <a:r>
              <a:rPr lang="en-US" sz="1800" b="0" i="0" u="none" strike="noStrike" baseline="30000" dirty="0">
                <a:solidFill>
                  <a:srgbClr val="CD071E"/>
                </a:solidFill>
                <a:effectLst/>
                <a:latin typeface="Comic Sans MS" panose="030F0902030302020204" pitchFamily="66" charset="0"/>
              </a:rPr>
              <a:t>Use facial data in technology to unlock devices, understand whereabouts and other relevant applications</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9"/>
            </a:pPr>
            <a:r>
              <a:rPr lang="en-US" sz="1800" b="0" i="0" u="none" strike="noStrike" baseline="30000" dirty="0">
                <a:solidFill>
                  <a:srgbClr val="CD071E"/>
                </a:solidFill>
                <a:effectLst/>
                <a:latin typeface="Comic Sans MS" panose="030F0902030302020204" pitchFamily="66" charset="0"/>
              </a:rPr>
              <a:t>Individual data capture and associated use cases by knowing individual’s accurate data being displayed once face is recognized</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0"/>
            </a:pPr>
            <a:r>
              <a:rPr lang="en-US" sz="1800" b="0" i="0" u="none" strike="noStrike" baseline="30000" dirty="0">
                <a:solidFill>
                  <a:srgbClr val="CD071E"/>
                </a:solidFill>
                <a:effectLst/>
                <a:latin typeface="Comic Sans MS" panose="030F0902030302020204" pitchFamily="66" charset="0"/>
              </a:rPr>
              <a:t>Integration into faces for humans to add additional / peripheral objects, finding relevant and matching objects – e.g. glasses, ornaments etc.</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1"/>
            </a:pPr>
            <a:r>
              <a:rPr lang="en-US" sz="1800" b="0" i="0" u="none" strike="noStrike" baseline="30000" dirty="0">
                <a:solidFill>
                  <a:srgbClr val="CD071E"/>
                </a:solidFill>
                <a:effectLst/>
                <a:latin typeface="Comic Sans MS" panose="030F0902030302020204" pitchFamily="66" charset="0"/>
              </a:rPr>
              <a:t>Integration into faces for tech. - e.g. chips, tracking devices etc.</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2"/>
            </a:pPr>
            <a:r>
              <a:rPr lang="en-US" sz="1800" b="0" i="0" u="none" strike="noStrike" baseline="30000" dirty="0">
                <a:solidFill>
                  <a:srgbClr val="CD071E"/>
                </a:solidFill>
                <a:effectLst/>
                <a:latin typeface="Comic Sans MS" panose="030F0902030302020204" pitchFamily="66" charset="0"/>
              </a:rPr>
              <a:t>Predict matches and off-springs based on face / gene data</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a:p>
            <a:pPr algn="l" rtl="0" fontAlgn="base">
              <a:buFont typeface="+mj-lt"/>
              <a:buAutoNum type="arabicPeriod" startAt="13"/>
            </a:pPr>
            <a:r>
              <a:rPr lang="en-US" sz="1800" b="0" i="0" u="none" strike="noStrike" baseline="30000" dirty="0">
                <a:solidFill>
                  <a:srgbClr val="CD071E"/>
                </a:solidFill>
                <a:effectLst/>
                <a:latin typeface="Comic Sans MS" panose="030F0902030302020204" pitchFamily="66" charset="0"/>
              </a:rPr>
              <a:t>Understand tissue / bone ratio on the face by taking the 3D mapping of face and understanding the bone to tissue ratio</a:t>
            </a:r>
            <a:r>
              <a:rPr lang="en-US" sz="1800" b="0" i="0" dirty="0">
                <a:solidFill>
                  <a:srgbClr val="CD071E"/>
                </a:solidFill>
                <a:effectLst/>
                <a:latin typeface="Comic Sans MS" panose="030F0902030302020204" pitchFamily="66" charset="0"/>
              </a:rPr>
              <a:t> </a:t>
            </a:r>
            <a:endParaRPr lang="en-US" sz="1800" b="0" i="0" dirty="0">
              <a:solidFill>
                <a:srgbClr val="000000"/>
              </a:solidFill>
              <a:effectLst/>
              <a:latin typeface="Comic Sans MS" panose="030F0902030302020204" pitchFamily="66" charset="0"/>
            </a:endParaRPr>
          </a:p>
        </p:txBody>
      </p:sp>
    </p:spTree>
    <p:extLst>
      <p:ext uri="{BB962C8B-B14F-4D97-AF65-F5344CB8AC3E}">
        <p14:creationId xmlns:p14="http://schemas.microsoft.com/office/powerpoint/2010/main" val="24791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9F7A-F3E2-BF7E-0477-630DA20D4FFE}"/>
              </a:ext>
            </a:extLst>
          </p:cNvPr>
          <p:cNvSpPr>
            <a:spLocks noGrp="1"/>
          </p:cNvSpPr>
          <p:nvPr>
            <p:ph type="title"/>
          </p:nvPr>
        </p:nvSpPr>
        <p:spPr/>
        <p:txBody>
          <a:bodyPr/>
          <a:lstStyle/>
          <a:p>
            <a:r>
              <a:rPr lang="en-US">
                <a:latin typeface="Comic Sans MS"/>
              </a:rPr>
              <a:t>Appendix</a:t>
            </a:r>
          </a:p>
        </p:txBody>
      </p:sp>
      <p:sp>
        <p:nvSpPr>
          <p:cNvPr id="3" name="Content Placeholder 2">
            <a:extLst>
              <a:ext uri="{FF2B5EF4-FFF2-40B4-BE49-F238E27FC236}">
                <a16:creationId xmlns:a16="http://schemas.microsoft.com/office/drawing/2014/main" id="{46F995F8-93C6-6C3D-9EDF-E544E4D4DF3A}"/>
              </a:ext>
            </a:extLst>
          </p:cNvPr>
          <p:cNvSpPr>
            <a:spLocks noGrp="1"/>
          </p:cNvSpPr>
          <p:nvPr>
            <p:ph idx="1"/>
          </p:nvPr>
        </p:nvSpPr>
        <p:spPr/>
        <p:txBody>
          <a:bodyPr vert="horz" lIns="91440" tIns="45720" rIns="91440" bIns="45720" rtlCol="0" anchor="t">
            <a:normAutofit/>
          </a:bodyPr>
          <a:lstStyle/>
          <a:p>
            <a:r>
              <a:rPr lang="en-US">
                <a:latin typeface="Comic Sans MS"/>
              </a:rPr>
              <a:t>Understanding facial features could lead to knowing the individual better and to get more insights on the individual</a:t>
            </a:r>
            <a:endParaRPr lang="en-US" dirty="0">
              <a:latin typeface="Comic Sans MS"/>
            </a:endParaRPr>
          </a:p>
          <a:p>
            <a:r>
              <a:rPr lang="en-US">
                <a:latin typeface="Comic Sans MS"/>
              </a:rPr>
              <a:t>This mapping methodology could extend to other parts of human body or to specific feature on the face</a:t>
            </a:r>
            <a:endParaRPr lang="en-US" dirty="0">
              <a:latin typeface="Comic Sans MS"/>
            </a:endParaRPr>
          </a:p>
        </p:txBody>
      </p:sp>
    </p:spTree>
    <p:extLst>
      <p:ext uri="{BB962C8B-B14F-4D97-AF65-F5344CB8AC3E}">
        <p14:creationId xmlns:p14="http://schemas.microsoft.com/office/powerpoint/2010/main" val="193524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Words>
  <Application>Microsoft Macintosh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Comic Sans MS</vt:lpstr>
      <vt:lpstr>Courier New</vt:lpstr>
      <vt:lpstr>Courier New,monospace</vt:lpstr>
      <vt:lpstr>Wingdings</vt:lpstr>
      <vt:lpstr>Office Theme</vt:lpstr>
      <vt:lpstr>Facial Classification based on Chromosome data with N.N.</vt:lpstr>
      <vt:lpstr>Executive Summary</vt:lpstr>
      <vt:lpstr>2. Problem Statement</vt:lpstr>
      <vt:lpstr>3. Solution</vt:lpstr>
      <vt:lpstr>3.1. Alternate Solution</vt:lpstr>
      <vt:lpstr>3.2. Solution Comparison</vt:lpstr>
      <vt:lpstr>References</vt:lpstr>
      <vt:lpstr>Applications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Accommodation Finder</dc:title>
  <dc:creator>Molagavalli, Monika</dc:creator>
  <cp:lastModifiedBy>Molagavalli, Monika</cp:lastModifiedBy>
  <cp:revision>360</cp:revision>
  <dcterms:created xsi:type="dcterms:W3CDTF">2023-09-22T10:37:06Z</dcterms:created>
  <dcterms:modified xsi:type="dcterms:W3CDTF">2023-11-28T22:45:52Z</dcterms:modified>
</cp:coreProperties>
</file>