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2"/>
  </p:notesMasterIdLst>
  <p:sldIdLst>
    <p:sldId id="256" r:id="rId2"/>
    <p:sldId id="257" r:id="rId3"/>
    <p:sldId id="258" r:id="rId4"/>
    <p:sldId id="259" r:id="rId5"/>
    <p:sldId id="260" r:id="rId6"/>
    <p:sldId id="261" r:id="rId7"/>
    <p:sldId id="267"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706" autoAdjust="0"/>
  </p:normalViewPr>
  <p:slideViewPr>
    <p:cSldViewPr snapToGrid="0">
      <p:cViewPr varScale="1">
        <p:scale>
          <a:sx n="79" d="100"/>
          <a:sy n="79" d="100"/>
        </p:scale>
        <p:origin x="8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B2600F3-78D7-4B93-8044-AD4F4D2C270D}"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B6F4B-9177-48DE-917F-BA5C4B71AC1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922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600F3-78D7-4B93-8044-AD4F4D2C270D}"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B6F4B-9177-48DE-917F-BA5C4B71AC11}" type="slidenum">
              <a:rPr lang="en-IN" smtClean="0"/>
              <a:t>‹#›</a:t>
            </a:fld>
            <a:endParaRPr lang="en-IN"/>
          </a:p>
        </p:txBody>
      </p:sp>
    </p:spTree>
    <p:extLst>
      <p:ext uri="{BB962C8B-B14F-4D97-AF65-F5344CB8AC3E}">
        <p14:creationId xmlns:p14="http://schemas.microsoft.com/office/powerpoint/2010/main" val="1355255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600F3-78D7-4B93-8044-AD4F4D2C270D}"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B6F4B-9177-48DE-917F-BA5C4B71AC11}"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933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600F3-78D7-4B93-8044-AD4F4D2C270D}"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B6F4B-9177-48DE-917F-BA5C4B71AC11}" type="slidenum">
              <a:rPr lang="en-IN" smtClean="0"/>
              <a:t>‹#›</a:t>
            </a:fld>
            <a:endParaRPr lang="en-IN"/>
          </a:p>
        </p:txBody>
      </p:sp>
    </p:spTree>
    <p:extLst>
      <p:ext uri="{BB962C8B-B14F-4D97-AF65-F5344CB8AC3E}">
        <p14:creationId xmlns:p14="http://schemas.microsoft.com/office/powerpoint/2010/main" val="90186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2600F3-78D7-4B93-8044-AD4F4D2C270D}"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B6F4B-9177-48DE-917F-BA5C4B71AC1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35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2600F3-78D7-4B93-8044-AD4F4D2C270D}"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8B6F4B-9177-48DE-917F-BA5C4B71AC11}" type="slidenum">
              <a:rPr lang="en-IN" smtClean="0"/>
              <a:t>‹#›</a:t>
            </a:fld>
            <a:endParaRPr lang="en-IN"/>
          </a:p>
        </p:txBody>
      </p:sp>
    </p:spTree>
    <p:extLst>
      <p:ext uri="{BB962C8B-B14F-4D97-AF65-F5344CB8AC3E}">
        <p14:creationId xmlns:p14="http://schemas.microsoft.com/office/powerpoint/2010/main" val="901237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2600F3-78D7-4B93-8044-AD4F4D2C270D}" type="datetimeFigureOut">
              <a:rPr lang="en-IN" smtClean="0"/>
              <a:t>14-05-2024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8B6F4B-9177-48DE-917F-BA5C4B71AC11}" type="slidenum">
              <a:rPr lang="en-IN" smtClean="0"/>
              <a:t>‹#›</a:t>
            </a:fld>
            <a:endParaRPr lang="en-IN"/>
          </a:p>
        </p:txBody>
      </p:sp>
    </p:spTree>
    <p:extLst>
      <p:ext uri="{BB962C8B-B14F-4D97-AF65-F5344CB8AC3E}">
        <p14:creationId xmlns:p14="http://schemas.microsoft.com/office/powerpoint/2010/main" val="2061740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2600F3-78D7-4B93-8044-AD4F4D2C270D}" type="datetimeFigureOut">
              <a:rPr lang="en-IN" smtClean="0"/>
              <a:t>14-05-2024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8B6F4B-9177-48DE-917F-BA5C4B71AC11}" type="slidenum">
              <a:rPr lang="en-IN" smtClean="0"/>
              <a:t>‹#›</a:t>
            </a:fld>
            <a:endParaRPr lang="en-IN"/>
          </a:p>
        </p:txBody>
      </p:sp>
    </p:spTree>
    <p:extLst>
      <p:ext uri="{BB962C8B-B14F-4D97-AF65-F5344CB8AC3E}">
        <p14:creationId xmlns:p14="http://schemas.microsoft.com/office/powerpoint/2010/main" val="1086960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600F3-78D7-4B93-8044-AD4F4D2C270D}" type="datetimeFigureOut">
              <a:rPr lang="en-IN" smtClean="0"/>
              <a:t>14-05-2024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8B6F4B-9177-48DE-917F-BA5C4B71AC11}" type="slidenum">
              <a:rPr lang="en-IN" smtClean="0"/>
              <a:t>‹#›</a:t>
            </a:fld>
            <a:endParaRPr lang="en-IN"/>
          </a:p>
        </p:txBody>
      </p:sp>
    </p:spTree>
    <p:extLst>
      <p:ext uri="{BB962C8B-B14F-4D97-AF65-F5344CB8AC3E}">
        <p14:creationId xmlns:p14="http://schemas.microsoft.com/office/powerpoint/2010/main" val="222297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2600F3-78D7-4B93-8044-AD4F4D2C270D}"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8B6F4B-9177-48DE-917F-BA5C4B71AC11}" type="slidenum">
              <a:rPr lang="en-IN" smtClean="0"/>
              <a:t>‹#›</a:t>
            </a:fld>
            <a:endParaRPr lang="en-IN"/>
          </a:p>
        </p:txBody>
      </p:sp>
    </p:spTree>
    <p:extLst>
      <p:ext uri="{BB962C8B-B14F-4D97-AF65-F5344CB8AC3E}">
        <p14:creationId xmlns:p14="http://schemas.microsoft.com/office/powerpoint/2010/main" val="101063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2600F3-78D7-4B93-8044-AD4F4D2C270D}"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8B6F4B-9177-48DE-917F-BA5C4B71AC1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035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B2600F3-78D7-4B93-8044-AD4F4D2C270D}" type="datetimeFigureOut">
              <a:rPr lang="en-IN" smtClean="0"/>
              <a:t>14-05-2024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C8B6F4B-9177-48DE-917F-BA5C4B71AC11}"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00647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84" name="TextBox 3"/>
          <p:cNvSpPr txBox="1"/>
          <p:nvPr/>
        </p:nvSpPr>
        <p:spPr>
          <a:xfrm>
            <a:off x="753654" y="1935813"/>
            <a:ext cx="10684692" cy="1285241"/>
          </a:xfrm>
          <a:prstGeom prst="rect">
            <a:avLst/>
          </a:prstGeom>
          <a:noFill/>
        </p:spPr>
        <p:txBody>
          <a:bodyPr wrap="square" rtlCol="0">
            <a:spAutoFit/>
          </a:bodyPr>
          <a:lstStyle/>
          <a:p>
            <a:pPr algn="ctr"/>
            <a:r>
              <a:rPr lang="en-IN" sz="4000" dirty="0"/>
              <a:t>AI GENERATIVE PERSONALISED INTERVIEW PREPARATION PLATFORM</a:t>
            </a:r>
          </a:p>
        </p:txBody>
      </p:sp>
      <p:sp>
        <p:nvSpPr>
          <p:cNvPr id="1048585" name="TextBox 5"/>
          <p:cNvSpPr txBox="1"/>
          <p:nvPr/>
        </p:nvSpPr>
        <p:spPr>
          <a:xfrm>
            <a:off x="1168685" y="5136204"/>
            <a:ext cx="2303779" cy="1158240"/>
          </a:xfrm>
          <a:prstGeom prst="rect">
            <a:avLst/>
          </a:prstGeom>
          <a:noFill/>
        </p:spPr>
        <p:txBody>
          <a:bodyPr wrap="none" rtlCol="0">
            <a:spAutoFit/>
          </a:bodyPr>
          <a:lstStyle/>
          <a:p>
            <a:r>
              <a:rPr lang="en-IN" dirty="0"/>
              <a:t>PRESENTED BY</a:t>
            </a:r>
          </a:p>
          <a:p>
            <a:r>
              <a:rPr lang="en-IN" b="1" dirty="0"/>
              <a:t>ARUNKUMAR B</a:t>
            </a:r>
          </a:p>
          <a:p>
            <a:r>
              <a:rPr lang="en-IN" b="1" dirty="0">
                <a:latin typeface="Arial Narrow" panose="020B0606020202030204" pitchFamily="34" charset="0"/>
              </a:rPr>
              <a:t>2022179045</a:t>
            </a:r>
            <a:r>
              <a:rPr lang="en-IN" b="1" dirty="0"/>
              <a:t> MCA-ss</a:t>
            </a:r>
          </a:p>
          <a:p>
            <a:endParaRPr lang="en-IN" dirty="0"/>
          </a:p>
        </p:txBody>
      </p:sp>
      <p:sp>
        <p:nvSpPr>
          <p:cNvPr id="1048586" name="TextBox 6"/>
          <p:cNvSpPr txBox="1"/>
          <p:nvPr/>
        </p:nvSpPr>
        <p:spPr>
          <a:xfrm>
            <a:off x="8813095" y="5136203"/>
            <a:ext cx="2471806" cy="1158241"/>
          </a:xfrm>
          <a:prstGeom prst="rect">
            <a:avLst/>
          </a:prstGeom>
          <a:noFill/>
        </p:spPr>
        <p:txBody>
          <a:bodyPr wrap="none" rtlCol="0">
            <a:spAutoFit/>
          </a:bodyPr>
          <a:lstStyle/>
          <a:p>
            <a:r>
              <a:rPr lang="en-IN" dirty="0"/>
              <a:t>GUIDED BY</a:t>
            </a:r>
          </a:p>
          <a:p>
            <a:r>
              <a:rPr lang="en-IN" b="1" dirty="0" err="1"/>
              <a:t>Dr.M.VIJAYALAKSHMI</a:t>
            </a:r>
            <a:endParaRPr lang="en-IN" b="1" dirty="0"/>
          </a:p>
          <a:p>
            <a:r>
              <a:rPr lang="en-IN" b="1" dirty="0"/>
              <a:t>(Professor)</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07" name="TextBox 1"/>
          <p:cNvSpPr txBox="1"/>
          <p:nvPr/>
        </p:nvSpPr>
        <p:spPr>
          <a:xfrm>
            <a:off x="4791892" y="3044279"/>
            <a:ext cx="2731462" cy="751840"/>
          </a:xfrm>
          <a:prstGeom prst="rect">
            <a:avLst/>
          </a:prstGeom>
          <a:noFill/>
        </p:spPr>
        <p:txBody>
          <a:bodyPr wrap="none" rtlCol="0">
            <a:spAutoFit/>
          </a:bodyPr>
          <a:lstStyle/>
          <a:p>
            <a:r>
              <a:rPr lang="en-IN" sz="4400" dirty="0"/>
              <a:t>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87" name="Rectangle 8"/>
          <p:cNvSpPr>
            <a:spLocks noChangeArrowheads="1"/>
          </p:cNvSpPr>
          <p:nvPr/>
        </p:nvSpPr>
        <p:spPr bwMode="auto">
          <a:xfrm>
            <a:off x="0" y="-312419"/>
            <a:ext cx="182880" cy="624838"/>
          </a:xfrm>
          <a:prstGeom prst="rect">
            <a:avLst/>
          </a:prstGeom>
          <a:solidFill>
            <a:srgbClr val="FFFFFF"/>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8588" name="TextBox 10"/>
          <p:cNvSpPr txBox="1"/>
          <p:nvPr/>
        </p:nvSpPr>
        <p:spPr>
          <a:xfrm>
            <a:off x="1241897" y="1089497"/>
            <a:ext cx="9098605" cy="3147272"/>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pPr>
            <a:r>
              <a:rPr lang="en-US" altLang="en-US" b="1" dirty="0"/>
              <a:t>Project Domain:  </a:t>
            </a:r>
            <a:r>
              <a:rPr kumimoji="0" lang="en-US" altLang="en-US" sz="1800" b="0" i="0" u="none" strike="noStrike" cap="none" normalizeH="0" baseline="0" dirty="0">
                <a:ln>
                  <a:noFill/>
                </a:ln>
                <a:solidFill>
                  <a:srgbClr val="000000"/>
                </a:solidFill>
                <a:effectLst/>
                <a:latin typeface="Söhne"/>
              </a:rPr>
              <a:t>Generative AI</a:t>
            </a:r>
          </a:p>
          <a:p>
            <a:pPr marL="0" marR="0" lvl="0" indent="0" algn="l" defTabSz="914400" rtl="0" eaLnBrk="0" fontAlgn="base" latinLnBrk="0" hangingPunct="0">
              <a:lnSpc>
                <a:spcPct val="150000"/>
              </a:lnSpc>
              <a:spcBef>
                <a:spcPct val="0"/>
              </a:spcBef>
              <a:spcAft>
                <a:spcPct val="0"/>
              </a:spcAft>
              <a:buClrTx/>
              <a:buSzTx/>
              <a:buFontTx/>
              <a:buNone/>
            </a:pPr>
            <a:endParaRPr kumimoji="0" lang="en-US" altLang="en-US" sz="1800" b="0" i="0" u="none" strike="noStrike" cap="none" normalizeH="0" baseline="0" dirty="0">
              <a:ln>
                <a:noFill/>
              </a:ln>
              <a:solidFill>
                <a:srgbClr val="000000"/>
              </a:solidFill>
              <a:effectLst/>
              <a:latin typeface="Söhne"/>
            </a:endParaRPr>
          </a:p>
          <a:p>
            <a:pPr marL="0" marR="0" lvl="0" indent="0" defTabSz="914400" rtl="0" eaLnBrk="0" fontAlgn="base" latinLnBrk="0" hangingPunct="0">
              <a:lnSpc>
                <a:spcPct val="150000"/>
              </a:lnSpc>
              <a:spcBef>
                <a:spcPct val="0"/>
              </a:spcBef>
              <a:spcAft>
                <a:spcPct val="0"/>
              </a:spcAft>
              <a:buClrTx/>
              <a:buSzTx/>
              <a:buFontTx/>
              <a:buNone/>
            </a:pPr>
            <a:r>
              <a:rPr kumimoji="0" lang="en-US" altLang="en-US" sz="1800" b="1" i="0" u="none" strike="noStrike" cap="none" normalizeH="0" baseline="0" dirty="0">
                <a:ln>
                  <a:noFill/>
                </a:ln>
                <a:solidFill>
                  <a:srgbClr val="000000"/>
                </a:solidFill>
                <a:effectLst/>
                <a:latin typeface="Söhne"/>
              </a:rPr>
              <a:t>Description</a:t>
            </a:r>
            <a:r>
              <a:rPr kumimoji="0" lang="en-US" altLang="en-US" sz="1800" b="0" i="0" u="none" strike="noStrike" cap="none" normalizeH="0" baseline="0" dirty="0">
                <a:ln>
                  <a:noFill/>
                </a:ln>
                <a:solidFill>
                  <a:srgbClr val="000000"/>
                </a:solidFill>
                <a:effectLst/>
                <a:latin typeface="Söhne"/>
              </a:rPr>
              <a:t>: </a:t>
            </a:r>
            <a:r>
              <a:rPr lang="en-US" sz="1600" dirty="0"/>
              <a:t>The ”AI Generative </a:t>
            </a:r>
            <a:r>
              <a:rPr lang="en-US" sz="1600" dirty="0" err="1"/>
              <a:t>Personalised</a:t>
            </a:r>
            <a:r>
              <a:rPr lang="en-US" sz="1600" dirty="0"/>
              <a:t> Interview Preparation Platform” is designed to revolutionize the interview preparation process for job seekers. By analyzing resumes, it identifies key skills and generates personalized interview questions, ensuring targeted and comprehensive preparation. Additionally, the platform uses advanced NLP techniques to create engaging self-introductions, helping candidates make </a:t>
            </a:r>
            <a:r>
              <a:rPr lang="en-US" sz="1600" dirty="0" err="1"/>
              <a:t>memorablefirstimpressions</a:t>
            </a:r>
            <a:r>
              <a:rPr lang="en-US" sz="1600" dirty="0"/>
              <a:t>. It also features an aptitude test generator that tailors questions to the user’s preferences, offering immediate scoring and performance insights.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89" name="TextBox 1"/>
          <p:cNvSpPr txBox="1"/>
          <p:nvPr/>
        </p:nvSpPr>
        <p:spPr>
          <a:xfrm>
            <a:off x="1208619" y="1598910"/>
            <a:ext cx="9630383" cy="2339340"/>
          </a:xfrm>
          <a:prstGeom prst="rect">
            <a:avLst/>
          </a:prstGeom>
          <a:noFill/>
        </p:spPr>
        <p:txBody>
          <a:bodyPr wrap="square" rtlCol="0">
            <a:spAutoFit/>
          </a:bodyPr>
          <a:lstStyle/>
          <a:p>
            <a:pPr algn="l">
              <a:lnSpc>
                <a:spcPct val="150000"/>
              </a:lnSpc>
            </a:pPr>
            <a:r>
              <a:rPr lang="en-US" b="1" i="0" dirty="0">
                <a:solidFill>
                  <a:srgbClr val="0D0D0D"/>
                </a:solidFill>
                <a:effectLst/>
              </a:rPr>
              <a:t>Problem Statement</a:t>
            </a:r>
            <a:r>
              <a:rPr lang="en-US" b="0" i="0" dirty="0">
                <a:solidFill>
                  <a:srgbClr val="0D0D0D"/>
                </a:solidFill>
                <a:effectLst/>
              </a:rPr>
              <a:t>:</a:t>
            </a:r>
          </a:p>
          <a:p>
            <a:pPr algn="l">
              <a:lnSpc>
                <a:spcPct val="150000"/>
              </a:lnSpc>
            </a:pPr>
            <a:r>
              <a:rPr lang="en-US" b="0" i="0" dirty="0">
                <a:solidFill>
                  <a:srgbClr val="0D0D0D"/>
                </a:solidFill>
                <a:effectLst/>
                <a:latin typeface="Söhne"/>
              </a:rPr>
              <a:t>I</a:t>
            </a:r>
            <a:r>
              <a:rPr lang="en-US" sz="1600" b="0" i="0" dirty="0">
                <a:solidFill>
                  <a:srgbClr val="0D0D0D"/>
                </a:solidFill>
                <a:effectLst/>
                <a:latin typeface="Söhne"/>
              </a:rPr>
              <a:t>n today's competitive job market, individuals often struggle with interview preparation and career advancement. Existing resources for interview practice and skill development are fragmented and lack personalized support.</a:t>
            </a:r>
          </a:p>
          <a:p>
            <a:pPr algn="l">
              <a:lnSpc>
                <a:spcPct val="150000"/>
              </a:lnSpc>
            </a:pPr>
            <a:r>
              <a:rPr lang="en-US" sz="1600" b="0" i="0" dirty="0">
                <a:solidFill>
                  <a:srgbClr val="0D0D0D"/>
                </a:solidFill>
                <a:effectLst/>
                <a:latin typeface="Söhne"/>
              </a:rPr>
              <a:t>The aim of this project is to address these issues by developing an integrated platform that streamlines interview preparation and career development</a:t>
            </a:r>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90" name="Title 1"/>
          <p:cNvSpPr>
            <a:spLocks noGrp="1"/>
          </p:cNvSpPr>
          <p:nvPr>
            <p:ph type="ctrTitle" idx="4294967295"/>
          </p:nvPr>
        </p:nvSpPr>
        <p:spPr>
          <a:xfrm>
            <a:off x="0" y="476250"/>
            <a:ext cx="2349500" cy="569913"/>
          </a:xfrm>
        </p:spPr>
        <p:txBody>
          <a:bodyPr>
            <a:normAutofit/>
          </a:bodyPr>
          <a:lstStyle/>
          <a:p>
            <a:r>
              <a:rPr lang="en-IN" sz="1800" b="1" dirty="0">
                <a:latin typeface="+mn-lt"/>
                <a:ea typeface="+mn-ea"/>
                <a:cs typeface="+mn-cs"/>
              </a:rPr>
              <a:t>Literature Survey</a:t>
            </a:r>
          </a:p>
        </p:txBody>
      </p:sp>
      <p:graphicFrame>
        <p:nvGraphicFramePr>
          <p:cNvPr id="4194304" name="Table 3"/>
          <p:cNvGraphicFramePr>
            <a:graphicFrameLocks noGrp="1"/>
          </p:cNvGraphicFramePr>
          <p:nvPr/>
        </p:nvGraphicFramePr>
        <p:xfrm>
          <a:off x="1056106" y="1288606"/>
          <a:ext cx="8732252" cy="4341036"/>
        </p:xfrm>
        <a:graphic>
          <a:graphicData uri="http://schemas.openxmlformats.org/drawingml/2006/table">
            <a:tbl>
              <a:tblPr firstRow="1" bandRow="1">
                <a:tableStyleId>{5C22544A-7EE6-4342-B048-85BDC9FD1C3A}</a:tableStyleId>
              </a:tblPr>
              <a:tblGrid>
                <a:gridCol w="2183063">
                  <a:extLst>
                    <a:ext uri="{9D8B030D-6E8A-4147-A177-3AD203B41FA5}">
                      <a16:colId xmlns:a16="http://schemas.microsoft.com/office/drawing/2014/main" val="20000"/>
                    </a:ext>
                  </a:extLst>
                </a:gridCol>
                <a:gridCol w="2183063">
                  <a:extLst>
                    <a:ext uri="{9D8B030D-6E8A-4147-A177-3AD203B41FA5}">
                      <a16:colId xmlns:a16="http://schemas.microsoft.com/office/drawing/2014/main" val="20001"/>
                    </a:ext>
                  </a:extLst>
                </a:gridCol>
                <a:gridCol w="3144817">
                  <a:extLst>
                    <a:ext uri="{9D8B030D-6E8A-4147-A177-3AD203B41FA5}">
                      <a16:colId xmlns:a16="http://schemas.microsoft.com/office/drawing/2014/main" val="20002"/>
                    </a:ext>
                  </a:extLst>
                </a:gridCol>
                <a:gridCol w="1221309">
                  <a:extLst>
                    <a:ext uri="{9D8B030D-6E8A-4147-A177-3AD203B41FA5}">
                      <a16:colId xmlns:a16="http://schemas.microsoft.com/office/drawing/2014/main" val="20003"/>
                    </a:ext>
                  </a:extLst>
                </a:gridCol>
              </a:tblGrid>
              <a:tr h="304375">
                <a:tc>
                  <a:txBody>
                    <a:bodyPr/>
                    <a:lstStyle/>
                    <a:p>
                      <a:r>
                        <a:rPr lang="en-IN" dirty="0"/>
                        <a:t>Title</a:t>
                      </a:r>
                    </a:p>
                  </a:txBody>
                  <a:tcPr/>
                </a:tc>
                <a:tc>
                  <a:txBody>
                    <a:bodyPr/>
                    <a:lstStyle/>
                    <a:p>
                      <a:r>
                        <a:rPr lang="en-IN" dirty="0"/>
                        <a:t>Author</a:t>
                      </a:r>
                    </a:p>
                  </a:txBody>
                  <a:tcPr/>
                </a:tc>
                <a:tc>
                  <a:txBody>
                    <a:bodyPr/>
                    <a:lstStyle/>
                    <a:p>
                      <a:r>
                        <a:rPr lang="en-IN" dirty="0"/>
                        <a:t>Description</a:t>
                      </a:r>
                    </a:p>
                  </a:txBody>
                  <a:tcPr/>
                </a:tc>
                <a:tc>
                  <a:txBody>
                    <a:bodyPr/>
                    <a:lstStyle/>
                    <a:p>
                      <a:r>
                        <a:rPr lang="en-IN" dirty="0"/>
                        <a:t>Year</a:t>
                      </a:r>
                    </a:p>
                  </a:txBody>
                  <a:tcPr/>
                </a:tc>
                <a:extLst>
                  <a:ext uri="{0D108BD9-81ED-4DB2-BD59-A6C34878D82A}">
                    <a16:rowId xmlns:a16="http://schemas.microsoft.com/office/drawing/2014/main" val="10000"/>
                  </a:ext>
                </a:extLst>
              </a:tr>
              <a:tr h="1445777">
                <a:tc>
                  <a:txBody>
                    <a:bodyPr/>
                    <a:lstStyle/>
                    <a:p>
                      <a:r>
                        <a:rPr lang="en-IN" sz="1600" dirty="0"/>
                        <a:t>Chat with document with large language model</a:t>
                      </a:r>
                    </a:p>
                    <a:p>
                      <a:endParaRPr lang="en-IN" sz="1600" dirty="0"/>
                    </a:p>
                    <a:p>
                      <a:r>
                        <a:rPr lang="en-IN" sz="1600" dirty="0"/>
                        <a:t>IJARIIE Vol- 9</a:t>
                      </a:r>
                    </a:p>
                    <a:p>
                      <a:r>
                        <a:rPr lang="en-IN" sz="1600" dirty="0"/>
                        <a:t>Issue - 6</a:t>
                      </a:r>
                    </a:p>
                  </a:txBody>
                  <a:tcPr/>
                </a:tc>
                <a:tc>
                  <a:txBody>
                    <a:bodyPr/>
                    <a:lstStyle/>
                    <a:p>
                      <a:r>
                        <a:rPr lang="en-IN" sz="1600" dirty="0"/>
                        <a:t>Pathan, </a:t>
                      </a:r>
                      <a:r>
                        <a:rPr lang="en-IN" sz="1600" dirty="0" err="1"/>
                        <a:t>raykar</a:t>
                      </a:r>
                      <a:r>
                        <a:rPr lang="en-IN" sz="1600" dirty="0"/>
                        <a:t> Vaishnavi, </a:t>
                      </a:r>
                      <a:r>
                        <a:rPr lang="en-IN" sz="1600" dirty="0" err="1"/>
                        <a:t>swati</a:t>
                      </a:r>
                      <a:r>
                        <a:rPr lang="en-IN" sz="1600" dirty="0"/>
                        <a:t>,</a:t>
                      </a:r>
                    </a:p>
                    <a:p>
                      <a:r>
                        <a:rPr lang="en-IN" sz="1600" dirty="0"/>
                        <a:t>Kadam Arjun, </a:t>
                      </a:r>
                      <a:r>
                        <a:rPr lang="en-IN" sz="1600" dirty="0" err="1"/>
                        <a:t>Pandarkar</a:t>
                      </a:r>
                      <a:r>
                        <a:rPr lang="en-IN" sz="1600" dirty="0"/>
                        <a:t> </a:t>
                      </a:r>
                      <a:r>
                        <a:rPr lang="en-IN" sz="1600" dirty="0" err="1"/>
                        <a:t>Vaiibhav</a:t>
                      </a:r>
                      <a:endParaRPr lang="en-IN" sz="1600" dirty="0"/>
                    </a:p>
                  </a:txBody>
                  <a:tcPr/>
                </a:tc>
                <a:tc>
                  <a:txBody>
                    <a:bodyPr/>
                    <a:lstStyle/>
                    <a:p>
                      <a:r>
                        <a:rPr lang="en-IN" sz="1600" dirty="0"/>
                        <a:t>Unlike traditional keyword based searches, this approach enables users to engage in chat like conversations with large language model (LLM).</a:t>
                      </a:r>
                    </a:p>
                  </a:txBody>
                  <a:tcPr/>
                </a:tc>
                <a:tc>
                  <a:txBody>
                    <a:bodyPr/>
                    <a:lstStyle/>
                    <a:p>
                      <a:r>
                        <a:rPr lang="en-IN" sz="1600" dirty="0"/>
                        <a:t>2023</a:t>
                      </a:r>
                    </a:p>
                  </a:txBody>
                  <a:tcPr/>
                </a:tc>
                <a:extLst>
                  <a:ext uri="{0D108BD9-81ED-4DB2-BD59-A6C34878D82A}">
                    <a16:rowId xmlns:a16="http://schemas.microsoft.com/office/drawing/2014/main" val="10001"/>
                  </a:ext>
                </a:extLst>
              </a:tr>
              <a:tr h="2420796">
                <a:tc>
                  <a:txBody>
                    <a:bodyPr/>
                    <a:lstStyle/>
                    <a:p>
                      <a:r>
                        <a:rPr lang="en-IN" sz="1600" dirty="0"/>
                        <a:t>An Effective Query System Using LLMs and </a:t>
                      </a:r>
                      <a:r>
                        <a:rPr lang="en-IN" sz="1600" dirty="0" err="1"/>
                        <a:t>Langchain</a:t>
                      </a:r>
                      <a:endParaRPr lang="en-IN" sz="1600" dirty="0"/>
                    </a:p>
                    <a:p>
                      <a:endParaRPr lang="en-IN" sz="1600" dirty="0"/>
                    </a:p>
                    <a:p>
                      <a:r>
                        <a:rPr lang="en-IN" sz="1600" dirty="0" err="1"/>
                        <a:t>Ijert</a:t>
                      </a:r>
                      <a:r>
                        <a:rPr lang="en-IN" sz="1600" dirty="0"/>
                        <a:t> – Vol. 12</a:t>
                      </a:r>
                    </a:p>
                    <a:p>
                      <a:r>
                        <a:rPr lang="en-IN" sz="1600" dirty="0"/>
                        <a:t>Issue 06</a:t>
                      </a:r>
                    </a:p>
                  </a:txBody>
                  <a:tcPr/>
                </a:tc>
                <a:tc>
                  <a:txBody>
                    <a:bodyPr/>
                    <a:lstStyle/>
                    <a:p>
                      <a:r>
                        <a:rPr lang="en-IN" sz="1600" dirty="0"/>
                        <a:t>Adith </a:t>
                      </a:r>
                      <a:r>
                        <a:rPr lang="en-IN" sz="1600" dirty="0" err="1"/>
                        <a:t>Sreeram</a:t>
                      </a:r>
                      <a:r>
                        <a:rPr lang="en-IN" sz="1600" dirty="0"/>
                        <a:t> A </a:t>
                      </a:r>
                      <a:r>
                        <a:rPr lang="en-IN" sz="1600" dirty="0" err="1"/>
                        <a:t>A</a:t>
                      </a:r>
                      <a:r>
                        <a:rPr lang="en-IN" sz="1600" dirty="0"/>
                        <a:t>,</a:t>
                      </a:r>
                    </a:p>
                    <a:p>
                      <a:r>
                        <a:rPr lang="en-IN" sz="1600" dirty="0" err="1"/>
                        <a:t>Pappuri</a:t>
                      </a:r>
                      <a:r>
                        <a:rPr lang="en-IN" sz="1600" dirty="0"/>
                        <a:t> </a:t>
                      </a:r>
                      <a:r>
                        <a:rPr lang="en-IN" sz="1600" dirty="0" err="1"/>
                        <a:t>Jithendra</a:t>
                      </a:r>
                      <a:r>
                        <a:rPr lang="en-IN" sz="1600" dirty="0"/>
                        <a:t> Sai</a:t>
                      </a:r>
                    </a:p>
                  </a:txBody>
                  <a:tcPr/>
                </a:tc>
                <a:tc>
                  <a:txBody>
                    <a:bodyPr/>
                    <a:lstStyle/>
                    <a:p>
                      <a:r>
                        <a:rPr lang="en-IN" sz="1600" dirty="0"/>
                        <a:t>The methodology focuses on leveraging advanced NLP techniques provided by LLM and integrating them with a web application framework like </a:t>
                      </a:r>
                      <a:r>
                        <a:rPr lang="en-IN" sz="1600" dirty="0" err="1"/>
                        <a:t>streamlit</a:t>
                      </a:r>
                      <a:r>
                        <a:rPr lang="en-IN" sz="1600" dirty="0"/>
                        <a:t>.</a:t>
                      </a:r>
                    </a:p>
                  </a:txBody>
                  <a:tcPr/>
                </a:tc>
                <a:tc>
                  <a:txBody>
                    <a:bodyPr/>
                    <a:lstStyle/>
                    <a:p>
                      <a:r>
                        <a:rPr lang="en-IN" sz="1600" dirty="0"/>
                        <a:t>2023</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91" name="TextBox 6"/>
          <p:cNvSpPr txBox="1"/>
          <p:nvPr/>
        </p:nvSpPr>
        <p:spPr>
          <a:xfrm>
            <a:off x="0" y="108376"/>
            <a:ext cx="2963733" cy="624840"/>
          </a:xfrm>
          <a:prstGeom prst="rect">
            <a:avLst/>
          </a:prstGeom>
          <a:noFill/>
        </p:spPr>
        <p:txBody>
          <a:bodyPr wrap="none" rtlCol="0">
            <a:spAutoFit/>
          </a:bodyPr>
          <a:lstStyle/>
          <a:p>
            <a:r>
              <a:rPr lang="en-IN" sz="1800" b="1" dirty="0"/>
              <a:t>DETAILED ARCHITECTURE:</a:t>
            </a:r>
            <a:endParaRPr lang="en-IN" dirty="0"/>
          </a:p>
          <a:p>
            <a:endParaRPr lang="en-IN" dirty="0"/>
          </a:p>
        </p:txBody>
      </p:sp>
      <p:sp>
        <p:nvSpPr>
          <p:cNvPr id="1048592" name="TextBox 1"/>
          <p:cNvSpPr txBox="1"/>
          <p:nvPr/>
        </p:nvSpPr>
        <p:spPr>
          <a:xfrm>
            <a:off x="7014410" y="8094051"/>
            <a:ext cx="1788695" cy="624840"/>
          </a:xfrm>
          <a:prstGeom prst="rect">
            <a:avLst/>
          </a:prstGeom>
          <a:solidFill>
            <a:schemeClr val="bg1"/>
          </a:solidFill>
        </p:spPr>
        <p:txBody>
          <a:bodyPr wrap="square" rtlCol="0">
            <a:spAutoFit/>
          </a:bodyPr>
          <a:lstStyle/>
          <a:p>
            <a:r>
              <a:rPr lang="en-IN" dirty="0"/>
              <a:t>Semantic Search</a:t>
            </a:r>
          </a:p>
        </p:txBody>
      </p:sp>
      <p:sp>
        <p:nvSpPr>
          <p:cNvPr id="1048593" name="TextBox 2"/>
          <p:cNvSpPr txBox="1"/>
          <p:nvPr/>
        </p:nvSpPr>
        <p:spPr>
          <a:xfrm rot="94883">
            <a:off x="9583912" y="8732335"/>
            <a:ext cx="978569" cy="307777"/>
          </a:xfrm>
          <a:prstGeom prst="rect">
            <a:avLst/>
          </a:prstGeom>
          <a:solidFill>
            <a:schemeClr val="bg1"/>
          </a:solidFill>
        </p:spPr>
        <p:txBody>
          <a:bodyPr wrap="square" rtlCol="0">
            <a:spAutoFit/>
          </a:bodyPr>
          <a:lstStyle/>
          <a:p>
            <a:r>
              <a:rPr lang="en-IN" sz="1400" b="1" dirty="0"/>
              <a:t>STORE</a:t>
            </a:r>
          </a:p>
        </p:txBody>
      </p:sp>
      <p:pic>
        <p:nvPicPr>
          <p:cNvPr id="3" name="Picture 2">
            <a:extLst>
              <a:ext uri="{FF2B5EF4-FFF2-40B4-BE49-F238E27FC236}">
                <a16:creationId xmlns:a16="http://schemas.microsoft.com/office/drawing/2014/main" id="{1E0F54A0-E647-F5F4-4CD1-E5548EB23D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3327" y="0"/>
            <a:ext cx="7125346"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94" name="TextBox 1"/>
          <p:cNvSpPr txBox="1"/>
          <p:nvPr/>
        </p:nvSpPr>
        <p:spPr>
          <a:xfrm>
            <a:off x="354506" y="344905"/>
            <a:ext cx="2583180" cy="358140"/>
          </a:xfrm>
          <a:prstGeom prst="rect">
            <a:avLst/>
          </a:prstGeom>
          <a:noFill/>
        </p:spPr>
        <p:txBody>
          <a:bodyPr wrap="none" rtlCol="0">
            <a:spAutoFit/>
          </a:bodyPr>
          <a:lstStyle/>
          <a:p>
            <a:r>
              <a:rPr lang="en-IN" b="1" dirty="0"/>
              <a:t>MODULE DESCRIPTION</a:t>
            </a:r>
          </a:p>
        </p:txBody>
      </p:sp>
      <p:sp>
        <p:nvSpPr>
          <p:cNvPr id="1048595" name="TextBox 2"/>
          <p:cNvSpPr txBox="1"/>
          <p:nvPr/>
        </p:nvSpPr>
        <p:spPr>
          <a:xfrm>
            <a:off x="1556085" y="842210"/>
            <a:ext cx="3466911" cy="923330"/>
          </a:xfrm>
          <a:prstGeom prst="rect">
            <a:avLst/>
          </a:prstGeom>
          <a:noFill/>
        </p:spPr>
        <p:txBody>
          <a:bodyPr wrap="none" rtlCol="0">
            <a:spAutoFit/>
          </a:bodyPr>
          <a:lstStyle/>
          <a:p>
            <a:pPr marL="285750" indent="-285750">
              <a:buFont typeface="Arial" panose="020B0604020202020204" pitchFamily="34" charset="0"/>
              <a:buChar char="•"/>
            </a:pPr>
            <a:r>
              <a:rPr lang="en-IN" dirty="0"/>
              <a:t>Generate about yourself</a:t>
            </a:r>
          </a:p>
          <a:p>
            <a:pPr marL="285750" indent="-285750">
              <a:buFont typeface="Arial" panose="020B0604020202020204" pitchFamily="34" charset="0"/>
              <a:buChar char="•"/>
            </a:pPr>
            <a:r>
              <a:rPr lang="en-IN" dirty="0"/>
              <a:t>Generate Question and Answer </a:t>
            </a:r>
          </a:p>
          <a:p>
            <a:pPr marL="285750" indent="-285750">
              <a:buFont typeface="Arial" panose="020B0604020202020204" pitchFamily="34" charset="0"/>
              <a:buChar char="•"/>
            </a:pPr>
            <a:r>
              <a:rPr lang="en-IN" dirty="0"/>
              <a:t>Generate Aptitude</a:t>
            </a:r>
          </a:p>
        </p:txBody>
      </p:sp>
      <p:sp>
        <p:nvSpPr>
          <p:cNvPr id="1048596" name="TextBox 3"/>
          <p:cNvSpPr txBox="1"/>
          <p:nvPr/>
        </p:nvSpPr>
        <p:spPr>
          <a:xfrm>
            <a:off x="354506" y="2173445"/>
            <a:ext cx="2506520" cy="369332"/>
          </a:xfrm>
          <a:prstGeom prst="rect">
            <a:avLst/>
          </a:prstGeom>
          <a:noFill/>
        </p:spPr>
        <p:txBody>
          <a:bodyPr wrap="none" rtlCol="0">
            <a:spAutoFit/>
          </a:bodyPr>
          <a:lstStyle/>
          <a:p>
            <a:r>
              <a:rPr lang="en-IN" b="1" dirty="0"/>
              <a:t>Generate about yourself</a:t>
            </a:r>
          </a:p>
        </p:txBody>
      </p:sp>
      <p:sp>
        <p:nvSpPr>
          <p:cNvPr id="1048597" name="TextBox 5"/>
          <p:cNvSpPr txBox="1"/>
          <p:nvPr/>
        </p:nvSpPr>
        <p:spPr>
          <a:xfrm>
            <a:off x="1026693" y="2358111"/>
            <a:ext cx="8413015" cy="4031873"/>
          </a:xfrm>
          <a:prstGeom prst="rect">
            <a:avLst/>
          </a:prstGeom>
          <a:noFill/>
        </p:spPr>
        <p:txBody>
          <a:bodyPr wrap="square" rtlCol="0">
            <a:spAutoFit/>
          </a:bodyPr>
          <a:lstStyle/>
          <a:p>
            <a:pPr marL="800100" lvl="1" indent="-342900">
              <a:lnSpc>
                <a:spcPct val="150000"/>
              </a:lnSpc>
              <a:buAutoNum type="arabicPeriod"/>
            </a:pPr>
            <a:r>
              <a:rPr lang="en-IN" sz="1600" dirty="0"/>
              <a:t>Input</a:t>
            </a:r>
          </a:p>
          <a:p>
            <a:pPr marL="1314450" lvl="2" indent="-400050">
              <a:lnSpc>
                <a:spcPct val="150000"/>
              </a:lnSpc>
              <a:buFont typeface="Wingdings" panose="05000000000000000000" pitchFamily="2" charset="2"/>
              <a:buChar char="Ø"/>
            </a:pPr>
            <a:r>
              <a:rPr lang="en-IN" sz="1600" dirty="0"/>
              <a:t>PDF FILE: Using Fitz to open the extracted pdf temp file and then read the entire text</a:t>
            </a:r>
          </a:p>
          <a:p>
            <a:pPr marL="1257300" lvl="2" indent="-342900">
              <a:buFont typeface="Wingdings" panose="05000000000000000000" pitchFamily="2" charset="2"/>
              <a:buChar char="Ø"/>
            </a:pPr>
            <a:r>
              <a:rPr lang="en-IN" sz="1600" dirty="0"/>
              <a:t>DOCX FILE: If user gave docx file means, it convert the docx to pdf first then using pypdf2 it extracts text</a:t>
            </a:r>
          </a:p>
          <a:p>
            <a:pPr marL="1257300" lvl="2" indent="-342900">
              <a:buFont typeface="Wingdings" panose="05000000000000000000" pitchFamily="2" charset="2"/>
              <a:buChar char="Ø"/>
            </a:pPr>
            <a:r>
              <a:rPr lang="en-IN" sz="1600" dirty="0"/>
              <a:t>GOOGLE DRIVE LINK: If user gave a drive link means, it split the drive link gets the link split [-2] and the using that link split [-2] it sends response content (Bytes object) and store in temporary file and using the magic library to find the extensions of the content and do either pdf or docx process to extract the text</a:t>
            </a:r>
          </a:p>
          <a:p>
            <a:pPr marL="342900" indent="-342900">
              <a:buFont typeface="Wingdings" panose="05000000000000000000" pitchFamily="2" charset="2"/>
              <a:buChar char="Ø"/>
            </a:pPr>
            <a:endParaRPr lang="en-IN" sz="1600" dirty="0"/>
          </a:p>
          <a:p>
            <a:pPr lvl="1"/>
            <a:r>
              <a:rPr lang="en-IN" sz="1600" dirty="0"/>
              <a:t>2. Extract the text, </a:t>
            </a:r>
            <a:r>
              <a:rPr lang="en-IN" sz="1600" dirty="0" err="1"/>
              <a:t>splitted</a:t>
            </a:r>
            <a:r>
              <a:rPr lang="en-IN" sz="1600" dirty="0"/>
              <a:t> as </a:t>
            </a:r>
            <a:r>
              <a:rPr lang="en-IN" sz="1600" dirty="0" err="1"/>
              <a:t>chuncks</a:t>
            </a:r>
            <a:r>
              <a:rPr lang="en-IN" sz="1600" dirty="0"/>
              <a:t> and then embed and store it in vector base.</a:t>
            </a:r>
          </a:p>
          <a:p>
            <a:pPr lvl="1"/>
            <a:r>
              <a:rPr lang="en-IN" sz="1600" dirty="0"/>
              <a:t>3.Based on the text it generate about yourself and other questions using Gemini-pro</a:t>
            </a:r>
          </a:p>
          <a:p>
            <a:pPr lvl="1"/>
            <a:r>
              <a:rPr lang="en-IN" sz="1600" dirty="0"/>
              <a:t>4.Using </a:t>
            </a:r>
            <a:r>
              <a:rPr lang="en-IN" sz="1600" dirty="0" err="1"/>
              <a:t>gttx</a:t>
            </a:r>
            <a:r>
              <a:rPr lang="en-IN" sz="1600" dirty="0"/>
              <a:t> convert text to speech and using </a:t>
            </a:r>
            <a:r>
              <a:rPr lang="en-IN" sz="1600" dirty="0" err="1"/>
              <a:t>pygame</a:t>
            </a:r>
            <a:r>
              <a:rPr lang="en-IN" sz="1600" dirty="0"/>
              <a:t> we can play the generated text in audio format</a:t>
            </a:r>
          </a:p>
          <a:p>
            <a:pPr lvl="1"/>
            <a:r>
              <a:rPr lang="en-IN" sz="1600" dirty="0"/>
              <a:t>5.Apart from the generate about yourself the remaining answer and the extracted text transferred to the Q&amp;A module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F92A26-7254-2D17-C063-8068B03051D1}"/>
              </a:ext>
            </a:extLst>
          </p:cNvPr>
          <p:cNvSpPr txBox="1"/>
          <p:nvPr/>
        </p:nvSpPr>
        <p:spPr>
          <a:xfrm>
            <a:off x="525293" y="505840"/>
            <a:ext cx="2276273" cy="646331"/>
          </a:xfrm>
          <a:prstGeom prst="rect">
            <a:avLst/>
          </a:prstGeom>
          <a:noFill/>
        </p:spPr>
        <p:txBody>
          <a:bodyPr wrap="square" rtlCol="0">
            <a:spAutoFit/>
          </a:bodyPr>
          <a:lstStyle/>
          <a:p>
            <a:r>
              <a:rPr lang="en-IN" b="1" dirty="0"/>
              <a:t>Generate Q&amp;A</a:t>
            </a:r>
          </a:p>
          <a:p>
            <a:endParaRPr lang="en-IN" dirty="0"/>
          </a:p>
        </p:txBody>
      </p:sp>
      <p:sp>
        <p:nvSpPr>
          <p:cNvPr id="4" name="TextBox 3">
            <a:extLst>
              <a:ext uri="{FF2B5EF4-FFF2-40B4-BE49-F238E27FC236}">
                <a16:creationId xmlns:a16="http://schemas.microsoft.com/office/drawing/2014/main" id="{5CE3E81B-8B1B-8F1F-5E08-F58392917614}"/>
              </a:ext>
            </a:extLst>
          </p:cNvPr>
          <p:cNvSpPr txBox="1"/>
          <p:nvPr/>
        </p:nvSpPr>
        <p:spPr>
          <a:xfrm>
            <a:off x="992221" y="1060315"/>
            <a:ext cx="9085633" cy="1200329"/>
          </a:xfrm>
          <a:prstGeom prst="rect">
            <a:avLst/>
          </a:prstGeom>
          <a:noFill/>
        </p:spPr>
        <p:txBody>
          <a:bodyPr wrap="square" rtlCol="0">
            <a:spAutoFit/>
          </a:bodyPr>
          <a:lstStyle/>
          <a:p>
            <a:pPr marL="342900" indent="-342900">
              <a:buAutoNum type="arabicPeriod"/>
            </a:pPr>
            <a:r>
              <a:rPr lang="en-IN" dirty="0"/>
              <a:t>Store the text which is extracted from the previous modules.</a:t>
            </a:r>
          </a:p>
          <a:p>
            <a:pPr marL="342900" indent="-342900">
              <a:buAutoNum type="arabicPeriod"/>
            </a:pPr>
            <a:r>
              <a:rPr lang="en-IN" dirty="0"/>
              <a:t>From those stored text generate Q&amp;A using </a:t>
            </a:r>
            <a:r>
              <a:rPr lang="en-IN" dirty="0" err="1"/>
              <a:t>gemini</a:t>
            </a:r>
            <a:r>
              <a:rPr lang="en-IN" dirty="0"/>
              <a:t>-pro.</a:t>
            </a:r>
          </a:p>
          <a:p>
            <a:pPr marL="342900" indent="-342900">
              <a:buAutoNum type="arabicPeriod"/>
            </a:pPr>
            <a:r>
              <a:rPr lang="en-IN" dirty="0"/>
              <a:t>And then matches those text with keyword </a:t>
            </a:r>
            <a:r>
              <a:rPr lang="en-IN" dirty="0" err="1"/>
              <a:t>json</a:t>
            </a:r>
            <a:r>
              <a:rPr lang="en-IN" dirty="0"/>
              <a:t> file and gets the extracted skills keyword (</a:t>
            </a:r>
            <a:r>
              <a:rPr lang="en-IN" dirty="0" err="1"/>
              <a:t>java,python</a:t>
            </a:r>
            <a:r>
              <a:rPr lang="en-IN" dirty="0"/>
              <a:t>….). Using those skills keywords </a:t>
            </a:r>
            <a:r>
              <a:rPr lang="en-IN" dirty="0" err="1"/>
              <a:t>gemini</a:t>
            </a:r>
            <a:r>
              <a:rPr lang="en-IN" dirty="0"/>
              <a:t> pro generates and Q&amp;A</a:t>
            </a:r>
          </a:p>
        </p:txBody>
      </p:sp>
      <p:sp>
        <p:nvSpPr>
          <p:cNvPr id="5" name="TextBox 4">
            <a:extLst>
              <a:ext uri="{FF2B5EF4-FFF2-40B4-BE49-F238E27FC236}">
                <a16:creationId xmlns:a16="http://schemas.microsoft.com/office/drawing/2014/main" id="{7AF5B58D-53CA-80AF-D52C-928A4EE1CD51}"/>
              </a:ext>
            </a:extLst>
          </p:cNvPr>
          <p:cNvSpPr txBox="1"/>
          <p:nvPr/>
        </p:nvSpPr>
        <p:spPr>
          <a:xfrm>
            <a:off x="525292" y="2782669"/>
            <a:ext cx="2276273" cy="646331"/>
          </a:xfrm>
          <a:prstGeom prst="rect">
            <a:avLst/>
          </a:prstGeom>
          <a:noFill/>
        </p:spPr>
        <p:txBody>
          <a:bodyPr wrap="square" rtlCol="0">
            <a:spAutoFit/>
          </a:bodyPr>
          <a:lstStyle/>
          <a:p>
            <a:r>
              <a:rPr lang="en-IN" b="1" dirty="0"/>
              <a:t>Generate Aptitude</a:t>
            </a:r>
          </a:p>
          <a:p>
            <a:endParaRPr lang="en-IN" dirty="0"/>
          </a:p>
        </p:txBody>
      </p:sp>
      <p:sp>
        <p:nvSpPr>
          <p:cNvPr id="6" name="TextBox 5">
            <a:extLst>
              <a:ext uri="{FF2B5EF4-FFF2-40B4-BE49-F238E27FC236}">
                <a16:creationId xmlns:a16="http://schemas.microsoft.com/office/drawing/2014/main" id="{6A153BD1-3764-CF98-C422-C9E6E6A9E658}"/>
              </a:ext>
            </a:extLst>
          </p:cNvPr>
          <p:cNvSpPr txBox="1"/>
          <p:nvPr/>
        </p:nvSpPr>
        <p:spPr>
          <a:xfrm>
            <a:off x="992222" y="3351338"/>
            <a:ext cx="8443608" cy="3139321"/>
          </a:xfrm>
          <a:prstGeom prst="rect">
            <a:avLst/>
          </a:prstGeom>
          <a:noFill/>
        </p:spPr>
        <p:txBody>
          <a:bodyPr wrap="square" rtlCol="0">
            <a:spAutoFit/>
          </a:bodyPr>
          <a:lstStyle/>
          <a:p>
            <a:pPr marL="342900" indent="-342900">
              <a:buAutoNum type="arabicPeriod"/>
            </a:pPr>
            <a:r>
              <a:rPr lang="en-IN" dirty="0"/>
              <a:t>Store the text which is extracted from the previous modules.</a:t>
            </a:r>
          </a:p>
          <a:p>
            <a:pPr marL="342900" indent="-342900">
              <a:buAutoNum type="arabicPeriod"/>
            </a:pPr>
            <a:r>
              <a:rPr lang="en-IN" dirty="0"/>
              <a:t>And then matches those text with keyword </a:t>
            </a:r>
            <a:r>
              <a:rPr lang="en-IN" dirty="0" err="1"/>
              <a:t>json</a:t>
            </a:r>
            <a:r>
              <a:rPr lang="en-IN" dirty="0"/>
              <a:t> file and gets the extracted skills keyword (</a:t>
            </a:r>
            <a:r>
              <a:rPr lang="en-IN" dirty="0" err="1"/>
              <a:t>java,python</a:t>
            </a:r>
            <a:r>
              <a:rPr lang="en-IN" dirty="0"/>
              <a:t>….). Using those skills keywords </a:t>
            </a:r>
            <a:r>
              <a:rPr lang="en-IN" dirty="0" err="1"/>
              <a:t>gemini</a:t>
            </a:r>
            <a:r>
              <a:rPr lang="en-IN" dirty="0"/>
              <a:t>-pro generates and Aptitude Question with options and correct answer</a:t>
            </a:r>
          </a:p>
          <a:p>
            <a:pPr marL="342900" indent="-342900">
              <a:buAutoNum type="arabicPeriod"/>
            </a:pPr>
            <a:r>
              <a:rPr lang="en-IN" dirty="0" err="1"/>
              <a:t>Aprat</a:t>
            </a:r>
            <a:r>
              <a:rPr lang="en-IN" dirty="0"/>
              <a:t> from the skills aptitude, it also generate general aptitude using aptitude </a:t>
            </a:r>
            <a:r>
              <a:rPr lang="en-IN" dirty="0" err="1"/>
              <a:t>json</a:t>
            </a:r>
            <a:r>
              <a:rPr lang="en-IN" dirty="0"/>
              <a:t> file</a:t>
            </a:r>
          </a:p>
          <a:p>
            <a:pPr marL="342900" indent="-342900">
              <a:buAutoNum type="arabicPeriod"/>
            </a:pPr>
            <a:r>
              <a:rPr lang="en-IN" dirty="0"/>
              <a:t>Using those two aptitude module, mixed up and give aptitude question based on the number of questions prompt</a:t>
            </a:r>
          </a:p>
          <a:p>
            <a:pPr marL="342900" indent="-342900">
              <a:buAutoNum type="arabicPeriod"/>
            </a:pPr>
            <a:r>
              <a:rPr lang="en-IN" dirty="0"/>
              <a:t>We can also check the score while submitting the text and also we can see the correct answers</a:t>
            </a:r>
          </a:p>
          <a:p>
            <a:pPr marL="342900" indent="-342900">
              <a:buAutoNum type="arabicPeriod"/>
            </a:pPr>
            <a:r>
              <a:rPr lang="en-IN" dirty="0"/>
              <a:t>Retest option is also possible</a:t>
            </a:r>
          </a:p>
          <a:p>
            <a:endParaRPr lang="en-IN" dirty="0"/>
          </a:p>
        </p:txBody>
      </p:sp>
    </p:spTree>
    <p:extLst>
      <p:ext uri="{BB962C8B-B14F-4D97-AF65-F5344CB8AC3E}">
        <p14:creationId xmlns:p14="http://schemas.microsoft.com/office/powerpoint/2010/main" val="4186654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03" name="TextBox 1"/>
          <p:cNvSpPr txBox="1"/>
          <p:nvPr/>
        </p:nvSpPr>
        <p:spPr>
          <a:xfrm>
            <a:off x="729574" y="535021"/>
            <a:ext cx="3169662" cy="358140"/>
          </a:xfrm>
          <a:prstGeom prst="rect">
            <a:avLst/>
          </a:prstGeom>
          <a:noFill/>
        </p:spPr>
        <p:txBody>
          <a:bodyPr wrap="none" rtlCol="0">
            <a:spAutoFit/>
          </a:bodyPr>
          <a:lstStyle/>
          <a:p>
            <a:r>
              <a:rPr lang="en-IN" sz="1800" b="1" i="0" dirty="0">
                <a:effectLst/>
              </a:rPr>
              <a:t>TOOLS AND TECHNOLOGIES</a:t>
            </a:r>
            <a:r>
              <a:rPr lang="en-IN" sz="1800" b="1" i="0" dirty="0">
                <a:effectLst/>
                <a:latin typeface="+mj-lt"/>
              </a:rPr>
              <a:t>:</a:t>
            </a:r>
          </a:p>
        </p:txBody>
      </p:sp>
      <p:sp>
        <p:nvSpPr>
          <p:cNvPr id="1048604" name="TextBox 2"/>
          <p:cNvSpPr txBox="1"/>
          <p:nvPr/>
        </p:nvSpPr>
        <p:spPr>
          <a:xfrm>
            <a:off x="729574" y="1326822"/>
            <a:ext cx="8200417" cy="4202689"/>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IN" b="1" i="0" dirty="0">
                <a:solidFill>
                  <a:srgbClr val="0D0D0D"/>
                </a:solidFill>
                <a:effectLst/>
                <a:latin typeface="Söhne"/>
              </a:rPr>
              <a:t>Python</a:t>
            </a:r>
            <a:r>
              <a:rPr lang="en-IN" b="0" i="0" dirty="0">
                <a:solidFill>
                  <a:srgbClr val="0D0D0D"/>
                </a:solidFill>
                <a:effectLst/>
                <a:latin typeface="Söhne"/>
              </a:rPr>
              <a:t>: Primary programming language for development.</a:t>
            </a:r>
          </a:p>
          <a:p>
            <a:pPr marL="285750" indent="-285750" algn="l">
              <a:lnSpc>
                <a:spcPct val="150000"/>
              </a:lnSpc>
              <a:buFont typeface="Arial" panose="020B0604020202020204" pitchFamily="34" charset="0"/>
              <a:buChar char="•"/>
            </a:pPr>
            <a:r>
              <a:rPr lang="en-IN" b="1" i="0" dirty="0" err="1">
                <a:solidFill>
                  <a:srgbClr val="0D0D0D"/>
                </a:solidFill>
                <a:effectLst/>
                <a:latin typeface="Söhne"/>
              </a:rPr>
              <a:t>Streamlit</a:t>
            </a:r>
            <a:r>
              <a:rPr lang="en-IN" b="0" i="0" dirty="0">
                <a:solidFill>
                  <a:srgbClr val="0D0D0D"/>
                </a:solidFill>
                <a:effectLst/>
                <a:latin typeface="Söhne"/>
              </a:rPr>
              <a:t>: Python library for building interactive web applications.</a:t>
            </a:r>
          </a:p>
          <a:p>
            <a:pPr marL="285750" indent="-285750" algn="l">
              <a:lnSpc>
                <a:spcPct val="150000"/>
              </a:lnSpc>
              <a:buFont typeface="Arial" panose="020B0604020202020204" pitchFamily="34" charset="0"/>
              <a:buChar char="•"/>
            </a:pPr>
            <a:r>
              <a:rPr lang="en-IN" b="1" i="0" dirty="0" err="1">
                <a:solidFill>
                  <a:srgbClr val="0D0D0D"/>
                </a:solidFill>
                <a:effectLst/>
                <a:latin typeface="Söhne"/>
              </a:rPr>
              <a:t>LangChain</a:t>
            </a:r>
            <a:r>
              <a:rPr lang="en-IN" b="0" i="0" dirty="0">
                <a:solidFill>
                  <a:srgbClr val="0D0D0D"/>
                </a:solidFill>
                <a:effectLst/>
                <a:latin typeface="Söhne"/>
              </a:rPr>
              <a:t>: Framework for integrating language-related functionalities.</a:t>
            </a:r>
          </a:p>
          <a:p>
            <a:pPr marL="285750" indent="-285750" algn="l">
              <a:lnSpc>
                <a:spcPct val="150000"/>
              </a:lnSpc>
              <a:buFont typeface="Arial" panose="020B0604020202020204" pitchFamily="34" charset="0"/>
              <a:buChar char="•"/>
            </a:pPr>
            <a:r>
              <a:rPr lang="en-IN" b="1" dirty="0">
                <a:solidFill>
                  <a:srgbClr val="0D0D0D"/>
                </a:solidFill>
                <a:latin typeface="Söhne"/>
              </a:rPr>
              <a:t>Gemini-pro</a:t>
            </a:r>
            <a:r>
              <a:rPr lang="en-IN" b="0" i="0" dirty="0">
                <a:solidFill>
                  <a:srgbClr val="0D0D0D"/>
                </a:solidFill>
                <a:effectLst/>
                <a:latin typeface="Söhne"/>
              </a:rPr>
              <a:t>: Using </a:t>
            </a:r>
            <a:r>
              <a:rPr lang="en-IN" b="0" i="0" dirty="0" err="1">
                <a:solidFill>
                  <a:srgbClr val="0D0D0D"/>
                </a:solidFill>
                <a:effectLst/>
                <a:latin typeface="Söhne"/>
              </a:rPr>
              <a:t>gemini</a:t>
            </a:r>
            <a:r>
              <a:rPr lang="en-IN" b="0" i="0" dirty="0">
                <a:solidFill>
                  <a:srgbClr val="0D0D0D"/>
                </a:solidFill>
                <a:effectLst/>
                <a:latin typeface="Söhne"/>
              </a:rPr>
              <a:t> pro generate Q&amp;A based on prompt.</a:t>
            </a:r>
          </a:p>
          <a:p>
            <a:pPr marL="285750" indent="-285750" algn="l">
              <a:lnSpc>
                <a:spcPct val="150000"/>
              </a:lnSpc>
              <a:buFont typeface="Arial" panose="020B0604020202020204" pitchFamily="34" charset="0"/>
              <a:buChar char="•"/>
            </a:pPr>
            <a:r>
              <a:rPr lang="en-IN" b="1" i="0" dirty="0">
                <a:solidFill>
                  <a:srgbClr val="0D0D0D"/>
                </a:solidFill>
                <a:effectLst/>
                <a:latin typeface="Söhne"/>
              </a:rPr>
              <a:t>Vector Database (e.g., </a:t>
            </a:r>
            <a:r>
              <a:rPr lang="en-IN" b="1" i="0" dirty="0" err="1">
                <a:solidFill>
                  <a:srgbClr val="0D0D0D"/>
                </a:solidFill>
                <a:effectLst/>
                <a:latin typeface="Söhne"/>
              </a:rPr>
              <a:t>Faiss</a:t>
            </a:r>
            <a:r>
              <a:rPr lang="en-IN" b="1" i="0" dirty="0">
                <a:solidFill>
                  <a:srgbClr val="0D0D0D"/>
                </a:solidFill>
                <a:effectLst/>
                <a:latin typeface="Söhne"/>
              </a:rPr>
              <a:t>)</a:t>
            </a:r>
            <a:r>
              <a:rPr lang="en-IN" b="0" i="0" dirty="0">
                <a:solidFill>
                  <a:srgbClr val="0D0D0D"/>
                </a:solidFill>
                <a:effectLst/>
                <a:latin typeface="Söhne"/>
              </a:rPr>
              <a:t>: Library for managing and querying large-scale vector data efficiently.</a:t>
            </a:r>
          </a:p>
          <a:p>
            <a:pPr marL="285750" indent="-285750">
              <a:lnSpc>
                <a:spcPct val="150000"/>
              </a:lnSpc>
              <a:buFont typeface="Arial" panose="020B0604020202020204" pitchFamily="34" charset="0"/>
              <a:buChar char="•"/>
            </a:pPr>
            <a:r>
              <a:rPr lang="en-US" b="1" i="0" dirty="0" err="1">
                <a:solidFill>
                  <a:srgbClr val="0D0D0D"/>
                </a:solidFill>
                <a:effectLst/>
                <a:latin typeface="Söhne"/>
              </a:rPr>
              <a:t>Faiss</a:t>
            </a:r>
            <a:r>
              <a:rPr lang="en-US" b="0" i="0" dirty="0">
                <a:solidFill>
                  <a:srgbClr val="0D0D0D"/>
                </a:solidFill>
                <a:effectLst/>
                <a:latin typeface="Söhne"/>
              </a:rPr>
              <a:t>: A library for efficient similarity search and nearest neighbor search in large vector spaces, suitable for semantic search functionalities.</a:t>
            </a:r>
          </a:p>
          <a:p>
            <a:pPr marL="285750" indent="-285750">
              <a:lnSpc>
                <a:spcPct val="150000"/>
              </a:lnSpc>
              <a:buFont typeface="Arial" panose="020B0604020202020204" pitchFamily="34" charset="0"/>
              <a:buChar char="•"/>
            </a:pPr>
            <a:r>
              <a:rPr lang="en-US" b="1" dirty="0" err="1">
                <a:solidFill>
                  <a:srgbClr val="0D0D0D"/>
                </a:solidFill>
                <a:latin typeface="Söhne"/>
              </a:rPr>
              <a:t>Gtts</a:t>
            </a:r>
            <a:r>
              <a:rPr lang="en-US" b="1" dirty="0">
                <a:solidFill>
                  <a:srgbClr val="0D0D0D"/>
                </a:solidFill>
                <a:latin typeface="Söhne"/>
              </a:rPr>
              <a:t>: </a:t>
            </a:r>
            <a:r>
              <a:rPr lang="en-US" dirty="0">
                <a:solidFill>
                  <a:srgbClr val="0D0D0D"/>
                </a:solidFill>
                <a:latin typeface="Söhne"/>
              </a:rPr>
              <a:t>Using </a:t>
            </a:r>
            <a:r>
              <a:rPr lang="en-US" dirty="0" err="1">
                <a:solidFill>
                  <a:srgbClr val="0D0D0D"/>
                </a:solidFill>
                <a:latin typeface="Söhne"/>
              </a:rPr>
              <a:t>gttx</a:t>
            </a:r>
            <a:r>
              <a:rPr lang="en-US" dirty="0">
                <a:solidFill>
                  <a:srgbClr val="0D0D0D"/>
                </a:solidFill>
                <a:latin typeface="Söhne"/>
              </a:rPr>
              <a:t> we can convert text to </a:t>
            </a:r>
            <a:r>
              <a:rPr lang="en-US" dirty="0" err="1">
                <a:solidFill>
                  <a:srgbClr val="0D0D0D"/>
                </a:solidFill>
                <a:latin typeface="Söhne"/>
              </a:rPr>
              <a:t>speect</a:t>
            </a:r>
            <a:r>
              <a:rPr lang="en-US" dirty="0">
                <a:solidFill>
                  <a:srgbClr val="0D0D0D"/>
                </a:solidFill>
                <a:latin typeface="Söhne"/>
              </a:rPr>
              <a:t> </a:t>
            </a:r>
          </a:p>
          <a:p>
            <a:pPr marL="285750" indent="-285750">
              <a:lnSpc>
                <a:spcPct val="150000"/>
              </a:lnSpc>
              <a:buFont typeface="Arial" panose="020B0604020202020204" pitchFamily="34" charset="0"/>
              <a:buChar char="•"/>
            </a:pPr>
            <a:r>
              <a:rPr lang="en-US" b="1" dirty="0" err="1">
                <a:solidFill>
                  <a:srgbClr val="0D0D0D"/>
                </a:solidFill>
                <a:latin typeface="Söhne"/>
              </a:rPr>
              <a:t>Pygame</a:t>
            </a:r>
            <a:r>
              <a:rPr lang="en-US" b="1" dirty="0">
                <a:solidFill>
                  <a:srgbClr val="0D0D0D"/>
                </a:solidFill>
                <a:latin typeface="Söhne"/>
              </a:rPr>
              <a:t>: </a:t>
            </a:r>
            <a:r>
              <a:rPr lang="en-US" dirty="0">
                <a:solidFill>
                  <a:srgbClr val="0D0D0D"/>
                </a:solidFill>
                <a:latin typeface="Söhne"/>
              </a:rPr>
              <a:t>Using </a:t>
            </a:r>
            <a:r>
              <a:rPr lang="en-US" dirty="0" err="1">
                <a:solidFill>
                  <a:srgbClr val="0D0D0D"/>
                </a:solidFill>
                <a:latin typeface="Söhne"/>
              </a:rPr>
              <a:t>pygame</a:t>
            </a:r>
            <a:r>
              <a:rPr lang="en-US" dirty="0">
                <a:solidFill>
                  <a:srgbClr val="0D0D0D"/>
                </a:solidFill>
                <a:latin typeface="Söhne"/>
              </a:rPr>
              <a:t> we can initiate the audio</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05" name="TextBox 1"/>
          <p:cNvSpPr txBox="1"/>
          <p:nvPr/>
        </p:nvSpPr>
        <p:spPr>
          <a:xfrm>
            <a:off x="938463" y="1106905"/>
            <a:ext cx="9087853" cy="4659417"/>
          </a:xfrm>
          <a:prstGeom prst="rect">
            <a:avLst/>
          </a:prstGeom>
          <a:noFill/>
        </p:spPr>
        <p:txBody>
          <a:bodyPr wrap="square" rtlCol="0">
            <a:spAutoFit/>
          </a:bodyPr>
          <a:lstStyle/>
          <a:p>
            <a:pPr>
              <a:lnSpc>
                <a:spcPct val="150000"/>
              </a:lnSpc>
            </a:pPr>
            <a:r>
              <a:rPr lang="en-IN" sz="2000" dirty="0"/>
              <a:t>[1] Pathan Simran, </a:t>
            </a:r>
            <a:r>
              <a:rPr lang="en-IN" sz="2000" dirty="0" err="1"/>
              <a:t>Raykar</a:t>
            </a:r>
            <a:r>
              <a:rPr lang="en-IN" sz="2000" dirty="0"/>
              <a:t> Vaishnavi, </a:t>
            </a:r>
            <a:r>
              <a:rPr lang="en-IN" sz="2000" dirty="0" err="1"/>
              <a:t>Pandarkar</a:t>
            </a:r>
            <a:r>
              <a:rPr lang="en-IN" sz="2000" dirty="0"/>
              <a:t> Vaibhav, Kadam Arjun, and Bhosale Swati S. Chat with documents using large language model (</a:t>
            </a:r>
            <a:r>
              <a:rPr lang="en-IN" sz="2000" dirty="0" err="1"/>
              <a:t>llm</a:t>
            </a:r>
            <a:r>
              <a:rPr lang="en-IN" sz="2000" dirty="0"/>
              <a:t>). 2023. </a:t>
            </a:r>
          </a:p>
          <a:p>
            <a:pPr>
              <a:lnSpc>
                <a:spcPct val="150000"/>
              </a:lnSpc>
            </a:pPr>
            <a:r>
              <a:rPr lang="en-IN" sz="2000" dirty="0"/>
              <a:t>[2] Joko Siswanto, </a:t>
            </a:r>
            <a:r>
              <a:rPr lang="en-IN" sz="2000" dirty="0" err="1"/>
              <a:t>Sinung</a:t>
            </a:r>
            <a:r>
              <a:rPr lang="en-IN" sz="2000" dirty="0"/>
              <a:t> </a:t>
            </a:r>
            <a:r>
              <a:rPr lang="en-IN" sz="2000" dirty="0" err="1"/>
              <a:t>Suakanto</a:t>
            </a:r>
            <a:r>
              <a:rPr lang="en-IN" sz="2000" dirty="0"/>
              <a:t>, Made </a:t>
            </a:r>
            <a:r>
              <a:rPr lang="en-IN" sz="2000" dirty="0" err="1"/>
              <a:t>Andriani</a:t>
            </a:r>
            <a:r>
              <a:rPr lang="en-IN" sz="2000" dirty="0"/>
              <a:t>, Margareta </a:t>
            </a:r>
            <a:r>
              <a:rPr lang="en-IN" sz="2000" dirty="0" err="1"/>
              <a:t>Hardiyanti</a:t>
            </a:r>
            <a:r>
              <a:rPr lang="en-IN" sz="2000" dirty="0"/>
              <a:t>, and Tien </a:t>
            </a:r>
            <a:r>
              <a:rPr lang="en-IN" sz="2000" dirty="0" err="1"/>
              <a:t>Fabrianti</a:t>
            </a:r>
            <a:r>
              <a:rPr lang="en-IN" sz="2000" dirty="0"/>
              <a:t> </a:t>
            </a:r>
            <a:r>
              <a:rPr lang="en-IN" sz="2000" dirty="0" err="1"/>
              <a:t>Kusumasari</a:t>
            </a:r>
            <a:r>
              <a:rPr lang="en-IN" sz="2000" dirty="0"/>
              <a:t>. Interview bot development with natural language processing and machine learning. 2023. </a:t>
            </a:r>
          </a:p>
          <a:p>
            <a:pPr>
              <a:lnSpc>
                <a:spcPct val="150000"/>
              </a:lnSpc>
            </a:pPr>
            <a:r>
              <a:rPr lang="en-IN" sz="2000" dirty="0"/>
              <a:t>[3] Sumit Maheshwari, Abhishek </a:t>
            </a:r>
            <a:r>
              <a:rPr lang="en-IN" sz="2000" dirty="0" err="1"/>
              <a:t>Sainani</a:t>
            </a:r>
            <a:r>
              <a:rPr lang="en-IN" sz="2000" dirty="0"/>
              <a:t>, and P Krishna Reddy. An approach to extract special skills to improve the performance of resume selection. Hyderabad, India, 2010. Centre for Data Engineering, International Institute of Information Technology. </a:t>
            </a:r>
          </a:p>
          <a:p>
            <a:pPr>
              <a:lnSpc>
                <a:spcPct val="150000"/>
              </a:lnSpc>
            </a:pPr>
            <a:r>
              <a:rPr lang="en-IN" sz="2000" dirty="0"/>
              <a:t>[4] Adith </a:t>
            </a:r>
            <a:r>
              <a:rPr lang="en-IN" sz="2000" dirty="0" err="1"/>
              <a:t>Sreeram</a:t>
            </a:r>
            <a:r>
              <a:rPr lang="en-IN" sz="2000" dirty="0"/>
              <a:t> A S and </a:t>
            </a:r>
            <a:r>
              <a:rPr lang="en-IN" sz="2000" dirty="0" err="1"/>
              <a:t>Pappuri</a:t>
            </a:r>
            <a:r>
              <a:rPr lang="en-IN" sz="2000" dirty="0"/>
              <a:t> </a:t>
            </a:r>
            <a:r>
              <a:rPr lang="en-IN" sz="2000" dirty="0" err="1"/>
              <a:t>Jithendra</a:t>
            </a:r>
            <a:r>
              <a:rPr lang="en-IN" sz="2000" dirty="0"/>
              <a:t> Sai. An effective query system using </a:t>
            </a:r>
            <a:r>
              <a:rPr lang="en-IN" sz="2000" dirty="0" err="1"/>
              <a:t>llms</a:t>
            </a:r>
            <a:r>
              <a:rPr lang="en-IN" sz="2000" dirty="0"/>
              <a:t> and </a:t>
            </a:r>
            <a:r>
              <a:rPr lang="en-IN" sz="2000" dirty="0" err="1"/>
              <a:t>langchain</a:t>
            </a:r>
            <a:r>
              <a:rPr lang="en-IN" sz="2000" dirty="0"/>
              <a:t>. 2023.</a:t>
            </a:r>
          </a:p>
        </p:txBody>
      </p:sp>
      <p:sp>
        <p:nvSpPr>
          <p:cNvPr id="1048606" name="TextBox 2"/>
          <p:cNvSpPr txBox="1"/>
          <p:nvPr/>
        </p:nvSpPr>
        <p:spPr>
          <a:xfrm>
            <a:off x="938463" y="561474"/>
            <a:ext cx="1384567" cy="358141"/>
          </a:xfrm>
          <a:prstGeom prst="rect">
            <a:avLst/>
          </a:prstGeom>
          <a:noFill/>
        </p:spPr>
        <p:txBody>
          <a:bodyPr wrap="none" rtlCol="0">
            <a:spAutoFit/>
          </a:bodyPr>
          <a:lstStyle/>
          <a:p>
            <a:r>
              <a:rPr lang="en-IN" b="1" dirty="0"/>
              <a:t>References</a:t>
            </a:r>
            <a:r>
              <a:rPr lang="en-IN" dirty="0"/>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877</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Narrow</vt:lpstr>
      <vt:lpstr>Calibri</vt:lpstr>
      <vt:lpstr>Inter</vt:lpstr>
      <vt:lpstr>Söhne</vt:lpstr>
      <vt:lpstr>Tw Cen MT</vt:lpstr>
      <vt:lpstr>Tw Cen MT Condensed</vt:lpstr>
      <vt:lpstr>Wingdings</vt:lpstr>
      <vt:lpstr>Wingdings 3</vt:lpstr>
      <vt:lpstr>Integral</vt:lpstr>
      <vt:lpstr>PowerPoint Presentation</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Arunkumar B</dc:creator>
  <cp:lastModifiedBy>Arunkumar B</cp:lastModifiedBy>
  <cp:revision>1</cp:revision>
  <dcterms:created xsi:type="dcterms:W3CDTF">2024-02-20T06:05:19Z</dcterms:created>
  <dcterms:modified xsi:type="dcterms:W3CDTF">2024-05-14T16:56:14Z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93ac5d2533944173a5b98e9c4049448c</vt:lpwstr>
  </property>
</Properties>
</file>