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367" r:id="rId5"/>
    <p:sldId id="368" r:id="rId6"/>
    <p:sldId id="369" r:id="rId7"/>
    <p:sldId id="370" r:id="rId8"/>
    <p:sldId id="371" r:id="rId9"/>
    <p:sldId id="372" r:id="rId10"/>
    <p:sldId id="373" r:id="rId11"/>
    <p:sldId id="374" r:id="rId12"/>
    <p:sldId id="375" r:id="rId13"/>
    <p:sldId id="379" r:id="rId14"/>
    <p:sldId id="380" r:id="rId15"/>
    <p:sldId id="376" r:id="rId16"/>
    <p:sldId id="377" r:id="rId17"/>
    <p:sldId id="381" r:id="rId18"/>
    <p:sldId id="382" r:id="rId19"/>
    <p:sldId id="383" r:id="rId20"/>
    <p:sldId id="384" r:id="rId21"/>
    <p:sldId id="385" r:id="rId22"/>
    <p:sldId id="349" r:id="rId23"/>
    <p:sldId id="386" r:id="rId24"/>
    <p:sldId id="34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junath reddy" initials="mr" lastIdx="1" clrIdx="0">
    <p:extLst>
      <p:ext uri="{19B8F6BF-5375-455C-9EA6-DF929625EA0E}">
        <p15:presenceInfo xmlns:p15="http://schemas.microsoft.com/office/powerpoint/2012/main" userId="5519544cac310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96" d="100"/>
          <a:sy n="96" d="100"/>
        </p:scale>
        <p:origin x="636" y="8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Mishra" userId="S::rmishra@edunetfoundation.org::6469e6c3-66fa-4f4f-9c10-a71ac4161bf2" providerId="AD" clId="Web-{6650A404-D67C-24D4-A22C-A8BBCB97859F}"/>
    <pc:docChg chg="modSld">
      <pc:chgData name="Rashmi Mishra" userId="S::rmishra@edunetfoundation.org::6469e6c3-66fa-4f4f-9c10-a71ac4161bf2" providerId="AD" clId="Web-{6650A404-D67C-24D4-A22C-A8BBCB97859F}" dt="2023-09-20T09:44:07.072" v="0" actId="1076"/>
      <pc:docMkLst>
        <pc:docMk/>
      </pc:docMkLst>
      <pc:sldChg chg="modSp">
        <pc:chgData name="Rashmi Mishra" userId="S::rmishra@edunetfoundation.org::6469e6c3-66fa-4f4f-9c10-a71ac4161bf2" providerId="AD" clId="Web-{6650A404-D67C-24D4-A22C-A8BBCB97859F}" dt="2023-09-20T09:44:07.072" v="0" actId="1076"/>
        <pc:sldMkLst>
          <pc:docMk/>
          <pc:sldMk cId="312414391" sldId="378"/>
        </pc:sldMkLst>
        <pc:picChg chg="mod">
          <ac:chgData name="Rashmi Mishra" userId="S::rmishra@edunetfoundation.org::6469e6c3-66fa-4f4f-9c10-a71ac4161bf2" providerId="AD" clId="Web-{6650A404-D67C-24D4-A22C-A8BBCB97859F}" dt="2023-09-20T09:44:07.072" v="0" actId="1076"/>
          <ac:picMkLst>
            <pc:docMk/>
            <pc:sldMk cId="312414391" sldId="378"/>
            <ac:picMk id="2" creationId="{E349563B-B43C-CCAE-CB75-0187721925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cs typeface="Times New Roman" panose="02020603050405020304" pitchFamily="18" charset="0"/>
              </a:rPr>
              <a:t>1</a:t>
            </a:fld>
            <a:endParaRPr lang="en-US" sz="1400" b="0" strike="noStrike" spc="-1">
              <a:latin typeface="Times New Roman"/>
              <a:cs typeface="Times New Roman" panose="02020603050405020304" pitchFamily="18" charset="0"/>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dirty="0">
                <a:latin typeface="Calibri"/>
                <a:cs typeface="Calibri"/>
              </a:rPr>
              <a:t>These are the list of chapters that we are going to cover in these foundation codes. Those are chapter one what are AI and ML? chapter 2 applied Python programming in AI,  and chapter 3 is</a:t>
            </a:r>
            <a:r>
              <a:rPr lang="en-US" b="1" dirty="0">
                <a:latin typeface="Times New Roman" panose="02020603050405020304" pitchFamily="18" charset="0"/>
                <a:cs typeface="Times New Roman" panose="02020603050405020304" pitchFamily="18" charset="0"/>
              </a:rPr>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cs typeface="Times New Roman" panose="02020603050405020304" pitchFamily="18" charset="0"/>
              </a:rPr>
              <a:t>2</a:t>
            </a:fld>
            <a:endParaRPr lang="en-US" sz="1400" b="0" strike="noStrike" spc="-1">
              <a:latin typeface="Times New Roman"/>
              <a:cs typeface="Times New Roman" panose="02020603050405020304" pitchFamily="18" charset="0"/>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dirty="0">
                <a:solidFill>
                  <a:srgbClr val="213163"/>
                </a:solidFill>
                <a:latin typeface="Times New Roman" panose="02020603050405020304" pitchFamily="18" charset="0"/>
                <a:cs typeface="Times New Roman" panose="02020603050405020304" pitchFamily="18" charset="0"/>
              </a:rPr>
              <a:t>Reference</a:t>
            </a:r>
            <a:endParaRPr lang="en-US" sz="2000" dirty="0">
              <a:latin typeface="Times New Roman" panose="02020603050405020304" pitchFamily="18" charset="0"/>
              <a:cs typeface="Times New Roman" panose="02020603050405020304" pitchFamily="18" charset="0"/>
            </a:endParaRPr>
          </a:p>
          <a:p>
            <a:pPr marL="173736" indent="-173736">
              <a:buFont typeface="Arial" panose="020B0604020202020204" pitchFamily="34" charset="0"/>
              <a:buChar char="•"/>
              <a:tabLst>
                <a:tab pos="0" algn="l"/>
              </a:tabLst>
            </a:pPr>
            <a:endParaRPr lang="en-IN" sz="2000" spc="-1" dirty="0">
              <a:latin typeface="Times New Roman" panose="02020603050405020304" pitchFamily="18" charset="0"/>
              <a:cs typeface="Times New Roman" panose="02020603050405020304" pitchFamily="18" charset="0"/>
            </a:endParaRPr>
          </a:p>
          <a:p>
            <a:pPr marL="173736" indent="-173736">
              <a:buFont typeface="Arial" panose="020B0604020202020204" pitchFamily="34" charset="0"/>
              <a:buChar char="•"/>
              <a:tabLst>
                <a:tab pos="0" algn="l"/>
              </a:tabLst>
            </a:pPr>
            <a:r>
              <a:rPr lang="en-IN" sz="2000" spc="-1" dirty="0">
                <a:latin typeface="Times New Roman" panose="02020603050405020304" pitchFamily="18" charset="0"/>
                <a:cs typeface="Times New Roman" panose="02020603050405020304" pitchFamily="18" charset="0"/>
              </a:rPr>
              <a:t>These are the references for this session.</a:t>
            </a:r>
            <a:endParaRPr lang="en-IN" sz="2000" b="0" strike="noStrike" spc="-1" dirty="0">
              <a:latin typeface="Times New Roman" panose="02020603050405020304" pitchFamily="18" charset="0"/>
              <a:cs typeface="Times New Roman" panose="02020603050405020304" pitchFamily="18" charset="0"/>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cs typeface="Times New Roman" panose="02020603050405020304" pitchFamily="18" charset="0"/>
              </a:rPr>
              <a:t>19</a:t>
            </a:fld>
            <a:endParaRPr lang="en-US" sz="1200" b="0" strike="noStrike" spc="-1" dirty="0">
              <a:latin typeface="Times New Roman"/>
              <a:cs typeface="Times New Roman" panose="02020603050405020304" pitchFamily="18" charset="0"/>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73B45-C16F-AF96-B3FC-D68C78328009}"/>
            </a:ext>
          </a:extLst>
        </p:cNvPr>
        <p:cNvGrpSpPr/>
        <p:nvPr/>
      </p:nvGrpSpPr>
      <p:grpSpPr>
        <a:xfrm>
          <a:off x="0" y="0"/>
          <a:ext cx="0" cy="0"/>
          <a:chOff x="0" y="0"/>
          <a:chExt cx="0" cy="0"/>
        </a:xfrm>
      </p:grpSpPr>
      <p:sp>
        <p:nvSpPr>
          <p:cNvPr id="379" name="PlaceHolder 1">
            <a:extLst>
              <a:ext uri="{FF2B5EF4-FFF2-40B4-BE49-F238E27FC236}">
                <a16:creationId xmlns:a16="http://schemas.microsoft.com/office/drawing/2014/main" id="{40B85717-5A2F-6306-EC87-F0E03630BB35}"/>
              </a:ext>
            </a:extLst>
          </p:cNvPr>
          <p:cNvSpPr>
            <a:spLocks noGrp="1" noRot="1" noChangeAspect="1"/>
          </p:cNvSpPr>
          <p:nvPr>
            <p:ph type="sldImg"/>
          </p:nvPr>
        </p:nvSpPr>
        <p:spPr>
          <a:xfrm>
            <a:off x="685800" y="1143000"/>
            <a:ext cx="5486400" cy="3086100"/>
          </a:xfrm>
          <a:prstGeom prst="rect">
            <a:avLst/>
          </a:prstGeom>
        </p:spPr>
      </p:sp>
      <p:sp>
        <p:nvSpPr>
          <p:cNvPr id="380" name="PlaceHolder 2">
            <a:extLst>
              <a:ext uri="{FF2B5EF4-FFF2-40B4-BE49-F238E27FC236}">
                <a16:creationId xmlns:a16="http://schemas.microsoft.com/office/drawing/2014/main" id="{B345D3A9-7481-D6C5-D49C-9F307C48C2E4}"/>
              </a:ext>
            </a:extLst>
          </p:cNvPr>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dirty="0">
                <a:solidFill>
                  <a:srgbClr val="213163"/>
                </a:solidFill>
                <a:latin typeface="Times New Roman" panose="02020603050405020304" pitchFamily="18" charset="0"/>
                <a:cs typeface="Times New Roman" panose="02020603050405020304" pitchFamily="18" charset="0"/>
              </a:rPr>
              <a:t>Reference</a:t>
            </a:r>
            <a:endParaRPr lang="en-US" sz="2000" dirty="0">
              <a:latin typeface="Times New Roman" panose="02020603050405020304" pitchFamily="18" charset="0"/>
              <a:cs typeface="Times New Roman" panose="02020603050405020304" pitchFamily="18" charset="0"/>
            </a:endParaRPr>
          </a:p>
          <a:p>
            <a:pPr marL="173736" indent="-173736">
              <a:buFont typeface="Arial" panose="020B0604020202020204" pitchFamily="34" charset="0"/>
              <a:buChar char="•"/>
              <a:tabLst>
                <a:tab pos="0" algn="l"/>
              </a:tabLst>
            </a:pPr>
            <a:endParaRPr lang="en-IN" sz="2000" spc="-1" dirty="0">
              <a:latin typeface="Times New Roman" panose="02020603050405020304" pitchFamily="18" charset="0"/>
              <a:cs typeface="Times New Roman" panose="02020603050405020304" pitchFamily="18" charset="0"/>
            </a:endParaRPr>
          </a:p>
          <a:p>
            <a:pPr marL="173736" indent="-173736">
              <a:buFont typeface="Arial" panose="020B0604020202020204" pitchFamily="34" charset="0"/>
              <a:buChar char="•"/>
              <a:tabLst>
                <a:tab pos="0" algn="l"/>
              </a:tabLst>
            </a:pPr>
            <a:r>
              <a:rPr lang="en-IN" sz="2000" spc="-1" dirty="0">
                <a:latin typeface="Times New Roman" panose="02020603050405020304" pitchFamily="18" charset="0"/>
                <a:cs typeface="Times New Roman" panose="02020603050405020304" pitchFamily="18" charset="0"/>
              </a:rPr>
              <a:t>These are the references for this session.</a:t>
            </a:r>
            <a:endParaRPr lang="en-IN" sz="2000" b="0" strike="noStrike" spc="-1" dirty="0">
              <a:latin typeface="Times New Roman" panose="02020603050405020304" pitchFamily="18" charset="0"/>
              <a:cs typeface="Times New Roman" panose="02020603050405020304" pitchFamily="18" charset="0"/>
            </a:endParaRPr>
          </a:p>
        </p:txBody>
      </p:sp>
      <p:sp>
        <p:nvSpPr>
          <p:cNvPr id="381" name="TextShape 3">
            <a:extLst>
              <a:ext uri="{FF2B5EF4-FFF2-40B4-BE49-F238E27FC236}">
                <a16:creationId xmlns:a16="http://schemas.microsoft.com/office/drawing/2014/main" id="{F194CCD9-60E9-626F-9C52-6A020FC36474}"/>
              </a:ext>
            </a:extLst>
          </p:cNvPr>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cs typeface="Times New Roman" panose="02020603050405020304" pitchFamily="18" charset="0"/>
              </a:rPr>
              <a:t>20</a:t>
            </a:fld>
            <a:endParaRPr lang="en-US" sz="1200" b="0" strike="noStrike" spc="-1" dirty="0">
              <a:latin typeface="Times New Roman"/>
              <a:cs typeface="Times New Roman" panose="02020603050405020304" pitchFamily="18" charset="0"/>
            </a:endParaRPr>
          </a:p>
        </p:txBody>
      </p:sp>
    </p:spTree>
    <p:extLst>
      <p:ext uri="{BB962C8B-B14F-4D97-AF65-F5344CB8AC3E}">
        <p14:creationId xmlns:p14="http://schemas.microsoft.com/office/powerpoint/2010/main" val="93284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dirty="0">
                <a:latin typeface="Times New Roman" panose="02020603050405020304" pitchFamily="18" charset="0"/>
                <a:cs typeface="Times New Roman" panose="02020603050405020304" pitchFamily="18" charset="0"/>
              </a:rPr>
              <a:t>thank you very much for joining</a:t>
            </a:r>
            <a:r>
              <a:rPr lang="en-IN" b="0" dirty="0">
                <a:latin typeface="Times New Roman" panose="02020603050405020304" pitchFamily="18" charset="0"/>
                <a:cs typeface="Times New Roman" panose="02020603050405020304" pitchFamily="18" charset="0"/>
              </a:rPr>
              <a:t> this </a:t>
            </a:r>
            <a:r>
              <a:rPr lang="en-IN" dirty="0">
                <a:latin typeface="Times New Roman" panose="02020603050405020304" pitchFamily="18" charset="0"/>
                <a:cs typeface="Times New Roman" panose="02020603050405020304" pitchFamily="18" charset="0"/>
              </a:rPr>
              <a:t>PPT</a:t>
            </a:r>
            <a:r>
              <a:rPr lang="en-IN" b="0" dirty="0">
                <a:latin typeface="Times New Roman" panose="02020603050405020304" pitchFamily="18" charset="0"/>
                <a:cs typeface="Times New Roman" panose="02020603050405020304" pitchFamily="18" charset="0"/>
              </a:rPr>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cs typeface="Times New Roman" panose="02020603050405020304" pitchFamily="18" charset="0"/>
              </a:rPr>
              <a:t>21</a:t>
            </a:fld>
            <a:endParaRPr lang="en-US" sz="1200" b="0" strike="noStrike" spc="-1" dirty="0">
              <a:latin typeface="Times New Roman"/>
              <a:cs typeface="Times New Roman" panose="02020603050405020304" pitchFamily="18" charset="0"/>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fld id="{81BF06D3-496D-4060-A653-877D7024FA53}" type="datetime1">
              <a:rPr lang="en-IN" smtClean="0"/>
              <a:pPr/>
              <a:t>08-02-2024</a:t>
            </a:fld>
            <a:endParaRPr lang="en-US" dirty="0"/>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fld id="{5F533B4F-60C7-445E-9813-BC2C392C2510}" type="slidenum">
              <a:rPr lang="en-US" smtClean="0"/>
              <a:pPr/>
              <a:t>‹#›</a:t>
            </a:fld>
            <a:endParaRPr lang="en-US" dirty="0"/>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dirty="0"/>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atin typeface="Times New Roman" panose="02020603050405020304" pitchFamily="18" charset="0"/>
                <a:cs typeface="Times New Roman" panose="02020603050405020304" pitchFamily="18" charset="0"/>
              </a:defRPr>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dirty="0"/>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dirty="0"/>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atin typeface="Times New Roman" panose="02020603050405020304" pitchFamily="18" charset="0"/>
                <a:cs typeface="Times New Roman" panose="02020603050405020304" pitchFamily="18" charset="0"/>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dirty="0"/>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atin typeface="Times New Roman" panose="02020603050405020304" pitchFamily="18" charset="0"/>
                <a:cs typeface="Times New Roman" panose="02020603050405020304" pitchFamily="18" charset="0"/>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dirty="0"/>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dirty="0"/>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atin typeface="Times New Roman" panose="02020603050405020304" pitchFamily="18" charset="0"/>
                <a:cs typeface="Times New Roman" panose="02020603050405020304" pitchFamily="18" charset="0"/>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dirty="0"/>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atin typeface="Times New Roman" panose="02020603050405020304" pitchFamily="18" charset="0"/>
                <a:cs typeface="Times New Roman" panose="02020603050405020304" pitchFamily="18" charset="0"/>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dirty="0"/>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atin typeface="Times New Roman" panose="02020603050405020304" pitchFamily="18" charset="0"/>
                <a:cs typeface="Times New Roman" panose="02020603050405020304" pitchFamily="18" charset="0"/>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dirty="0"/>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atin typeface="Times New Roman" panose="02020603050405020304" pitchFamily="18" charset="0"/>
                <a:cs typeface="Times New Roman" panose="02020603050405020304" pitchFamily="18" charset="0"/>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atin typeface="Times New Roman" panose="02020603050405020304" pitchFamily="18" charset="0"/>
                <a:cs typeface="Times New Roman" panose="02020603050405020304" pitchFamily="18" charset="0"/>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dirty="0"/>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atin typeface="Times New Roman" panose="02020603050405020304" pitchFamily="18" charset="0"/>
                <a:cs typeface="Times New Roman" panose="02020603050405020304" pitchFamily="18" charset="0"/>
              </a:defRPr>
            </a:lvl1pPr>
          </a:lstStyle>
          <a:p>
            <a:endParaRPr dirty="0"/>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lvl1pPr>
              <a:defRPr>
                <a:cs typeface="Times New Roman" panose="02020603050405020304" pitchFamily="18" charset="0"/>
              </a:defRPr>
            </a:lvl1pPr>
          </a:lstStyle>
          <a:p>
            <a:endParaRPr lang="en-US" sz="1350" b="0" strike="noStrike" spc="-1" dirty="0">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lvl1pPr>
              <a:defRPr>
                <a:latin typeface="Times New Roman" panose="02020603050405020304" pitchFamily="18" charset="0"/>
                <a:cs typeface="Times New Roman" panose="02020603050405020304" pitchFamily="18" charset="0"/>
              </a:defRPr>
            </a:lvl1pPr>
          </a:lstStyle>
          <a:p>
            <a:pPr algn="ctr"/>
            <a:endParaRPr lang="en-US" sz="2400" b="0" strike="noStrike" spc="-1" dirty="0">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latin typeface="Times New Roman" panose="02020603050405020304" pitchFamily="18" charset="0"/>
              </a:rPr>
              <a:t>STUDENT MANAGEMENT SYSTEM</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2"/>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Tree>
  </p:cSld>
  <p:clrMap bg1="lt1" tx1="dk1" bg2="dk2" tx2="lt2" accent1="accent1" accent2="accent2" accent3="accent3" accent4="accent4" accent5="accent5" accent6="accent6" hlink="hlink" folHlink="folHlink"/>
  <p:sldLayoutIdLst>
    <p:sldLayoutId id="2147483666" r:id="rId1"/>
    <p:sldLayoutId id="2147483653" r:id="rId2"/>
    <p:sldLayoutId id="2147483654" r:id="rId3"/>
    <p:sldLayoutId id="2147483668" r:id="rId4"/>
    <p:sldLayoutId id="2147483669" r:id="rId5"/>
    <p:sldLayoutId id="2147483670" r:id="rId6"/>
    <p:sldLayoutId id="2147483656" r:id="rId7"/>
    <p:sldLayoutId id="2147483657" r:id="rId8"/>
    <p:sldLayoutId id="2147483674" r:id="rId9"/>
    <p:sldLayoutId id="214748368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lovelycoding.org/student-management-syste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uMf8_iFLy8BVsiBxHtDYleriqQqtf_JR/view?usp=drivesdk"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462287" y="4468992"/>
            <a:ext cx="4219425" cy="276999"/>
          </a:xfrm>
          <a:prstGeom prst="rect">
            <a:avLst/>
          </a:prstGeom>
          <a:noFill/>
        </p:spPr>
        <p:txBody>
          <a:bodyPr wrap="none" rtlCol="0">
            <a:spAutoFit/>
          </a:bodyPr>
          <a:lstStyle/>
          <a:p>
            <a:pPr algn="ctr"/>
            <a:r>
              <a:rPr lang="en-US" sz="1200" dirty="0">
                <a:solidFill>
                  <a:schemeClr val="bg1"/>
                </a:solidFill>
                <a:latin typeface="Times New Roman" panose="02020603050405020304" pitchFamily="18" charset="0"/>
                <a:cs typeface="Times New Roman" panose="02020603050405020304" pitchFamily="18" charset="0"/>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latin typeface="Times New Roman" panose="02020603050405020304" pitchFamily="18" charset="0"/>
            </a:endParaRPr>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677656"/>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STUDENT MANAGEMENT SYSTEM</a:t>
            </a:r>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Team Members: </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M MONIKA</a:t>
            </a:r>
          </a:p>
          <a:p>
            <a:r>
              <a:rPr lang="en-US" sz="1400" dirty="0">
                <a:latin typeface="Times New Roman" panose="02020603050405020304" pitchFamily="18" charset="0"/>
                <a:cs typeface="Times New Roman" panose="02020603050405020304" pitchFamily="18" charset="0"/>
              </a:rPr>
              <a:t>KANNALI MEGHANA REDDY</a:t>
            </a:r>
          </a:p>
          <a:p>
            <a:r>
              <a:rPr lang="en-US" dirty="0">
                <a:latin typeface="Times New Roman" panose="02020603050405020304" pitchFamily="18" charset="0"/>
                <a:cs typeface="Times New Roman" panose="02020603050405020304" pitchFamily="18" charset="0"/>
              </a:rPr>
              <a:t>EMURU CHANDHINI</a:t>
            </a:r>
          </a:p>
          <a:p>
            <a:r>
              <a:rPr lang="en-US" dirty="0">
                <a:latin typeface="Times New Roman" panose="02020603050405020304" pitchFamily="18" charset="0"/>
                <a:cs typeface="Times New Roman" panose="02020603050405020304" pitchFamily="18" charset="0"/>
              </a:rPr>
              <a:t>SUPRIYA CHINTHALA</a:t>
            </a:r>
            <a:r>
              <a:rPr lang="en-US" sz="1400" dirty="0">
                <a:latin typeface="Times New Roman" panose="02020603050405020304" pitchFamily="18" charset="0"/>
                <a:cs typeface="Times New Roman" panose="02020603050405020304" pitchFamily="18" charset="0"/>
              </a:rPr>
              <a:t>		      Guide: UMA MAHESWARI R</a:t>
            </a:r>
          </a:p>
          <a:p>
            <a:pPr algn="ctr"/>
            <a:endParaRPr lang="en-US"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6AF85-1A63-B0AF-1482-6478060A562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2E08A5D-C79C-5502-732E-FD4A901D8762}"/>
              </a:ext>
            </a:extLst>
          </p:cNvPr>
          <p:cNvSpPr txBox="1"/>
          <p:nvPr/>
        </p:nvSpPr>
        <p:spPr>
          <a:xfrm>
            <a:off x="332961" y="646044"/>
            <a:ext cx="8478078" cy="400109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4. Execute a database query:</a:t>
            </a:r>
          </a:p>
          <a:p>
            <a:pPr algn="just"/>
            <a:r>
              <a:rPr lang="en-US" sz="1600" dirty="0">
                <a:latin typeface="Times New Roman" panose="02020603050405020304" pitchFamily="18" charset="0"/>
                <a:cs typeface="Times New Roman" panose="02020603050405020304" pitchFamily="18" charset="0"/>
              </a:rPr>
              <a:t>   - Perform a SQL SELECT query to check if there is a record in the 'admin' table where the email and password match the provided values.</a:t>
            </a:r>
          </a:p>
          <a:p>
            <a:pPr algn="just"/>
            <a:r>
              <a:rPr lang="en-US" sz="1600" dirty="0">
                <a:latin typeface="Times New Roman" panose="02020603050405020304" pitchFamily="18" charset="0"/>
                <a:cs typeface="Times New Roman" panose="02020603050405020304" pitchFamily="18" charset="0"/>
              </a:rPr>
              <a:t>5. Process the query result:</a:t>
            </a:r>
          </a:p>
          <a:p>
            <a:pPr algn="just"/>
            <a:r>
              <a:rPr lang="en-US" sz="1600" dirty="0">
                <a:latin typeface="Times New Roman" panose="02020603050405020304" pitchFamily="18" charset="0"/>
                <a:cs typeface="Times New Roman" panose="02020603050405020304" pitchFamily="18" charset="0"/>
              </a:rPr>
              <a:t>   a. If the query returns exactly one matching record:</a:t>
            </a:r>
          </a:p>
          <a:p>
            <a:pPr algn="just"/>
            <a:r>
              <a:rPr lang="en-US" sz="1600" dirty="0">
                <a:latin typeface="Times New Roman" panose="02020603050405020304" pitchFamily="18" charset="0"/>
                <a:cs typeface="Times New Roman" panose="02020603050405020304" pitchFamily="18" charset="0"/>
              </a:rPr>
              <a:t>      - Start a session.</a:t>
            </a:r>
          </a:p>
          <a:p>
            <a:pPr algn="just"/>
            <a:r>
              <a:rPr lang="en-US" sz="1600" dirty="0">
                <a:latin typeface="Times New Roman" panose="02020603050405020304" pitchFamily="18" charset="0"/>
                <a:cs typeface="Times New Roman" panose="02020603050405020304" pitchFamily="18" charset="0"/>
              </a:rPr>
              <a:t>      - Set session variables:</a:t>
            </a:r>
          </a:p>
          <a:p>
            <a:pPr algn="just"/>
            <a:r>
              <a:rPr lang="en-US" sz="1600" dirty="0">
                <a:latin typeface="Times New Roman" panose="02020603050405020304" pitchFamily="18" charset="0"/>
                <a:cs typeface="Times New Roman" panose="02020603050405020304" pitchFamily="18" charset="0"/>
              </a:rPr>
              <a:t>        - $_SESSION["name"] = 'Admin'</a:t>
            </a:r>
          </a:p>
          <a:p>
            <a:pPr algn="just"/>
            <a:r>
              <a:rPr lang="en-US" sz="1600" dirty="0">
                <a:latin typeface="Times New Roman" panose="02020603050405020304" pitchFamily="18" charset="0"/>
                <a:cs typeface="Times New Roman" panose="02020603050405020304" pitchFamily="18" charset="0"/>
              </a:rPr>
              <a:t>        - $_SESSION["key"] = ‘Admin@123'</a:t>
            </a:r>
          </a:p>
          <a:p>
            <a:pPr algn="just"/>
            <a:r>
              <a:rPr lang="en-US" sz="1600" dirty="0">
                <a:latin typeface="Times New Roman" panose="02020603050405020304" pitchFamily="18" charset="0"/>
                <a:cs typeface="Times New Roman" panose="02020603050405020304" pitchFamily="18" charset="0"/>
              </a:rPr>
              <a:t>        - $_SESSION["email"] = $email</a:t>
            </a:r>
          </a:p>
          <a:p>
            <a:pPr algn="just"/>
            <a:r>
              <a:rPr lang="en-US" sz="1600" dirty="0">
                <a:latin typeface="Times New Roman" panose="02020603050405020304" pitchFamily="18" charset="0"/>
                <a:cs typeface="Times New Roman" panose="02020603050405020304" pitchFamily="18" charset="0"/>
              </a:rPr>
              <a:t>      - Redirect the user to the dashboard page '</a:t>
            </a:r>
            <a:r>
              <a:rPr lang="en-US" sz="1600" dirty="0" err="1">
                <a:latin typeface="Times New Roman" panose="02020603050405020304" pitchFamily="18" charset="0"/>
                <a:cs typeface="Times New Roman" panose="02020603050405020304" pitchFamily="18" charset="0"/>
              </a:rPr>
              <a:t>dash.php?q</a:t>
            </a:r>
            <a:r>
              <a:rPr lang="en-US" sz="1600" dirty="0">
                <a:latin typeface="Times New Roman" panose="02020603050405020304" pitchFamily="18" charset="0"/>
                <a:cs typeface="Times New Roman" panose="02020603050405020304" pitchFamily="18" charset="0"/>
              </a:rPr>
              <a:t>=0' with a success message.</a:t>
            </a:r>
          </a:p>
          <a:p>
            <a:pPr algn="just"/>
            <a:r>
              <a:rPr lang="en-US" sz="1600" dirty="0">
                <a:latin typeface="Times New Roman" panose="02020603050405020304" pitchFamily="18" charset="0"/>
                <a:cs typeface="Times New Roman" panose="02020603050405020304" pitchFamily="18" charset="0"/>
              </a:rPr>
              <a:t>   b. If no matching record is found:</a:t>
            </a:r>
          </a:p>
          <a:p>
            <a:pPr algn="just"/>
            <a:r>
              <a:rPr lang="en-US" sz="1600" dirty="0">
                <a:latin typeface="Times New Roman" panose="02020603050405020304" pitchFamily="18" charset="0"/>
                <a:cs typeface="Times New Roman" panose="02020603050405020304" pitchFamily="18" charset="0"/>
              </a:rPr>
              <a:t>      - Redirect the user back to the referring page '$ref' with a warning message.</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End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05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01C06-9979-1774-9BA4-CF4059F1EC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7E84A1-06C1-EAB0-0E80-983C62CAB029}"/>
              </a:ext>
            </a:extLst>
          </p:cNvPr>
          <p:cNvSpPr>
            <a:spLocks noGrp="1"/>
          </p:cNvSpPr>
          <p:nvPr>
            <p:ph type="title"/>
          </p:nvPr>
        </p:nvSpPr>
        <p:spPr>
          <a:xfrm>
            <a:off x="0" y="305878"/>
            <a:ext cx="8520600" cy="379923"/>
          </a:xfrm>
        </p:spPr>
        <p:txBody>
          <a:bodyPr/>
          <a:lstStyle/>
          <a:p>
            <a:r>
              <a:rPr lang="en-GB" sz="1600" b="1" dirty="0">
                <a:latin typeface="Times New Roman" panose="02020603050405020304" pitchFamily="18" charset="0"/>
              </a:rPr>
              <a:t>Deployment Steps:</a:t>
            </a:r>
            <a:endParaRPr lang="en-IN" sz="1600" b="1" dirty="0"/>
          </a:p>
        </p:txBody>
      </p:sp>
      <p:sp>
        <p:nvSpPr>
          <p:cNvPr id="6" name="TextBox 5">
            <a:extLst>
              <a:ext uri="{FF2B5EF4-FFF2-40B4-BE49-F238E27FC236}">
                <a16:creationId xmlns:a16="http://schemas.microsoft.com/office/drawing/2014/main" id="{30103CBD-22C4-73DE-32BE-43A45E389340}"/>
              </a:ext>
            </a:extLst>
          </p:cNvPr>
          <p:cNvSpPr txBox="1"/>
          <p:nvPr/>
        </p:nvSpPr>
        <p:spPr>
          <a:xfrm>
            <a:off x="64604" y="685801"/>
            <a:ext cx="8930309" cy="4616648"/>
          </a:xfrm>
          <a:prstGeom prst="rect">
            <a:avLst/>
          </a:prstGeom>
          <a:noFill/>
        </p:spPr>
        <p:txBody>
          <a:bodyPr wrap="square" rtlCol="0">
            <a:spAutoFit/>
          </a:bodyPr>
          <a:lstStyle/>
          <a:p>
            <a:pPr marL="342900" indent="-342900" algn="just">
              <a:buFont typeface="+mj-lt"/>
              <a:buAutoNum type="arabicPeriod"/>
            </a:pPr>
            <a:r>
              <a:rPr lang="en-GB" b="1" dirty="0">
                <a:latin typeface="Times New Roman" panose="02020603050405020304" pitchFamily="18" charset="0"/>
                <a:cs typeface="Times New Roman" panose="02020603050405020304" pitchFamily="18" charset="0"/>
              </a:rPr>
              <a:t>Database set up:</a:t>
            </a:r>
          </a:p>
          <a:p>
            <a:pPr marL="285750" lvl="8"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Create a database with a table named administration containing fields like username and password.</a:t>
            </a:r>
          </a:p>
          <a:p>
            <a:pPr marL="342900" lvl="4" indent="-342900" algn="just">
              <a:buFont typeface="+mj-lt"/>
              <a:buAutoNum type="arabicPeriod" startAt="2"/>
            </a:pPr>
            <a:r>
              <a:rPr lang="en-GB" b="1" dirty="0">
                <a:latin typeface="Times New Roman" panose="02020603050405020304" pitchFamily="18" charset="0"/>
                <a:cs typeface="Times New Roman" panose="02020603050405020304" pitchFamily="18" charset="0"/>
              </a:rPr>
              <a:t>Environment Configuration:</a:t>
            </a:r>
          </a:p>
          <a:p>
            <a:pPr marL="285750" lvl="4"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Ensure that environment supports PHP and SQL and adjust environment settings, including database connection, API keys.</a:t>
            </a:r>
          </a:p>
          <a:p>
            <a:pPr marL="342900" lvl="4" indent="-342900" algn="just">
              <a:buFont typeface="+mj-lt"/>
              <a:buAutoNum type="arabicPeriod" startAt="3"/>
            </a:pPr>
            <a:r>
              <a:rPr lang="en-GB" b="1" dirty="0">
                <a:latin typeface="Times New Roman" panose="02020603050405020304" pitchFamily="18" charset="0"/>
                <a:cs typeface="Times New Roman" panose="02020603050405020304" pitchFamily="18" charset="0"/>
              </a:rPr>
              <a:t>Server Configuration:</a:t>
            </a:r>
          </a:p>
          <a:p>
            <a:pPr marL="342900" lvl="4"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Configure the server environment, ensuring that the server meets the necessary hardware and software requirements. Install and configure necessary web servers.</a:t>
            </a:r>
          </a:p>
          <a:p>
            <a:pPr marL="342900" lvl="4" indent="-342900" algn="just">
              <a:buFont typeface="+mj-lt"/>
              <a:buAutoNum type="arabicPeriod" startAt="4"/>
            </a:pPr>
            <a:r>
              <a:rPr lang="en-GB" b="1" dirty="0">
                <a:latin typeface="Times New Roman" panose="02020603050405020304" pitchFamily="18" charset="0"/>
                <a:cs typeface="Times New Roman" panose="02020603050405020304" pitchFamily="18" charset="0"/>
              </a:rPr>
              <a:t>Security Measures:</a:t>
            </a:r>
          </a:p>
          <a:p>
            <a:pPr marL="342900" lvl="4"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Implement security best practices to protect stored data from intrusion attacks and ensure compliance.</a:t>
            </a:r>
          </a:p>
          <a:p>
            <a:pPr marL="342900" lvl="4" indent="-342900" algn="just">
              <a:buFont typeface="+mj-lt"/>
              <a:buAutoNum type="arabicPeriod" startAt="5"/>
            </a:pPr>
            <a:r>
              <a:rPr lang="en-GB" b="1" dirty="0">
                <a:latin typeface="Times New Roman" panose="02020603050405020304" pitchFamily="18" charset="0"/>
                <a:cs typeface="Times New Roman" panose="02020603050405020304" pitchFamily="18" charset="0"/>
              </a:rPr>
              <a:t>Testing:</a:t>
            </a:r>
          </a:p>
          <a:p>
            <a:pPr marL="285750" lvl="3"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Conduct load testing to assess the system’s performance under various levels of user traffic.</a:t>
            </a:r>
          </a:p>
          <a:p>
            <a:pPr marL="342900" lvl="4" indent="-342900" algn="just">
              <a:buFont typeface="+mj-lt"/>
              <a:buAutoNum type="arabicPeriod" startAt="6"/>
            </a:pPr>
            <a:r>
              <a:rPr lang="en-GB" b="1" dirty="0">
                <a:latin typeface="Times New Roman" panose="02020603050405020304" pitchFamily="18" charset="0"/>
                <a:cs typeface="Times New Roman" panose="02020603050405020304" pitchFamily="18" charset="0"/>
              </a:rPr>
              <a:t>Create Database connection:</a:t>
            </a:r>
          </a:p>
          <a:p>
            <a:pPr marL="342900" lvl="4"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Create PHP script responsible for establishing a connection to the database.</a:t>
            </a:r>
          </a:p>
          <a:p>
            <a:pPr marL="342900" lvl="4" indent="-342900" algn="just">
              <a:buFont typeface="+mj-lt"/>
              <a:buAutoNum type="arabicPeriod" startAt="7"/>
            </a:pPr>
            <a:r>
              <a:rPr lang="en-GB" b="1" dirty="0">
                <a:latin typeface="Times New Roman" panose="02020603050405020304" pitchFamily="18" charset="0"/>
                <a:cs typeface="Times New Roman" panose="02020603050405020304" pitchFamily="18" charset="0"/>
              </a:rPr>
              <a:t>Deploy PHP Script:</a:t>
            </a:r>
          </a:p>
          <a:p>
            <a:pPr marL="342900" lvl="4"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Deploy the PHP script which contains the PHP code on web server.</a:t>
            </a:r>
          </a:p>
          <a:p>
            <a:pPr marL="342900" lvl="4" indent="-342900" algn="just">
              <a:buFont typeface="+mj-lt"/>
              <a:buAutoNum type="arabicPeriod" startAt="8"/>
            </a:pPr>
            <a:r>
              <a:rPr lang="en-GB" b="1" dirty="0">
                <a:latin typeface="Times New Roman" panose="02020603050405020304" pitchFamily="18" charset="0"/>
                <a:cs typeface="Times New Roman" panose="02020603050405020304" pitchFamily="18" charset="0"/>
              </a:rPr>
              <a:t>Monitor and Maintain:</a:t>
            </a:r>
          </a:p>
          <a:p>
            <a:pPr marL="342900" lvl="4"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Regularly track the application performance to detect errors and troubleshoot issues.</a:t>
            </a:r>
          </a:p>
          <a:p>
            <a:pPr marL="342900" lvl="4"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Maintain latest software so that the application will not get outdated.</a:t>
            </a:r>
          </a:p>
          <a:p>
            <a:pPr marL="342900" lvl="4" indent="-34290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342900" lvl="4" indent="-342900">
              <a:buFont typeface="+mj-lt"/>
              <a:buAutoNum type="arabicPeriod" startAt="3"/>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75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Conclusion</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C28BA2-FD6C-2237-A644-D92F75AF7FBF}"/>
              </a:ext>
            </a:extLst>
          </p:cNvPr>
          <p:cNvSpPr txBox="1"/>
          <p:nvPr/>
        </p:nvSpPr>
        <p:spPr>
          <a:xfrm>
            <a:off x="447261" y="1188761"/>
            <a:ext cx="8110330" cy="3016210"/>
          </a:xfrm>
          <a:prstGeom prst="rect">
            <a:avLst/>
          </a:prstGeom>
          <a:noFill/>
        </p:spPr>
        <p:txBody>
          <a:bodyPr wrap="square" rtlCol="0">
            <a:spAutoFit/>
          </a:bodyPr>
          <a:lstStyle/>
          <a:p>
            <a:pPr algn="just"/>
            <a:r>
              <a:rPr lang="en-GB" sz="1600" dirty="0">
                <a:latin typeface="Times New Roman" panose="02020603050405020304" pitchFamily="18" charset="0"/>
                <a:cs typeface="Times New Roman" panose="02020603050405020304" pitchFamily="18" charset="0"/>
              </a:rPr>
              <a:t>Student Management System project is designed to overcome the problems faced by the educational institutions</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Easy to handle and feasible so all educational institutions can use this frequently.</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Improved operational efficiency by automating administrative tasks.</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Improved data management.</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System security, data integrity and reliability.</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Adaptability and Scalability.</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Security and Compliance.</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Cost Reduction.</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Fast and Convenient.</a:t>
            </a:r>
          </a:p>
          <a:p>
            <a:pPr marL="285750" indent="-285750" algn="just">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78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Future Scope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B4E747-B3C7-B17A-A035-65F523303C2F}"/>
              </a:ext>
            </a:extLst>
          </p:cNvPr>
          <p:cNvSpPr txBox="1"/>
          <p:nvPr/>
        </p:nvSpPr>
        <p:spPr>
          <a:xfrm>
            <a:off x="417443" y="1176751"/>
            <a:ext cx="8269357" cy="2554545"/>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Student Management System can involve several enhancements and advancements to meet evolving educational needs.</a:t>
            </a:r>
          </a:p>
          <a:p>
            <a:endParaRPr lang="en-GB" sz="1600"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Future Enhancements: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Integration with Learning Management Systems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Advanced Analytics and Predictive Insights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Enhanced Communication Channels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Mobile Compatibility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Personalized Learning Paths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Enhanced Security Features</a:t>
            </a:r>
          </a:p>
        </p:txBody>
      </p:sp>
    </p:spTree>
    <p:extLst>
      <p:ext uri="{BB962C8B-B14F-4D97-AF65-F5344CB8AC3E}">
        <p14:creationId xmlns:p14="http://schemas.microsoft.com/office/powerpoint/2010/main" val="70511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81E66-EA1E-CE4E-AFF3-6278AE8A77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BF802-157F-DD0B-307C-B4693F62376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Output Screens</a:t>
            </a:r>
            <a:endParaRPr lang="en-IN" sz="2400" b="1"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2043CE-6406-0CF6-7131-2154CE4E1A35}"/>
              </a:ext>
            </a:extLst>
          </p:cNvPr>
          <p:cNvPicPr/>
          <p:nvPr/>
        </p:nvPicPr>
        <p:blipFill>
          <a:blip r:embed="rId2"/>
          <a:stretch>
            <a:fillRect/>
          </a:stretch>
        </p:blipFill>
        <p:spPr>
          <a:xfrm>
            <a:off x="695739" y="906690"/>
            <a:ext cx="7742583" cy="3791785"/>
          </a:xfrm>
          <a:prstGeom prst="rect">
            <a:avLst/>
          </a:prstGeom>
        </p:spPr>
      </p:pic>
    </p:spTree>
    <p:extLst>
      <p:ext uri="{BB962C8B-B14F-4D97-AF65-F5344CB8AC3E}">
        <p14:creationId xmlns:p14="http://schemas.microsoft.com/office/powerpoint/2010/main" val="254945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44827-3694-C7B5-D2A5-AABA51E34FEA}"/>
              </a:ext>
            </a:extLst>
          </p:cNvPr>
          <p:cNvPicPr/>
          <p:nvPr/>
        </p:nvPicPr>
        <p:blipFill>
          <a:blip r:embed="rId2"/>
          <a:stretch>
            <a:fillRect/>
          </a:stretch>
        </p:blipFill>
        <p:spPr>
          <a:xfrm>
            <a:off x="655983" y="616226"/>
            <a:ext cx="7921487" cy="4065104"/>
          </a:xfrm>
          <a:prstGeom prst="rect">
            <a:avLst/>
          </a:prstGeom>
        </p:spPr>
      </p:pic>
    </p:spTree>
    <p:extLst>
      <p:ext uri="{BB962C8B-B14F-4D97-AF65-F5344CB8AC3E}">
        <p14:creationId xmlns:p14="http://schemas.microsoft.com/office/powerpoint/2010/main" val="231964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46BC6-F551-84BC-2503-4C074245A2C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C12C3E4-A391-9FEC-B227-A8AAD25AC17A}"/>
              </a:ext>
            </a:extLst>
          </p:cNvPr>
          <p:cNvPicPr/>
          <p:nvPr/>
        </p:nvPicPr>
        <p:blipFill>
          <a:blip r:embed="rId2"/>
          <a:stretch>
            <a:fillRect/>
          </a:stretch>
        </p:blipFill>
        <p:spPr>
          <a:xfrm>
            <a:off x="824948" y="646044"/>
            <a:ext cx="7563678" cy="4025348"/>
          </a:xfrm>
          <a:prstGeom prst="rect">
            <a:avLst/>
          </a:prstGeom>
        </p:spPr>
      </p:pic>
    </p:spTree>
    <p:extLst>
      <p:ext uri="{BB962C8B-B14F-4D97-AF65-F5344CB8AC3E}">
        <p14:creationId xmlns:p14="http://schemas.microsoft.com/office/powerpoint/2010/main" val="26869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D833A-2E58-2C20-C3BF-D02262CF780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99C15F6-F5C6-1189-E22D-C5485534592E}"/>
              </a:ext>
            </a:extLst>
          </p:cNvPr>
          <p:cNvPicPr/>
          <p:nvPr/>
        </p:nvPicPr>
        <p:blipFill>
          <a:blip r:embed="rId2"/>
          <a:stretch>
            <a:fillRect/>
          </a:stretch>
        </p:blipFill>
        <p:spPr>
          <a:xfrm>
            <a:off x="457200" y="725558"/>
            <a:ext cx="8199783" cy="4045224"/>
          </a:xfrm>
          <a:prstGeom prst="rect">
            <a:avLst/>
          </a:prstGeom>
        </p:spPr>
      </p:pic>
    </p:spTree>
    <p:extLst>
      <p:ext uri="{BB962C8B-B14F-4D97-AF65-F5344CB8AC3E}">
        <p14:creationId xmlns:p14="http://schemas.microsoft.com/office/powerpoint/2010/main" val="385173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87A77-1259-B235-B60E-AF98E347A7F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9F21DB6-C1D3-1ADF-4886-4F451A8C9C96}"/>
              </a:ext>
            </a:extLst>
          </p:cNvPr>
          <p:cNvPicPr/>
          <p:nvPr/>
        </p:nvPicPr>
        <p:blipFill>
          <a:blip r:embed="rId2"/>
          <a:stretch>
            <a:fillRect/>
          </a:stretch>
        </p:blipFill>
        <p:spPr>
          <a:xfrm>
            <a:off x="457200" y="685799"/>
            <a:ext cx="8279296" cy="4084983"/>
          </a:xfrm>
          <a:prstGeom prst="rect">
            <a:avLst/>
          </a:prstGeom>
        </p:spPr>
      </p:pic>
    </p:spTree>
    <p:extLst>
      <p:ext uri="{BB962C8B-B14F-4D97-AF65-F5344CB8AC3E}">
        <p14:creationId xmlns:p14="http://schemas.microsoft.com/office/powerpoint/2010/main" val="386739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278026" y="603037"/>
            <a:ext cx="8443236" cy="417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400" b="1" dirty="0">
                <a:solidFill>
                  <a:srgbClr val="213163"/>
                </a:solidFill>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99949"/>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Times New Roman" panose="02020603050405020304" pitchFamily="18" charset="0"/>
                <a:cs typeface="Times New Roman"/>
                <a:hlinkClick r:id="rId3"/>
              </a:rPr>
              <a:t>https://www.lovelycoding.org/student-management-system/</a:t>
            </a:r>
            <a:endParaRPr lang="en-US" b="0" strike="noStrike" spc="-1" dirty="0">
              <a:solidFill>
                <a:srgbClr val="0000FF"/>
              </a:solidFill>
              <a:latin typeface="Times New Roman" panose="02020603050405020304" pitchFamily="18" charset="0"/>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OUTLINE</a:t>
            </a:r>
            <a:endParaRPr lang="en-US" sz="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0076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Abstract     </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Problem Statement</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Aims, Objective &amp; Proposed System/Solution</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System Design/Architecture </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System Development Approach (Technology Used) </a:t>
            </a: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Algorithm &amp; Deployment  </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Conclusion</a:t>
            </a: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Future Scope</a:t>
            </a: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Output Screens</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References</a:t>
            </a:r>
          </a:p>
          <a:p>
            <a:pPr marL="285750" indent="-285750">
              <a:buFont typeface="Arial" panose="020B0604020202020204" pitchFamily="34" charset="0"/>
              <a:buChar char="•"/>
            </a:pPr>
            <a:r>
              <a:rPr lang="en-US" sz="1600" dirty="0">
                <a:latin typeface="Times New Roman" panose="02020603050405020304" pitchFamily="18" charset="0"/>
                <a:ea typeface="+mn-lt"/>
                <a:cs typeface="Times New Roman" panose="02020603050405020304" pitchFamily="18" charset="0"/>
              </a:rPr>
              <a:t>Video of the Project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0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61C48-1375-439E-308C-966B4C9ACB12}"/>
            </a:ext>
          </a:extLst>
        </p:cNvPr>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26B6BEBF-BCA1-0EB0-40E2-87AED1FF0067}"/>
              </a:ext>
            </a:extLst>
          </p:cNvPr>
          <p:cNvSpPr txBox="1">
            <a:spLocks/>
          </p:cNvSpPr>
          <p:nvPr/>
        </p:nvSpPr>
        <p:spPr>
          <a:xfrm>
            <a:off x="278026" y="603037"/>
            <a:ext cx="8443236" cy="4173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400" b="1" dirty="0">
                <a:solidFill>
                  <a:srgbClr val="213163"/>
                </a:solidFill>
                <a:latin typeface="Times New Roman" panose="02020603050405020304" pitchFamily="18" charset="0"/>
                <a:cs typeface="Times New Roman" panose="02020603050405020304" pitchFamily="18" charset="0"/>
              </a:rPr>
              <a:t>Video of the Project</a:t>
            </a:r>
            <a:endParaRPr lang="en-US" sz="2400" dirty="0">
              <a:latin typeface="Times New Roman" panose="02020603050405020304" pitchFamily="18" charset="0"/>
              <a:cs typeface="Times New Roman" panose="02020603050405020304" pitchFamily="18" charset="0"/>
            </a:endParaRPr>
          </a:p>
        </p:txBody>
      </p:sp>
      <p:sp>
        <p:nvSpPr>
          <p:cNvPr id="3" name="Google Shape;62;g5fab984687_2_0">
            <a:extLst>
              <a:ext uri="{FF2B5EF4-FFF2-40B4-BE49-F238E27FC236}">
                <a16:creationId xmlns:a16="http://schemas.microsoft.com/office/drawing/2014/main" id="{995C2B31-DFAB-E1F1-791E-8552A33D0670}"/>
              </a:ext>
            </a:extLst>
          </p:cNvPr>
          <p:cNvSpPr txBox="1">
            <a:spLocks/>
          </p:cNvSpPr>
          <p:nvPr/>
        </p:nvSpPr>
        <p:spPr>
          <a:xfrm>
            <a:off x="148827" y="1099949"/>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IN" b="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https://drive.google.com/file/d/1uMf8_iFLy8BVsiBxHtDYleriqQqtf_JR/view?usp=drive </a:t>
            </a:r>
            <a:endParaRPr lang="en-US" b="0" strike="noStrike" spc="-1" dirty="0">
              <a:solidFill>
                <a:srgbClr val="0000FF"/>
              </a:solidFill>
              <a:latin typeface="Times New Roman" panose="02020603050405020304" pitchFamily="18" charset="0"/>
              <a:cs typeface="Times New Roman"/>
            </a:endParaRPr>
          </a:p>
        </p:txBody>
      </p:sp>
    </p:spTree>
    <p:extLst>
      <p:ext uri="{BB962C8B-B14F-4D97-AF65-F5344CB8AC3E}">
        <p14:creationId xmlns:p14="http://schemas.microsoft.com/office/powerpoint/2010/main" val="297453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8237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311700" y="445025"/>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Abstract</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783A7E-2004-D614-D954-76139CC80BD4}"/>
              </a:ext>
            </a:extLst>
          </p:cNvPr>
          <p:cNvSpPr txBox="1"/>
          <p:nvPr/>
        </p:nvSpPr>
        <p:spPr>
          <a:xfrm>
            <a:off x="496957" y="1136995"/>
            <a:ext cx="8335343" cy="3046988"/>
          </a:xfrm>
          <a:prstGeom prst="rect">
            <a:avLst/>
          </a:prstGeom>
          <a:noFill/>
        </p:spPr>
        <p:txBody>
          <a:bodyPr wrap="square" rtlCol="0">
            <a:spAutoFit/>
          </a:bodyPr>
          <a:lstStyle/>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Student Management System is a management of information system for education establishments to manage student data.</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 Student Management System is an automated version of manual Student Management System.</a:t>
            </a:r>
          </a:p>
          <a:p>
            <a:pPr marL="285750" indent="-285750" algn="just">
              <a:buFont typeface="Arial" panose="020B0604020202020204" pitchFamily="34" charset="0"/>
              <a:buChar char="•"/>
            </a:pPr>
            <a:r>
              <a:rPr lang="en-GB" sz="1600" b="0" i="0" dirty="0">
                <a:solidFill>
                  <a:srgbClr val="000000"/>
                </a:solidFill>
                <a:effectLst/>
                <a:latin typeface="Times New Roman" panose="02020603050405020304" pitchFamily="18" charset="0"/>
                <a:cs typeface="Times New Roman" panose="02020603050405020304" pitchFamily="18" charset="0"/>
              </a:rPr>
              <a:t>Student Management System is software which is helpful for students as well as the college authorities. In the current system all the activities are done manually. It is very time consuming and costly. Our Student Management System deals with the various activities related to the students.</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Student Management System can handle all the details about a student. The details include college details, Students personal details, Academic details etc.</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It provides capabilities for registering students in courses, admitting students, tracking student attendance and submitting students documents and fee payment online.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Times New Roman" panose="02020603050405020304" pitchFamily="18" charset="0"/>
                <a:cs typeface="Times New Roman" panose="02020603050405020304" pitchFamily="18" charset="0"/>
              </a:rPr>
              <a:t>Problem</a:t>
            </a:r>
            <a:r>
              <a:rPr lang="en-US" sz="1400" b="1" dirty="0">
                <a:solidFill>
                  <a:schemeClr val="accent1"/>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Statement</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CBD9A2-F6D5-EBEB-55C6-5F22B74CA787}"/>
              </a:ext>
            </a:extLst>
          </p:cNvPr>
          <p:cNvSpPr txBox="1"/>
          <p:nvPr/>
        </p:nvSpPr>
        <p:spPr>
          <a:xfrm>
            <a:off x="311700" y="1494804"/>
            <a:ext cx="8520600" cy="1323439"/>
          </a:xfrm>
          <a:prstGeom prst="rect">
            <a:avLst/>
          </a:prstGeom>
          <a:noFill/>
        </p:spPr>
        <p:txBody>
          <a:bodyPr wrap="square" rtlCol="0">
            <a:spAutoFit/>
          </a:bodyPr>
          <a:lstStyle/>
          <a:p>
            <a:pPr algn="just"/>
            <a:r>
              <a:rPr lang="en-GB" sz="1600" dirty="0">
                <a:latin typeface="Times New Roman" panose="02020603050405020304" pitchFamily="18" charset="0"/>
                <a:cs typeface="Times New Roman" panose="02020603050405020304" pitchFamily="18" charset="0"/>
              </a:rPr>
              <a:t>The educational institutions has to handle records for many number of students and maintaining more number of student records is very difficult. Using manual system to manage the students details in the form of physical records causes the loss of data and prone to unauthorized access. It becomes difficult and troublesome to handle data. This project addresses these issues by developing a Student Management System which is useful for educational institutions.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Aim and Objective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CFCEE5-E2B6-5449-C73D-0D60901E9288}"/>
              </a:ext>
            </a:extLst>
          </p:cNvPr>
          <p:cNvSpPr txBox="1"/>
          <p:nvPr/>
        </p:nvSpPr>
        <p:spPr>
          <a:xfrm>
            <a:off x="311700" y="1048256"/>
            <a:ext cx="8603700" cy="3046988"/>
          </a:xfrm>
          <a:prstGeom prst="rect">
            <a:avLst/>
          </a:prstGeom>
          <a:noFill/>
        </p:spPr>
        <p:txBody>
          <a:bodyPr wrap="square" rtlCol="0">
            <a:spAutoFit/>
          </a:bodyPr>
          <a:lstStyle/>
          <a:p>
            <a:pPr algn="just"/>
            <a:r>
              <a:rPr lang="en-GB" sz="1600" b="1" dirty="0">
                <a:latin typeface="Times New Roman" panose="02020603050405020304" pitchFamily="18" charset="0"/>
                <a:cs typeface="Times New Roman" panose="02020603050405020304" pitchFamily="18" charset="0"/>
              </a:rPr>
              <a:t>Aim:</a:t>
            </a:r>
          </a:p>
          <a:p>
            <a:pPr algn="just"/>
            <a:r>
              <a:rPr lang="en-GB" sz="1600" dirty="0">
                <a:latin typeface="Times New Roman" panose="02020603050405020304" pitchFamily="18" charset="0"/>
                <a:cs typeface="Times New Roman" panose="02020603050405020304" pitchFamily="18" charset="0"/>
              </a:rPr>
              <a:t>The aim of the Student Management System project is to provide a centralized, efficient and advanced platform for managing various aspects of students related information and administrative tasks within an educational institution.</a:t>
            </a:r>
          </a:p>
          <a:p>
            <a:pPr algn="just"/>
            <a:endParaRPr lang="en-GB"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Objective:</a:t>
            </a:r>
          </a:p>
          <a:p>
            <a:pPr algn="just"/>
            <a:r>
              <a:rPr lang="en-GB" sz="1600" dirty="0">
                <a:latin typeface="Times New Roman" panose="02020603050405020304" pitchFamily="18" charset="0"/>
                <a:cs typeface="Times New Roman" panose="02020603050405020304" pitchFamily="18" charset="0"/>
              </a:rPr>
              <a:t>The objective of the Student Management System is to enhance the efficiency, and overall effectiveness of educational administration within a institution, focusing on key features such as</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To manage students information during admission and examination.</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To reduce unnecessary paper work in maintaining students information.</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To foster transparent and efficient communication.</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Provide real-time monitoring of student performance.</a:t>
            </a: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Proposed Solution</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8DE329-8076-9D67-443D-BCD27FF5F3E0}"/>
              </a:ext>
            </a:extLst>
          </p:cNvPr>
          <p:cNvSpPr txBox="1"/>
          <p:nvPr/>
        </p:nvSpPr>
        <p:spPr>
          <a:xfrm>
            <a:off x="311700" y="896183"/>
            <a:ext cx="8434735" cy="4247317"/>
          </a:xfrm>
          <a:prstGeom prst="rect">
            <a:avLst/>
          </a:prstGeom>
          <a:noFill/>
        </p:spPr>
        <p:txBody>
          <a:bodyPr wrap="square" rtlCol="0">
            <a:spAutoFit/>
          </a:bodyPr>
          <a:lstStyle/>
          <a:p>
            <a:pPr algn="just"/>
            <a:r>
              <a:rPr lang="en-GB" sz="1600" b="1" dirty="0">
                <a:latin typeface="Times New Roman" panose="02020603050405020304" pitchFamily="18" charset="0"/>
                <a:cs typeface="Times New Roman" panose="02020603050405020304" pitchFamily="18" charset="0"/>
              </a:rPr>
              <a:t>Existing System:</a:t>
            </a:r>
          </a:p>
          <a:p>
            <a:pPr marL="285750"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 existing system operates manually, which maintains physical records to store student details such as student name, email, phone number, personal details, marks etc. This manual process makes it challenging to manage historical data effectively.  </a:t>
            </a:r>
          </a:p>
          <a:p>
            <a:pPr algn="just"/>
            <a:r>
              <a:rPr lang="en-GB" sz="1600" b="1" dirty="0">
                <a:latin typeface="Times New Roman" panose="02020603050405020304" pitchFamily="18" charset="0"/>
                <a:cs typeface="Times New Roman" panose="02020603050405020304" pitchFamily="18" charset="0"/>
              </a:rPr>
              <a:t>Disadvantages:</a:t>
            </a:r>
          </a:p>
          <a:p>
            <a:pPr algn="just"/>
            <a:r>
              <a:rPr lang="en-IN" sz="1600" dirty="0">
                <a:latin typeface="Times New Roman" panose="02020603050405020304" pitchFamily="18" charset="0"/>
                <a:cs typeface="Times New Roman" panose="02020603050405020304" pitchFamily="18" charset="0"/>
              </a:rPr>
              <a:t>There are several drawbacks of the existing system such as:</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Searching and upgrading the details is tedious task.</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Inadequate security measures.</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the number of students increases, it leads to performance issues.</a:t>
            </a:r>
          </a:p>
          <a:p>
            <a:pPr algn="just"/>
            <a:r>
              <a:rPr lang="en-IN" sz="1600" b="1" dirty="0">
                <a:latin typeface="Times New Roman" panose="02020603050405020304" pitchFamily="18" charset="0"/>
                <a:cs typeface="Times New Roman" panose="02020603050405020304" pitchFamily="18" charset="0"/>
              </a:rPr>
              <a:t>Proposed System:</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proposed system is student management system designed to overcome the limitations of the existing system. The student management system allows authorized members to access the records of academically registered students and simplifies the work of the institutes.</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application helps in maintaining the database of students in any educational organization. We can easily access any students information at anytime and can be kept securely for long period of time without any damage.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System Architecture</a:t>
            </a:r>
          </a:p>
        </p:txBody>
      </p:sp>
      <p:pic>
        <p:nvPicPr>
          <p:cNvPr id="9" name="Picture 8">
            <a:extLst>
              <a:ext uri="{FF2B5EF4-FFF2-40B4-BE49-F238E27FC236}">
                <a16:creationId xmlns:a16="http://schemas.microsoft.com/office/drawing/2014/main" id="{F4A477AE-2416-6EA4-500C-FE07C0EC40F4}"/>
              </a:ext>
            </a:extLst>
          </p:cNvPr>
          <p:cNvPicPr>
            <a:picLocks noChangeAspect="1"/>
          </p:cNvPicPr>
          <p:nvPr/>
        </p:nvPicPr>
        <p:blipFill>
          <a:blip r:embed="rId2"/>
          <a:stretch>
            <a:fillRect/>
          </a:stretch>
        </p:blipFill>
        <p:spPr>
          <a:xfrm>
            <a:off x="827984" y="1714121"/>
            <a:ext cx="2216426" cy="1554162"/>
          </a:xfrm>
          <a:prstGeom prst="rect">
            <a:avLst/>
          </a:prstGeom>
        </p:spPr>
      </p:pic>
      <p:pic>
        <p:nvPicPr>
          <p:cNvPr id="13" name="Picture 12">
            <a:extLst>
              <a:ext uri="{FF2B5EF4-FFF2-40B4-BE49-F238E27FC236}">
                <a16:creationId xmlns:a16="http://schemas.microsoft.com/office/drawing/2014/main" id="{FA52D091-892D-68F9-38DD-3E0B103F1408}"/>
              </a:ext>
            </a:extLst>
          </p:cNvPr>
          <p:cNvPicPr>
            <a:picLocks noChangeAspect="1"/>
          </p:cNvPicPr>
          <p:nvPr/>
        </p:nvPicPr>
        <p:blipFill>
          <a:blip r:embed="rId3"/>
          <a:stretch>
            <a:fillRect/>
          </a:stretch>
        </p:blipFill>
        <p:spPr>
          <a:xfrm>
            <a:off x="6099589" y="1618853"/>
            <a:ext cx="2122005" cy="1744697"/>
          </a:xfrm>
          <a:prstGeom prst="rect">
            <a:avLst/>
          </a:prstGeom>
        </p:spPr>
      </p:pic>
      <p:pic>
        <p:nvPicPr>
          <p:cNvPr id="4" name="Picture 3">
            <a:extLst>
              <a:ext uri="{FF2B5EF4-FFF2-40B4-BE49-F238E27FC236}">
                <a16:creationId xmlns:a16="http://schemas.microsoft.com/office/drawing/2014/main" id="{9309F149-6F8F-937C-1540-385896C91F6B}"/>
              </a:ext>
            </a:extLst>
          </p:cNvPr>
          <p:cNvPicPr>
            <a:picLocks noChangeAspect="1"/>
          </p:cNvPicPr>
          <p:nvPr/>
        </p:nvPicPr>
        <p:blipFill>
          <a:blip r:embed="rId4"/>
          <a:stretch>
            <a:fillRect/>
          </a:stretch>
        </p:blipFill>
        <p:spPr>
          <a:xfrm>
            <a:off x="3149256" y="1618853"/>
            <a:ext cx="2853980" cy="1996696"/>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System Deployment Approach</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98D5A4-FFF3-1A59-12DB-3D4AE80718C7}"/>
              </a:ext>
            </a:extLst>
          </p:cNvPr>
          <p:cNvSpPr txBox="1"/>
          <p:nvPr/>
        </p:nvSpPr>
        <p:spPr>
          <a:xfrm>
            <a:off x="496956" y="1099495"/>
            <a:ext cx="8150087" cy="3262432"/>
          </a:xfrm>
          <a:prstGeom prst="rect">
            <a:avLst/>
          </a:prstGeom>
          <a:noFill/>
        </p:spPr>
        <p:txBody>
          <a:bodyPr wrap="square" rtlCol="0" anchor="t">
            <a:spAutoFit/>
          </a:bodyPr>
          <a:lstStyle/>
          <a:p>
            <a:pPr algn="just"/>
            <a:r>
              <a:rPr lang="en-GB" sz="1600" b="1" dirty="0">
                <a:latin typeface="Times New Roman" panose="02020603050405020304" pitchFamily="18" charset="0"/>
                <a:cs typeface="Times New Roman" panose="02020603050405020304" pitchFamily="18" charset="0"/>
              </a:rPr>
              <a:t>Hardware Requirements:</a:t>
            </a:r>
          </a:p>
          <a:p>
            <a:pPr marL="285750" lvl="4"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 Processor: Pentium</a:t>
            </a:r>
          </a:p>
          <a:p>
            <a:pPr marL="285750" lvl="5"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 RAM        : 256 MB</a:t>
            </a:r>
          </a:p>
          <a:p>
            <a:pPr marL="285750" lvl="5"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 Hard Disk: 10 GB</a:t>
            </a:r>
          </a:p>
          <a:p>
            <a:pPr marL="285750" lvl="5"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 Microsoft Compatible Keyboard</a:t>
            </a:r>
          </a:p>
          <a:p>
            <a:pPr lvl="5" algn="just"/>
            <a:endParaRPr lang="en-GB" sz="1600" dirty="0">
              <a:latin typeface="Times New Roman" panose="02020603050405020304" pitchFamily="18" charset="0"/>
              <a:cs typeface="Times New Roman" panose="02020603050405020304" pitchFamily="18" charset="0"/>
            </a:endParaRPr>
          </a:p>
          <a:p>
            <a:pPr lvl="5" algn="just"/>
            <a:r>
              <a:rPr lang="en-GB" sz="1600" b="1" dirty="0">
                <a:latin typeface="Times New Roman" panose="02020603050405020304" pitchFamily="18" charset="0"/>
                <a:cs typeface="Times New Roman" panose="02020603050405020304" pitchFamily="18" charset="0"/>
              </a:rPr>
              <a:t>Software Requirements:</a:t>
            </a:r>
          </a:p>
          <a:p>
            <a:pPr marL="285750" lvl="5"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Operating System : Windows</a:t>
            </a:r>
          </a:p>
          <a:p>
            <a:pPr marL="285750" lvl="5"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Web Technologies: PHP</a:t>
            </a:r>
          </a:p>
          <a:p>
            <a:pPr marL="285750" lvl="5"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Front-End: HTML, CSS, JavaScript</a:t>
            </a:r>
          </a:p>
          <a:p>
            <a:pPr marL="285750" lvl="5"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Back-End: PHP, MySQL</a:t>
            </a:r>
          </a:p>
          <a:p>
            <a:pPr marL="285750" lvl="5" indent="-285750" algn="jus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Web Server: Apache Server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Algorithm &amp; Deployment</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3E2717-08CB-5F26-1C98-5E2C23262FE3}"/>
              </a:ext>
            </a:extLst>
          </p:cNvPr>
          <p:cNvSpPr txBox="1"/>
          <p:nvPr/>
        </p:nvSpPr>
        <p:spPr>
          <a:xfrm>
            <a:off x="275119" y="1017725"/>
            <a:ext cx="8593762" cy="3508653"/>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Algorithm: Authenticate Admin User</a:t>
            </a:r>
          </a:p>
          <a:p>
            <a:pPr algn="just"/>
            <a:r>
              <a:rPr lang="en-US" sz="1600" dirty="0">
                <a:latin typeface="Times New Roman" panose="02020603050405020304" pitchFamily="18" charset="0"/>
                <a:cs typeface="Times New Roman" panose="02020603050405020304" pitchFamily="18" charset="0"/>
              </a:rPr>
              <a:t>Input: </a:t>
            </a:r>
          </a:p>
          <a:p>
            <a:pPr algn="just"/>
            <a:r>
              <a:rPr lang="en-US" sz="1600" dirty="0">
                <a:latin typeface="Times New Roman" panose="02020603050405020304" pitchFamily="18" charset="0"/>
                <a:cs typeface="Times New Roman" panose="02020603050405020304" pitchFamily="18" charset="0"/>
              </a:rPr>
              <a:t>- $_POST[‘u name']: User's email or username</a:t>
            </a:r>
          </a:p>
          <a:p>
            <a:pPr algn="just"/>
            <a:r>
              <a:rPr lang="en-US" sz="1600" dirty="0">
                <a:latin typeface="Times New Roman" panose="02020603050405020304" pitchFamily="18" charset="0"/>
                <a:cs typeface="Times New Roman" panose="02020603050405020304" pitchFamily="18" charset="0"/>
              </a:rPr>
              <a:t>- $_POST['password']: User's password</a:t>
            </a:r>
          </a:p>
          <a:p>
            <a:pPr algn="just"/>
            <a:r>
              <a:rPr lang="en-US" sz="1600" dirty="0">
                <a:latin typeface="Times New Roman" panose="02020603050405020304" pitchFamily="18" charset="0"/>
                <a:cs typeface="Times New Roman" panose="02020603050405020304" pitchFamily="18" charset="0"/>
              </a:rPr>
              <a:t>- $ref: The referring page URL</a:t>
            </a:r>
          </a:p>
          <a:p>
            <a:pPr algn="just"/>
            <a:r>
              <a:rPr lang="en-US" sz="1600" dirty="0">
                <a:latin typeface="Times New Roman" panose="02020603050405020304" pitchFamily="18" charset="0"/>
                <a:cs typeface="Times New Roman" panose="02020603050405020304" pitchFamily="18" charset="0"/>
              </a:rPr>
              <a:t>Output: Redirect to dashboard or back to referring page with appropriate message</a:t>
            </a:r>
          </a:p>
          <a:p>
            <a:pPr algn="just"/>
            <a:r>
              <a:rPr lang="en-US" sz="1600" dirty="0">
                <a:latin typeface="Times New Roman" panose="02020603050405020304" pitchFamily="18" charset="0"/>
                <a:cs typeface="Times New Roman" panose="02020603050405020304" pitchFamily="18" charset="0"/>
              </a:rPr>
              <a:t>1. Include the database connection script '</a:t>
            </a:r>
            <a:r>
              <a:rPr lang="en-US" sz="1600" dirty="0" err="1">
                <a:latin typeface="Times New Roman" panose="02020603050405020304" pitchFamily="18" charset="0"/>
                <a:cs typeface="Times New Roman" panose="02020603050405020304" pitchFamily="18" charset="0"/>
              </a:rPr>
              <a:t>dbConnection.php</a:t>
            </a:r>
            <a:r>
              <a:rPr lang="en-US" sz="1600"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2. Retrieve user input:</a:t>
            </a:r>
          </a:p>
          <a:p>
            <a:pPr algn="just"/>
            <a:r>
              <a:rPr lang="en-US" sz="1600" dirty="0">
                <a:latin typeface="Times New Roman" panose="02020603050405020304" pitchFamily="18" charset="0"/>
                <a:cs typeface="Times New Roman" panose="02020603050405020304" pitchFamily="18" charset="0"/>
              </a:rPr>
              <a:t>   - Get the value of '</a:t>
            </a:r>
            <a:r>
              <a:rPr lang="en-US" sz="1600" dirty="0" err="1">
                <a:latin typeface="Times New Roman" panose="02020603050405020304" pitchFamily="18" charset="0"/>
                <a:cs typeface="Times New Roman" panose="02020603050405020304" pitchFamily="18" charset="0"/>
              </a:rPr>
              <a:t>uname</a:t>
            </a:r>
            <a:r>
              <a:rPr lang="en-US" sz="1600" dirty="0">
                <a:latin typeface="Times New Roman" panose="02020603050405020304" pitchFamily="18" charset="0"/>
                <a:cs typeface="Times New Roman" panose="02020603050405020304" pitchFamily="18" charset="0"/>
              </a:rPr>
              <a:t>' (username/email) from the HTTP POST request.</a:t>
            </a:r>
          </a:p>
          <a:p>
            <a:pPr algn="just"/>
            <a:r>
              <a:rPr lang="en-US" sz="1600" dirty="0">
                <a:latin typeface="Times New Roman" panose="02020603050405020304" pitchFamily="18" charset="0"/>
                <a:cs typeface="Times New Roman" panose="02020603050405020304" pitchFamily="18" charset="0"/>
              </a:rPr>
              <a:t>   - Get the value of 'password' from the HTTP POST request.</a:t>
            </a:r>
          </a:p>
          <a:p>
            <a:pPr algn="just"/>
            <a:r>
              <a:rPr lang="en-US" sz="1600" dirty="0">
                <a:latin typeface="Times New Roman" panose="02020603050405020304" pitchFamily="18" charset="0"/>
                <a:cs typeface="Times New Roman" panose="02020603050405020304" pitchFamily="18" charset="0"/>
              </a:rPr>
              <a:t>3. Sanitize user input:</a:t>
            </a:r>
          </a:p>
          <a:p>
            <a:pPr algn="just"/>
            <a:r>
              <a:rPr lang="en-US" sz="1600" dirty="0">
                <a:latin typeface="Times New Roman" panose="02020603050405020304" pitchFamily="18" charset="0"/>
                <a:cs typeface="Times New Roman" panose="02020603050405020304" pitchFamily="18" charset="0"/>
              </a:rPr>
              <a:t>   - Remove any potentially harmful characters from '</a:t>
            </a:r>
            <a:r>
              <a:rPr lang="en-US" sz="1600" dirty="0" err="1">
                <a:latin typeface="Times New Roman" panose="02020603050405020304" pitchFamily="18" charset="0"/>
                <a:cs typeface="Times New Roman" panose="02020603050405020304" pitchFamily="18" charset="0"/>
              </a:rPr>
              <a:t>uname</a:t>
            </a:r>
            <a:r>
              <a:rPr lang="en-US" sz="1600" dirty="0">
                <a:latin typeface="Times New Roman" panose="02020603050405020304" pitchFamily="18" charset="0"/>
                <a:cs typeface="Times New Roman" panose="02020603050405020304" pitchFamily="18" charset="0"/>
              </a:rPr>
              <a:t>' and 'password' to prevent SQL injection attacks.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692</TotalTime>
  <Words>1279</Words>
  <Application>Microsoft Office PowerPoint</Application>
  <PresentationFormat>On-screen Show (16:9)</PresentationFormat>
  <Paragraphs>149</Paragraphs>
  <Slides>21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Proposed Solution</vt:lpstr>
      <vt:lpstr>System Architecture</vt:lpstr>
      <vt:lpstr>System Deployment Approach</vt:lpstr>
      <vt:lpstr>Algorithm &amp; Deployment</vt:lpstr>
      <vt:lpstr>PowerPoint Presentation</vt:lpstr>
      <vt:lpstr>Deployment Steps:</vt:lpstr>
      <vt:lpstr>Conclusion</vt:lpstr>
      <vt:lpstr>Future Scope</vt:lpstr>
      <vt:lpstr>Output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manjunath reddy</cp:lastModifiedBy>
  <cp:revision>148</cp:revision>
  <dcterms:modified xsi:type="dcterms:W3CDTF">2024-02-08T07:50:44Z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