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69" r:id="rId2"/>
    <p:sldId id="270" r:id="rId3"/>
    <p:sldId id="260" r:id="rId4"/>
    <p:sldId id="261" r:id="rId5"/>
    <p:sldId id="267" r:id="rId6"/>
    <p:sldId id="268" r:id="rId7"/>
    <p:sldId id="271" r:id="rId8"/>
    <p:sldId id="279" r:id="rId9"/>
    <p:sldId id="280" r:id="rId10"/>
    <p:sldId id="281" r:id="rId11"/>
    <p:sldId id="282" r:id="rId12"/>
    <p:sldId id="266" r:id="rId13"/>
    <p:sldId id="258" r:id="rId14"/>
    <p:sldId id="265" r:id="rId15"/>
    <p:sldId id="272" r:id="rId16"/>
    <p:sldId id="274" r:id="rId17"/>
    <p:sldId id="273" r:id="rId18"/>
    <p:sldId id="278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Work Sans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D0AEBAD-4BD8-4452-B94D-EB060BA5FC61}">
          <p14:sldIdLst>
            <p14:sldId id="269"/>
            <p14:sldId id="270"/>
            <p14:sldId id="260"/>
            <p14:sldId id="261"/>
            <p14:sldId id="267"/>
            <p14:sldId id="268"/>
            <p14:sldId id="271"/>
            <p14:sldId id="279"/>
            <p14:sldId id="280"/>
            <p14:sldId id="281"/>
            <p14:sldId id="282"/>
            <p14:sldId id="266"/>
          </p14:sldIdLst>
        </p14:section>
        <p14:section name="Appendices" id="{19328FEF-28C9-421B-B20C-3A4C10DCBFE6}">
          <p14:sldIdLst>
            <p14:sldId id="258"/>
            <p14:sldId id="265"/>
          </p14:sldIdLst>
        </p14:section>
        <p14:section name="EDA" id="{CFD5D1D2-FB86-461F-8D4D-DECFAB3DE931}">
          <p14:sldIdLst>
            <p14:sldId id="272"/>
            <p14:sldId id="274"/>
            <p14:sldId id="273"/>
            <p14:sldId id="278"/>
            <p14:sldId id="275"/>
            <p14:sldId id="276"/>
            <p14:sldId id="277"/>
          </p14:sldIdLst>
        </p14:section>
        <p14:section name="Data Lineage" id="{D8F1683A-9095-4659-843A-B7DD3EC8EF01}">
          <p14:sldIdLst/>
        </p14:section>
        <p14:section name="ML Modelling Baseline" id="{BCD2D6CB-017F-48F0-A897-4451AE4881C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3" autoAdjust="0"/>
    <p:restoredTop sz="76190" autoAdjust="0"/>
  </p:normalViewPr>
  <p:slideViewPr>
    <p:cSldViewPr snapToGrid="0">
      <p:cViewPr varScale="1">
        <p:scale>
          <a:sx n="68" d="100"/>
          <a:sy n="68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Good evening and thankyou for your time and consideration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Today, our team including David, Monika, and Venkat will provide you a brief overview of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 only a unique and compelling ML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But one that we believe will be positively impactful to the healthcare industry as a whole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high level solution overview]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Some simple performance measures could include:   baseline and realized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 of detection:  #of anomalies (by category)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Impact of detection:  Avg $ detected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Speed of detection:  Avg Mean Time of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1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  <p:extLst>
      <p:ext uri="{BB962C8B-B14F-4D97-AF65-F5344CB8AC3E}">
        <p14:creationId xmlns:p14="http://schemas.microsoft.com/office/powerpoint/2010/main" val="201739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4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What can be done?]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can be done?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 the past few years there have been a number of advances, particularly in the space of data science that shows promise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this industry also has a wealth of historical financial data and fraud scenarios to leverage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Our team will explore the development of a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 detect financial anomalies and introduce a number of key benefits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Combating fraud allows payers to drive positive revenue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protects consumers from overbilling and increased premiums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over time, financial assets are made more secure from criminal activity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Additionally, we expect that this solution framework and methodology will provide similar benefit to other fraud </a:t>
            </a:r>
            <a:r>
              <a:rPr lang="en-US"/>
              <a:t>and compliance-sensitive </a:t>
            </a:r>
            <a:r>
              <a:rPr lang="en-US" dirty="0"/>
              <a:t>industries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Given the complexity, and breadth of the problem domain, we must give careful thought to our MVP for immediate and measurable success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Monika will now walk us through some of the technical considerations, and general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[The How]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139508" y="1091277"/>
            <a:ext cx="5727036" cy="2336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Fourthbrain MLE10 Capstone Presentation</a:t>
            </a:r>
            <a:br>
              <a:rPr lang="en" sz="4800" dirty="0"/>
            </a:br>
            <a:br>
              <a:rPr lang="en" sz="4800" dirty="0"/>
            </a:br>
            <a:r>
              <a:rPr lang="en" sz="2800" dirty="0"/>
              <a:t>Healthcare Fraud Detection</a:t>
            </a:r>
            <a:br>
              <a:rPr lang="en" sz="4800" dirty="0"/>
            </a:br>
            <a:endParaRPr sz="4800"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572000" y="155131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7;p35">
            <a:extLst>
              <a:ext uri="{FF2B5EF4-FFF2-40B4-BE49-F238E27FC236}">
                <a16:creationId xmlns:a16="http://schemas.microsoft.com/office/drawing/2014/main" id="{BF4D393D-8B12-E07D-294B-BF687EA778ED}"/>
              </a:ext>
            </a:extLst>
          </p:cNvPr>
          <p:cNvSpPr txBox="1">
            <a:spLocks/>
          </p:cNvSpPr>
          <p:nvPr/>
        </p:nvSpPr>
        <p:spPr>
          <a:xfrm>
            <a:off x="954056" y="3427397"/>
            <a:ext cx="3654788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5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63500"/>
            <a:r>
              <a:rPr lang="en-SG" sz="1800" dirty="0"/>
              <a:t>Ann </a:t>
            </a:r>
            <a:r>
              <a:rPr lang="en-SG" sz="1800" dirty="0" err="1"/>
              <a:t>Chevarria</a:t>
            </a:r>
            <a:endParaRPr lang="en-SG" sz="1800" dirty="0"/>
          </a:p>
          <a:p>
            <a:pPr marL="63500"/>
            <a:r>
              <a:rPr lang="en-SG" sz="1800" dirty="0"/>
              <a:t>David Lederer</a:t>
            </a:r>
            <a:endParaRPr lang="en-US" sz="1800" dirty="0"/>
          </a:p>
          <a:p>
            <a:pPr marL="63500"/>
            <a:r>
              <a:rPr lang="en-SG" sz="1800" dirty="0"/>
              <a:t>Iain McKone</a:t>
            </a:r>
            <a:endParaRPr lang="en-US" sz="1800" dirty="0"/>
          </a:p>
          <a:p>
            <a:pPr marL="63500"/>
            <a:r>
              <a:rPr lang="en-US" sz="1800" dirty="0"/>
              <a:t>Monika Sharma</a:t>
            </a:r>
          </a:p>
        </p:txBody>
      </p:sp>
      <p:pic>
        <p:nvPicPr>
          <p:cNvPr id="3" name="Google Shape;19;g133bbe043f8_2_4">
            <a:extLst>
              <a:ext uri="{FF2B5EF4-FFF2-40B4-BE49-F238E27FC236}">
                <a16:creationId xmlns:a16="http://schemas.microsoft.com/office/drawing/2014/main" id="{873B10EF-9F5E-DB32-8A5A-3A8CD249B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288" y="271834"/>
            <a:ext cx="1161339" cy="683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23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Conclusions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We learned to do end-to-end ML the easy way, the hard way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Let us tell you about it!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a tip or two for anyone who tries to walk down a similar path!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the biggest lesson we’re taking with us into the future is 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Future Work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Given those conclusions and lessons…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what we would do next…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 rank order…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here’s why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370028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Closing Q/A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8C3BBE-A4FA-DDE8-F360-E4A64F468836}"/>
              </a:ext>
            </a:extLst>
          </p:cNvPr>
          <p:cNvGrpSpPr/>
          <p:nvPr/>
        </p:nvGrpSpPr>
        <p:grpSpPr>
          <a:xfrm>
            <a:off x="2230290" y="3322742"/>
            <a:ext cx="4714527" cy="1211400"/>
            <a:chOff x="2245400" y="3009100"/>
            <a:chExt cx="4714527" cy="1211400"/>
          </a:xfrm>
        </p:grpSpPr>
        <p:sp>
          <p:nvSpPr>
            <p:cNvPr id="2161" name="Google Shape;2161;p45"/>
            <p:cNvSpPr/>
            <p:nvPr/>
          </p:nvSpPr>
          <p:spPr>
            <a:xfrm>
              <a:off x="2245400" y="3009100"/>
              <a:ext cx="4680000" cy="121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2;p45">
              <a:extLst>
                <a:ext uri="{FF2B5EF4-FFF2-40B4-BE49-F238E27FC236}">
                  <a16:creationId xmlns:a16="http://schemas.microsoft.com/office/drawing/2014/main" id="{37B09D5D-F8B6-E344-1089-9595C45C3862}"/>
                </a:ext>
              </a:extLst>
            </p:cNvPr>
            <p:cNvSpPr txBox="1">
              <a:spLocks/>
            </p:cNvSpPr>
            <p:nvPr/>
          </p:nvSpPr>
          <p:spPr>
            <a:xfrm>
              <a:off x="2279927" y="3277947"/>
              <a:ext cx="4680000" cy="887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9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6600" dirty="0">
                  <a:solidFill>
                    <a:schemeClr val="lt1"/>
                  </a:solidFill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fraud currently impacts multiple industries.  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Pain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science techniques promise a compelling solution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Promise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mix of data, ML technique, and talent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floor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508" y="534512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6585" y="2615956"/>
            <a:ext cx="4879889" cy="191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14 weeks, 4 industry technical experts</a:t>
            </a:r>
          </a:p>
          <a:p>
            <a:pPr marL="127000" indent="0" algn="l"/>
            <a:endParaRPr lang="en" sz="1800" dirty="0">
              <a:latin typeface="Barlow"/>
              <a:sym typeface="Barlow"/>
            </a:endParaRP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representative data sets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supervised/unsupervised learning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T</a:t>
            </a:r>
            <a:r>
              <a:rPr lang="en" sz="1800" dirty="0">
                <a:latin typeface="Barlow"/>
                <a:sym typeface="Barlow"/>
              </a:rPr>
              <a:t>raining, validation, testing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P</a:t>
            </a:r>
            <a:r>
              <a:rPr lang="en-US" sz="1800" dirty="0">
                <a:latin typeface="Barlow"/>
                <a:sym typeface="Barlow"/>
              </a:rPr>
              <a:t>r</a:t>
            </a:r>
            <a:r>
              <a:rPr lang="en" sz="1800" dirty="0">
                <a:latin typeface="Barlow"/>
                <a:sym typeface="Barlow"/>
              </a:rPr>
              <a:t>ocess Engineering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Live Demo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481482" y="1386430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4" name="Google Shape;1663;p39">
            <a:extLst>
              <a:ext uri="{FF2B5EF4-FFF2-40B4-BE49-F238E27FC236}">
                <a16:creationId xmlns:a16="http://schemas.microsoft.com/office/drawing/2014/main" id="{7FF1D6C8-07FC-2D7C-34F1-F02A1F080E62}"/>
              </a:ext>
            </a:extLst>
          </p:cNvPr>
          <p:cNvSpPr txBox="1">
            <a:spLocks/>
          </p:cNvSpPr>
          <p:nvPr/>
        </p:nvSpPr>
        <p:spPr>
          <a:xfrm>
            <a:off x="2625620" y="1801402"/>
            <a:ext cx="4566202" cy="63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  Training Data (csv) 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13D3-D446-D54B-D811D56D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0" y="1448103"/>
            <a:ext cx="6528662" cy="3543334"/>
          </a:xfrm>
          <a:prstGeom prst="rect">
            <a:avLst/>
          </a:prstGeom>
        </p:spPr>
      </p:pic>
      <p:sp>
        <p:nvSpPr>
          <p:cNvPr id="6" name="Google Shape;1663;p39">
            <a:extLst>
              <a:ext uri="{FF2B5EF4-FFF2-40B4-BE49-F238E27FC236}">
                <a16:creationId xmlns:a16="http://schemas.microsoft.com/office/drawing/2014/main" id="{6D99F81B-0425-DE92-C458-AD72697D0E10}"/>
              </a:ext>
            </a:extLst>
          </p:cNvPr>
          <p:cNvSpPr txBox="1">
            <a:spLocks/>
          </p:cNvSpPr>
          <p:nvPr/>
        </p:nvSpPr>
        <p:spPr>
          <a:xfrm>
            <a:off x="392700" y="679106"/>
            <a:ext cx="8358600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2929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99" y="174914"/>
            <a:ext cx="797492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EDA:  Training Data (Potential Fraud)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5410 data points labelled Potential Fraud (Yes | No)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506 Yes, 4904 No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138,556 records, populated over the entire US, and many counties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Train Data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Replaced disease column values 2 -&gt; 0;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 does not have disease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In-Patient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sym typeface="Anaheim"/>
              </a:rPr>
              <a:t>40,474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Contains: 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Beneficiary ID, Claim ID, start and end day of the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Provider that rendered various services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Amount reimbursed by the insurance company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Most importantly, it contains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procedure code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664794" cy="2657287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860232" y="1123725"/>
            <a:ext cx="5171080" cy="167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Problem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Solution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Our Approach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Success Criteria, Audience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Data, Model  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Demo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MLE Stack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Conclusions, Lessons Learned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Future Work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C5F34-6341-E864-75A1-4A1AC88EB043}"/>
              </a:ext>
            </a:extLst>
          </p:cNvPr>
          <p:cNvGrpSpPr/>
          <p:nvPr/>
        </p:nvGrpSpPr>
        <p:grpSpPr>
          <a:xfrm>
            <a:off x="3534959" y="400213"/>
            <a:ext cx="3638060" cy="689100"/>
            <a:chOff x="4420286" y="1302456"/>
            <a:chExt cx="4381500" cy="689100"/>
          </a:xfrm>
        </p:grpSpPr>
        <p:sp>
          <p:nvSpPr>
            <p:cNvPr id="7" name="Google Shape;1661;p39">
              <a:extLst>
                <a:ext uri="{FF2B5EF4-FFF2-40B4-BE49-F238E27FC236}">
                  <a16:creationId xmlns:a16="http://schemas.microsoft.com/office/drawing/2014/main" id="{CC8F20CE-A08A-B07D-1E28-4E374802FAA9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5;p39">
              <a:extLst>
                <a:ext uri="{FF2B5EF4-FFF2-40B4-BE49-F238E27FC236}">
                  <a16:creationId xmlns:a16="http://schemas.microsoft.com/office/drawing/2014/main" id="{54BF0FEB-1CDF-7F1C-D6C6-9B39DAC98BE3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3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sym typeface="Anaheim"/>
              </a:rPr>
              <a:t>517,737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Contains:  (similar to In-Patient structure)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Beneficiary ID, Claim ID, start and end day of the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Provider that rendered various services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Amount reimbursed by the insurance company, deductible amt paid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Attending physician, Operating Physician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Barlow" panose="00000500000000000000" pitchFamily="2" charset="0"/>
              <a:sym typeface="Anaheim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Most importantly, it contains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procedure code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1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0283-416F-CFF6-AA94-F58AA6DD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2" y="953717"/>
            <a:ext cx="3108960" cy="2012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FDCCC-3E29-97AC-C80D-60ED552F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12" y="3049471"/>
            <a:ext cx="3108960" cy="198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F977A-A22F-4BC1-94FC-C62B75752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541" y="953714"/>
            <a:ext cx="314227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519712" cy="3155418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F6F03-DDA5-41D4-A934-F11EEF24883F}"/>
              </a:ext>
            </a:extLst>
          </p:cNvPr>
          <p:cNvSpPr txBox="1"/>
          <p:nvPr/>
        </p:nvSpPr>
        <p:spPr>
          <a:xfrm>
            <a:off x="-319729" y="4819148"/>
            <a:ext cx="8915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1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Source:  https://www.cnbc.com/2021/05/26/doj-charges-14-people-in-alleged-health-care-fraud-related-to-covid-19.html</a:t>
            </a:r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177589" y="1895205"/>
            <a:ext cx="557970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Collusion exists across multiple parties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Abuse of data access,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 Identity theft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Unnecessary tests and procedures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Current detection is manual and ineffective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976B4-280A-DCEB-1FEA-30C0A902120C}"/>
              </a:ext>
            </a:extLst>
          </p:cNvPr>
          <p:cNvGrpSpPr/>
          <p:nvPr/>
        </p:nvGrpSpPr>
        <p:grpSpPr>
          <a:xfrm>
            <a:off x="3012389" y="423994"/>
            <a:ext cx="5786123" cy="689100"/>
            <a:chOff x="4420286" y="1302456"/>
            <a:chExt cx="4381500" cy="689100"/>
          </a:xfrm>
        </p:grpSpPr>
        <p:sp>
          <p:nvSpPr>
            <p:cNvPr id="5" name="Google Shape;1661;p39">
              <a:extLst>
                <a:ext uri="{FF2B5EF4-FFF2-40B4-BE49-F238E27FC236}">
                  <a16:creationId xmlns:a16="http://schemas.microsoft.com/office/drawing/2014/main" id="{560B3CBA-204A-3C4D-0EBC-8BB19C8D19F4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5;p39">
              <a:extLst>
                <a:ext uri="{FF2B5EF4-FFF2-40B4-BE49-F238E27FC236}">
                  <a16:creationId xmlns:a16="http://schemas.microsoft.com/office/drawing/2014/main" id="{E9189197-DC24-CE29-0250-7AF6F2737D1E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Pain:  Healthcare Fraud</a:t>
              </a:r>
            </a:p>
          </p:txBody>
        </p:sp>
      </p:grpSp>
      <p:sp>
        <p:nvSpPr>
          <p:cNvPr id="9" name="Google Shape;1663;p39">
            <a:extLst>
              <a:ext uri="{FF2B5EF4-FFF2-40B4-BE49-F238E27FC236}">
                <a16:creationId xmlns:a16="http://schemas.microsoft.com/office/drawing/2014/main" id="{3E44609A-CC6E-B1E1-0FDF-2A90BCF3025C}"/>
              </a:ext>
            </a:extLst>
          </p:cNvPr>
          <p:cNvSpPr txBox="1">
            <a:spLocks/>
          </p:cNvSpPr>
          <p:nvPr/>
        </p:nvSpPr>
        <p:spPr>
          <a:xfrm>
            <a:off x="3277264" y="1159160"/>
            <a:ext cx="4941155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2400" dirty="0"/>
              <a:t>A $300B/</a:t>
            </a:r>
            <a:r>
              <a:rPr lang="en-US" sz="2400" dirty="0" err="1"/>
              <a:t>yr</a:t>
            </a:r>
            <a:r>
              <a:rPr lang="en-US" sz="2400" dirty="0"/>
              <a:t> challenge!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678942" y="2001328"/>
            <a:ext cx="5637601" cy="2799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Fraud Detection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Recoup (and Prevention)</a:t>
            </a:r>
          </a:p>
          <a:p>
            <a:pPr indent="-330200">
              <a:buSzPts val="1600"/>
              <a:buFont typeface="Barlow"/>
              <a:buChar char="●"/>
            </a:pPr>
            <a:endParaRPr lang="en-US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consistency;  automated detection 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Reduce overall direct and indirect costs</a:t>
            </a:r>
            <a:endParaRPr lang="en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" sz="1800" dirty="0"/>
              <a:t>Increase the accessibility of care</a:t>
            </a:r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642340" y="2001328"/>
            <a:ext cx="1822718" cy="2552441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472E1-942D-7125-0C17-70D0C54EEBEE}"/>
              </a:ext>
            </a:extLst>
          </p:cNvPr>
          <p:cNvGrpSpPr/>
          <p:nvPr/>
        </p:nvGrpSpPr>
        <p:grpSpPr>
          <a:xfrm>
            <a:off x="606107" y="619581"/>
            <a:ext cx="7330984" cy="695778"/>
            <a:chOff x="729227" y="1503422"/>
            <a:chExt cx="4830815" cy="695778"/>
          </a:xfrm>
        </p:grpSpPr>
        <p:sp>
          <p:nvSpPr>
            <p:cNvPr id="3" name="Google Shape;1661;p39">
              <a:extLst>
                <a:ext uri="{FF2B5EF4-FFF2-40B4-BE49-F238E27FC236}">
                  <a16:creationId xmlns:a16="http://schemas.microsoft.com/office/drawing/2014/main" id="{AB0F3586-865C-D7E8-B5CE-BCDE415BA281}"/>
                </a:ext>
              </a:extLst>
            </p:cNvPr>
            <p:cNvSpPr/>
            <p:nvPr/>
          </p:nvSpPr>
          <p:spPr>
            <a:xfrm>
              <a:off x="729227" y="1503422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65;p39">
              <a:extLst>
                <a:ext uri="{FF2B5EF4-FFF2-40B4-BE49-F238E27FC236}">
                  <a16:creationId xmlns:a16="http://schemas.microsoft.com/office/drawing/2014/main" id="{43D1C174-4475-56D4-CD44-748ADB4EBC6B}"/>
                </a:ext>
              </a:extLst>
            </p:cNvPr>
            <p:cNvSpPr txBox="1">
              <a:spLocks/>
            </p:cNvSpPr>
            <p:nvPr/>
          </p:nvSpPr>
          <p:spPr>
            <a:xfrm>
              <a:off x="845465" y="1641500"/>
              <a:ext cx="4714577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Promise:  Increase Value &amp; Care </a:t>
              </a:r>
            </a:p>
            <a:p>
              <a:pPr marL="0" indent="0" algn="l"/>
              <a:endParaRPr lang="en-US" sz="1200" b="1" dirty="0">
                <a:solidFill>
                  <a:schemeClr val="bg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5" name="Google Shape;1663;p39">
            <a:extLst>
              <a:ext uri="{FF2B5EF4-FFF2-40B4-BE49-F238E27FC236}">
                <a16:creationId xmlns:a16="http://schemas.microsoft.com/office/drawing/2014/main" id="{BCDCFE3D-8A61-95B6-549A-2E8A203AF8F0}"/>
              </a:ext>
            </a:extLst>
          </p:cNvPr>
          <p:cNvSpPr txBox="1">
            <a:spLocks/>
          </p:cNvSpPr>
          <p:nvPr/>
        </p:nvSpPr>
        <p:spPr>
          <a:xfrm>
            <a:off x="782504" y="1404960"/>
            <a:ext cx="8057150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Providers,  Beneficiaries, Suppliers</a:t>
            </a:r>
          </a:p>
          <a:p>
            <a:pPr marL="0" lvl="0" indent="0" algn="l">
              <a:buClr>
                <a:schemeClr val="accent1"/>
              </a:buClr>
              <a:buSzPts val="3600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67" y="266354"/>
            <a:ext cx="832609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Solution:  Our Approach</a:t>
            </a:r>
            <a:endParaRPr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384838" y="1049408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87597-65A2-EDF1-6BC8-4EFF4D21DA4A}"/>
              </a:ext>
            </a:extLst>
          </p:cNvPr>
          <p:cNvCxnSpPr/>
          <p:nvPr/>
        </p:nvCxnSpPr>
        <p:spPr>
          <a:xfrm flipH="1">
            <a:off x="2731770" y="1600200"/>
            <a:ext cx="1657618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CB4B6-D6E9-538F-49AC-A38A92AFBEB3}"/>
              </a:ext>
            </a:extLst>
          </p:cNvPr>
          <p:cNvCxnSpPr>
            <a:cxnSpLocks/>
          </p:cNvCxnSpPr>
          <p:nvPr/>
        </p:nvCxnSpPr>
        <p:spPr>
          <a:xfrm>
            <a:off x="4389388" y="1596382"/>
            <a:ext cx="1702802" cy="689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75FB6E-CA26-A7F6-8428-35AC2A4430CE}"/>
              </a:ext>
            </a:extLst>
          </p:cNvPr>
          <p:cNvGrpSpPr/>
          <p:nvPr/>
        </p:nvGrpSpPr>
        <p:grpSpPr>
          <a:xfrm>
            <a:off x="1651024" y="2394962"/>
            <a:ext cx="1377926" cy="367246"/>
            <a:chOff x="1651024" y="2394962"/>
            <a:chExt cx="1208985" cy="3672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EAA791-2B29-2AF0-C0BA-11EB49335BF3}"/>
                </a:ext>
              </a:extLst>
            </p:cNvPr>
            <p:cNvSpPr/>
            <p:nvPr/>
          </p:nvSpPr>
          <p:spPr>
            <a:xfrm>
              <a:off x="1651025" y="2394962"/>
              <a:ext cx="1080745" cy="347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CF9A7-1009-D2B0-4B48-876FA319DE5B}"/>
                </a:ext>
              </a:extLst>
            </p:cNvPr>
            <p:cNvSpPr txBox="1"/>
            <p:nvPr/>
          </p:nvSpPr>
          <p:spPr>
            <a:xfrm>
              <a:off x="1651024" y="2423654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Supervised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C86EB8-0C25-7FAE-E648-F83FD60F5986}"/>
              </a:ext>
            </a:extLst>
          </p:cNvPr>
          <p:cNvGrpSpPr/>
          <p:nvPr/>
        </p:nvGrpSpPr>
        <p:grpSpPr>
          <a:xfrm>
            <a:off x="5855970" y="2414974"/>
            <a:ext cx="1637005" cy="375287"/>
            <a:chOff x="5855970" y="2414974"/>
            <a:chExt cx="1436612" cy="3752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452E4-7059-F9A4-72E3-703184F1C311}"/>
                </a:ext>
              </a:extLst>
            </p:cNvPr>
            <p:cNvSpPr/>
            <p:nvPr/>
          </p:nvSpPr>
          <p:spPr>
            <a:xfrm>
              <a:off x="5855970" y="2414974"/>
              <a:ext cx="1279517" cy="347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2FD8AB-1C19-0279-E6C9-A2FBA5481539}"/>
                </a:ext>
              </a:extLst>
            </p:cNvPr>
            <p:cNvSpPr txBox="1"/>
            <p:nvPr/>
          </p:nvSpPr>
          <p:spPr>
            <a:xfrm>
              <a:off x="5855970" y="2451707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Unsupervised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15446-A36D-DAD9-8078-90FB2E74844F}"/>
              </a:ext>
            </a:extLst>
          </p:cNvPr>
          <p:cNvSpPr/>
          <p:nvPr/>
        </p:nvSpPr>
        <p:spPr>
          <a:xfrm>
            <a:off x="422910" y="309753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F0F80-A5A3-9E5D-429E-1602FB0052F6}"/>
              </a:ext>
            </a:extLst>
          </p:cNvPr>
          <p:cNvSpPr txBox="1"/>
          <p:nvPr/>
        </p:nvSpPr>
        <p:spPr>
          <a:xfrm>
            <a:off x="595978" y="3216562"/>
            <a:ext cx="1055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mapping function from training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74F96-7799-F8F5-28F8-8BC94DD45F26}"/>
              </a:ext>
            </a:extLst>
          </p:cNvPr>
          <p:cNvSpPr txBox="1"/>
          <p:nvPr/>
        </p:nvSpPr>
        <p:spPr>
          <a:xfrm>
            <a:off x="1929703" y="3324283"/>
            <a:ext cx="24833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/Light GBM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A115B-E3D2-0A02-6DEA-3156126D0D5B}"/>
              </a:ext>
            </a:extLst>
          </p:cNvPr>
          <p:cNvSpPr/>
          <p:nvPr/>
        </p:nvSpPr>
        <p:spPr>
          <a:xfrm>
            <a:off x="1770780" y="3096010"/>
            <a:ext cx="2801219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52CAE2-AD60-024E-1CCD-933C3C9AAF36}"/>
              </a:ext>
            </a:extLst>
          </p:cNvPr>
          <p:cNvSpPr/>
          <p:nvPr/>
        </p:nvSpPr>
        <p:spPr>
          <a:xfrm>
            <a:off x="4895850" y="310134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C1D2E-CB6C-EF0C-96F8-EED0D58F3B31}"/>
              </a:ext>
            </a:extLst>
          </p:cNvPr>
          <p:cNvSpPr/>
          <p:nvPr/>
        </p:nvSpPr>
        <p:spPr>
          <a:xfrm>
            <a:off x="6243720" y="3099820"/>
            <a:ext cx="2801219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23C1A-3A43-92FF-2903-4E35F3817F78}"/>
              </a:ext>
            </a:extLst>
          </p:cNvPr>
          <p:cNvSpPr txBox="1"/>
          <p:nvPr/>
        </p:nvSpPr>
        <p:spPr>
          <a:xfrm>
            <a:off x="5024132" y="3253579"/>
            <a:ext cx="971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knowledge from large datasets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E25E6-F70E-DA41-FDBE-5DE4E243D981}"/>
              </a:ext>
            </a:extLst>
          </p:cNvPr>
          <p:cNvSpPr txBox="1"/>
          <p:nvPr/>
        </p:nvSpPr>
        <p:spPr>
          <a:xfrm>
            <a:off x="6549390" y="3371850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2B8C8124-7D79-43AA-0872-AD8C1581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97" y="935850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male outline">
            <a:extLst>
              <a:ext uri="{FF2B5EF4-FFF2-40B4-BE49-F238E27FC236}">
                <a16:creationId xmlns:a16="http://schemas.microsoft.com/office/drawing/2014/main" id="{FAF48569-8EF0-7F40-607B-5CEB82A0C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21" y="935850"/>
            <a:ext cx="914400" cy="914400"/>
          </a:xfrm>
          <a:prstGeom prst="rect">
            <a:avLst/>
          </a:prstGeom>
        </p:spPr>
      </p:pic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68CE4A5F-2FF2-1FF5-6585-EC7F2169B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31" y="935850"/>
            <a:ext cx="914400" cy="914400"/>
          </a:xfrm>
          <a:prstGeom prst="rect">
            <a:avLst/>
          </a:prstGeom>
        </p:spPr>
      </p:pic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Audience</a:t>
            </a:r>
            <a:endParaRPr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B1304-91DB-EF73-FCD9-BE8FC9683480}"/>
              </a:ext>
            </a:extLst>
          </p:cNvPr>
          <p:cNvSpPr txBox="1"/>
          <p:nvPr/>
        </p:nvSpPr>
        <p:spPr>
          <a:xfrm>
            <a:off x="405618" y="1850250"/>
            <a:ext cx="2082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 </a:t>
            </a:r>
          </a:p>
          <a:p>
            <a:r>
              <a:rPr lang="en-US" b="1" dirty="0"/>
              <a:t>Chief Financial Officer</a:t>
            </a:r>
          </a:p>
          <a:p>
            <a:r>
              <a:rPr lang="en-US" dirty="0"/>
              <a:t>St. John Hospital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73DD4-C2C7-B30D-C291-EFFC12CFE4DF}"/>
              </a:ext>
            </a:extLst>
          </p:cNvPr>
          <p:cNvSpPr txBox="1"/>
          <p:nvPr/>
        </p:nvSpPr>
        <p:spPr>
          <a:xfrm>
            <a:off x="2802080" y="1850250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 Garland</a:t>
            </a:r>
          </a:p>
          <a:p>
            <a:r>
              <a:rPr lang="en-US" b="1" dirty="0"/>
              <a:t>Revenue Integrity Leader </a:t>
            </a:r>
          </a:p>
          <a:p>
            <a:r>
              <a:rPr lang="en-US" dirty="0"/>
              <a:t>St. Mary Mercy Hospital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3BC6-17B5-54BF-89E0-ECD53BA0FDF3}"/>
              </a:ext>
            </a:extLst>
          </p:cNvPr>
          <p:cNvSpPr txBox="1"/>
          <p:nvPr/>
        </p:nvSpPr>
        <p:spPr>
          <a:xfrm>
            <a:off x="5213491" y="1850250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 Jacob</a:t>
            </a:r>
          </a:p>
          <a:p>
            <a:r>
              <a:rPr lang="en-US" b="1" dirty="0"/>
              <a:t>Finance Planning and Analysis Leader </a:t>
            </a:r>
          </a:p>
          <a:p>
            <a:r>
              <a:rPr lang="en-US" dirty="0"/>
              <a:t>St. Jude 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5897-C03A-7BD7-B3E7-6BE2DF96B82D}"/>
              </a:ext>
            </a:extLst>
          </p:cNvPr>
          <p:cNvSpPr txBox="1"/>
          <p:nvPr/>
        </p:nvSpPr>
        <p:spPr>
          <a:xfrm>
            <a:off x="811028" y="4837781"/>
            <a:ext cx="4402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Source: All names and designation listed here are hypothetical</a:t>
            </a:r>
          </a:p>
        </p:txBody>
      </p:sp>
      <p:sp>
        <p:nvSpPr>
          <p:cNvPr id="17" name="Google Shape;1775;p40">
            <a:extLst>
              <a:ext uri="{FF2B5EF4-FFF2-40B4-BE49-F238E27FC236}">
                <a16:creationId xmlns:a16="http://schemas.microsoft.com/office/drawing/2014/main" id="{19447BFF-61F2-8636-CC3A-541F6C702AAC}"/>
              </a:ext>
            </a:extLst>
          </p:cNvPr>
          <p:cNvSpPr txBox="1">
            <a:spLocks/>
          </p:cNvSpPr>
          <p:nvPr/>
        </p:nvSpPr>
        <p:spPr>
          <a:xfrm>
            <a:off x="265561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Business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CA30F-BFB9-2282-8007-070F9FCBCFD2}"/>
              </a:ext>
            </a:extLst>
          </p:cNvPr>
          <p:cNvSpPr txBox="1"/>
          <p:nvPr/>
        </p:nvSpPr>
        <p:spPr>
          <a:xfrm>
            <a:off x="312690" y="3582615"/>
            <a:ext cx="42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fraud cases detected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amount per fraud case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case priority (high/medium/low) based on financial risks/implications</a:t>
            </a:r>
          </a:p>
        </p:txBody>
      </p:sp>
      <p:sp>
        <p:nvSpPr>
          <p:cNvPr id="19" name="Google Shape;1775;p40">
            <a:extLst>
              <a:ext uri="{FF2B5EF4-FFF2-40B4-BE49-F238E27FC236}">
                <a16:creationId xmlns:a16="http://schemas.microsoft.com/office/drawing/2014/main" id="{3614FEFC-441E-C130-125E-412D7DED5507}"/>
              </a:ext>
            </a:extLst>
          </p:cNvPr>
          <p:cNvSpPr txBox="1">
            <a:spLocks/>
          </p:cNvSpPr>
          <p:nvPr/>
        </p:nvSpPr>
        <p:spPr>
          <a:xfrm>
            <a:off x="5698242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ML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052D9-910A-7CB3-EC50-6F3A9706FCB8}"/>
              </a:ext>
            </a:extLst>
          </p:cNvPr>
          <p:cNvSpPr txBox="1"/>
          <p:nvPr/>
        </p:nvSpPr>
        <p:spPr>
          <a:xfrm>
            <a:off x="5961912" y="3503314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</a:p>
        </p:txBody>
      </p:sp>
    </p:spTree>
    <p:extLst>
      <p:ext uri="{BB962C8B-B14F-4D97-AF65-F5344CB8AC3E}">
        <p14:creationId xmlns:p14="http://schemas.microsoft.com/office/powerpoint/2010/main" val="140302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342417"/>
            <a:ext cx="8358600" cy="1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Data Exploration:	Beneficiaries, Inpatients, Outpatients</a:t>
            </a:r>
          </a:p>
          <a:p>
            <a:pPr marL="127000" indent="0" algn="l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Training Data:  Fraud Labels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Beneficiaries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Diseases:  [0,1,2] values;  replace 2’s with 0’s;  does not have disease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Age:  calculate based on DOB, DOD;  majority  dead &gt; 65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yrs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 ;  1421 alive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IsDead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:  add a flag column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Inpatients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AdmittedDays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:  calculate based on admission and discharge datetimes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Outpatients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Google Shape;1663;p39">
            <a:extLst>
              <a:ext uri="{FF2B5EF4-FFF2-40B4-BE49-F238E27FC236}">
                <a16:creationId xmlns:a16="http://schemas.microsoft.com/office/drawing/2014/main" id="{3B4D192A-95B0-4661-6565-312A9B692663}"/>
              </a:ext>
            </a:extLst>
          </p:cNvPr>
          <p:cNvSpPr txBox="1">
            <a:spLocks/>
          </p:cNvSpPr>
          <p:nvPr/>
        </p:nvSpPr>
        <p:spPr>
          <a:xfrm>
            <a:off x="392700" y="724130"/>
            <a:ext cx="8358600" cy="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8764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Demo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908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MLE Stack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lnSpc>
                <a:spcPct val="115000"/>
              </a:lnSpc>
            </a:pPr>
            <a:r>
              <a:rPr lang="en-US"/>
              <a:t>Exploratory Data Analysis &amp; Wrangling</a:t>
            </a:r>
          </a:p>
          <a:p>
            <a:pPr>
              <a:lnSpc>
                <a:spcPct val="115000"/>
              </a:lnSpc>
            </a:pPr>
            <a:r>
              <a:rPr lang="en-US"/>
              <a:t>Experimentation</a:t>
            </a:r>
          </a:p>
          <a:p>
            <a:pPr>
              <a:lnSpc>
                <a:spcPct val="115000"/>
              </a:lnSpc>
            </a:pPr>
            <a:r>
              <a:rPr lang="en-US"/>
              <a:t>Data Engineering Pipeline</a:t>
            </a:r>
          </a:p>
          <a:p>
            <a:pPr>
              <a:lnSpc>
                <a:spcPct val="115000"/>
              </a:lnSpc>
            </a:pPr>
            <a:r>
              <a:rPr lang="en-US"/>
              <a:t>Machine Learning Pipeline</a:t>
            </a:r>
          </a:p>
          <a:p>
            <a:pPr>
              <a:lnSpc>
                <a:spcPct val="115000"/>
              </a:lnSpc>
            </a:pPr>
            <a:r>
              <a:rPr lang="en-US"/>
              <a:t>Deployment Pipeline </a:t>
            </a:r>
          </a:p>
          <a:p>
            <a:pPr indent="0">
              <a:lnSpc>
                <a:spcPct val="115000"/>
              </a:lnSpc>
              <a:buFont typeface="Anaheim"/>
              <a:buNone/>
            </a:pPr>
            <a:endParaRPr lang="en-US"/>
          </a:p>
          <a:p>
            <a:pPr>
              <a:lnSpc>
                <a:spcPct val="115000"/>
              </a:lnSpc>
            </a:pPr>
            <a:r>
              <a:rPr lang="en-US" i="1"/>
              <a:t>These ^^ are probably worth talking about</a:t>
            </a:r>
          </a:p>
          <a:p>
            <a:pPr marL="0" indent="0">
              <a:lnSpc>
                <a:spcPct val="115000"/>
              </a:lnSpc>
              <a:buFont typeface="Anaheim"/>
              <a:buNone/>
            </a:pPr>
            <a:endParaRPr lang="en-US" i="1"/>
          </a:p>
          <a:p>
            <a:pPr>
              <a:lnSpc>
                <a:spcPct val="115000"/>
              </a:lnSpc>
            </a:pPr>
            <a:r>
              <a:rPr lang="en-US"/>
              <a:t>Maybe consider…</a:t>
            </a:r>
          </a:p>
          <a:p>
            <a:pPr lvl="1">
              <a:lnSpc>
                <a:spcPct val="115000"/>
              </a:lnSpc>
            </a:pPr>
            <a:r>
              <a:rPr lang="en-US"/>
              <a:t>Feature Store</a:t>
            </a:r>
          </a:p>
          <a:p>
            <a:pPr lvl="1"/>
            <a:r>
              <a:rPr lang="en-US"/>
              <a:t>Metadata store</a:t>
            </a:r>
          </a:p>
          <a:p>
            <a:pPr lvl="1"/>
            <a:r>
              <a:rPr lang="en-US"/>
              <a:t>Model registry</a:t>
            </a:r>
          </a:p>
          <a:p>
            <a:pPr lvl="1"/>
            <a:r>
              <a:rPr lang="en-US"/>
              <a:t>Model serving</a:t>
            </a:r>
          </a:p>
          <a:p>
            <a:pPr lvl="1"/>
            <a:r>
              <a:rPr lang="en-US"/>
              <a:t>Model Monitoring</a:t>
            </a:r>
            <a:endParaRPr lang="en-US" dirty="0"/>
          </a:p>
        </p:txBody>
      </p:sp>
      <p:sp>
        <p:nvSpPr>
          <p:cNvPr id="3" name="Google Shape;142;g133c1f20611_0_26">
            <a:extLst>
              <a:ext uri="{FF2B5EF4-FFF2-40B4-BE49-F238E27FC236}">
                <a16:creationId xmlns:a16="http://schemas.microsoft.com/office/drawing/2014/main" id="{3B777B8B-06ED-3BE5-3013-956FF1C7A086}"/>
              </a:ext>
            </a:extLst>
          </p:cNvPr>
          <p:cNvSpPr txBox="1">
            <a:spLocks/>
          </p:cNvSpPr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1400"/>
            </a:pPr>
            <a:r>
              <a:rPr lang="en-US"/>
              <a:t>Add your stack image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1251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1488</Words>
  <Application>Microsoft Office PowerPoint</Application>
  <PresentationFormat>On-screen Show (16:9)</PresentationFormat>
  <Paragraphs>244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Work Sans</vt:lpstr>
      <vt:lpstr>Raleway</vt:lpstr>
      <vt:lpstr>Barlow</vt:lpstr>
      <vt:lpstr>Anaheim</vt:lpstr>
      <vt:lpstr>Mobile Clinic Services by Slidesgo</vt:lpstr>
      <vt:lpstr>Fourthbrain MLE10 Capstone Presentation  Healthcare Fraud Detection </vt:lpstr>
      <vt:lpstr>PowerPoint Presentation</vt:lpstr>
      <vt:lpstr>PowerPoint Presentation</vt:lpstr>
      <vt:lpstr>PowerPoint Presentation</vt:lpstr>
      <vt:lpstr>The Solution:  Our Approach</vt:lpstr>
      <vt:lpstr>The Audience</vt:lpstr>
      <vt:lpstr>Data + Model</vt:lpstr>
      <vt:lpstr>Demo</vt:lpstr>
      <vt:lpstr>MLE Stack</vt:lpstr>
      <vt:lpstr>Conclusions</vt:lpstr>
      <vt:lpstr>Future Work</vt:lpstr>
      <vt:lpstr>Closing Q/A</vt:lpstr>
      <vt:lpstr>01</vt:lpstr>
      <vt:lpstr>The Solution</vt:lpstr>
      <vt:lpstr>EDA:   Training Data (csv) </vt:lpstr>
      <vt:lpstr>EDA:  Training Data (Potential Fraud)</vt:lpstr>
      <vt:lpstr>EDA: Beneficiary Train Data Summary </vt:lpstr>
      <vt:lpstr>EDA: Beneficiary Train Data</vt:lpstr>
      <vt:lpstr>EDA: In-Patient Train Data Summary </vt:lpstr>
      <vt:lpstr>EDA: Out-Patient Train Data Summary </vt:lpstr>
      <vt:lpstr>EDA: Out-Patient Train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Iain McKone</cp:lastModifiedBy>
  <cp:revision>22</cp:revision>
  <dcterms:modified xsi:type="dcterms:W3CDTF">2022-12-08T00:56:46Z</dcterms:modified>
</cp:coreProperties>
</file>