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61" r:id="rId4"/>
    <p:sldId id="267" r:id="rId5"/>
    <p:sldId id="268" r:id="rId6"/>
    <p:sldId id="266" r:id="rId7"/>
    <p:sldId id="258" r:id="rId8"/>
    <p:sldId id="265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Work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D0AEBAD-4BD8-4452-B94D-EB060BA5FC61}">
          <p14:sldIdLst>
            <p14:sldId id="256"/>
            <p14:sldId id="260"/>
            <p14:sldId id="261"/>
            <p14:sldId id="267"/>
            <p14:sldId id="268"/>
            <p14:sldId id="266"/>
          </p14:sldIdLst>
        </p14:section>
        <p14:section name="Appendices" id="{19328FEF-28C9-421B-B20C-3A4C10DCBFE6}">
          <p14:sldIdLst>
            <p14:sldId id="25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7530" autoAdjust="0"/>
  </p:normalViewPr>
  <p:slideViewPr>
    <p:cSldViewPr snapToGrid="0">
      <p:cViewPr varScale="1">
        <p:scale>
          <a:sx n="56" d="100"/>
          <a:sy n="56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Good evening and thankyou for your time and consideration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Today, our team including David, Monika, and Venkat will provide you a brief overview of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 only a unique and compelling ML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one that we believe will be positively impactful to the healthcare industry as a whole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What can be done?]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can be done?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the past few years there have been a number of advances, particularly in the space of data science that shows promise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this industry also has a wealth of historical financial data and fraud scenarios to leverage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Our team will explore the development of a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 detect financial anomalies and introduce a number of key benefits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Combating fraud allows payers to drive positive revenue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protects consumers from overbilling and increased premiums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over time, financial assets are made more secure from criminal activity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Additionally, we expect that this solution framework and methodology will provide similar benefit to other fraud </a:t>
            </a:r>
            <a:r>
              <a:rPr lang="en-US"/>
              <a:t>and compliance-sensitive </a:t>
            </a:r>
            <a:r>
              <a:rPr lang="en-US" dirty="0"/>
              <a:t>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Given the complexity, and breadth of the problem domain, we must give careful thought to our MVP for immediate and measurable success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Monika will now walk us through some of the technical considerations, and general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[The How]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high level solution overview]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simple performance measures could include:   baseline and realized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of detection:  #of anomalies (by category)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Impact of detection:  Avg $ detected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Speed of detection:  Avg Mean Time of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526491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MLE10: Capstone</a:t>
            </a:r>
            <a:br>
              <a:rPr lang="en" sz="4800" dirty="0"/>
            </a:br>
            <a:r>
              <a:rPr lang="en" sz="4800" dirty="0"/>
              <a:t>Ideation Pitch</a:t>
            </a: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338101" y="112122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endParaRPr lang="en-SG" sz="1800" dirty="0">
              <a:effectLst/>
              <a:latin typeface="Barlow" panose="00000500000000000000" pitchFamily="2" charset="0"/>
              <a:ea typeface="Proxima Nova"/>
              <a:cs typeface="Proxima Nova"/>
            </a:endParaRPr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 dirty="0"/>
              <a:t>Monika Sharma</a:t>
            </a:r>
          </a:p>
          <a:p>
            <a:pPr marL="63500"/>
            <a:r>
              <a:rPr lang="en-SG" sz="1800" dirty="0"/>
              <a:t>Venkat Swaminathan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4029676" y="587870"/>
            <a:ext cx="4566202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Pain</a:t>
            </a:r>
            <a:endParaRPr sz="4400" dirty="0"/>
          </a:p>
        </p:txBody>
      </p:sp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6" y="830138"/>
            <a:ext cx="3295549" cy="3617200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Source:  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586213" y="3224953"/>
            <a:ext cx="517108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Abuse of data access,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Identity theft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Unnecessary tests and procedures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 detection is manual and ineffective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4375794" y="1459972"/>
            <a:ext cx="4381500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Financial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4495631" y="2384282"/>
            <a:ext cx="4566202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Healthcare challenge!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805807" y="565173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Promise</a:t>
            </a:r>
            <a:endParaRPr sz="4400" dirty="0"/>
          </a:p>
        </p:txBody>
      </p:sp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3261668"/>
            <a:ext cx="5637601" cy="1539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Detection, Recoup (and Prevention)</a:t>
            </a:r>
          </a:p>
          <a:p>
            <a:pPr indent="-330200">
              <a:buSzPts val="1600"/>
              <a:buFont typeface="Barlow"/>
              <a:buChar char="●"/>
            </a:pPr>
            <a:endParaRPr lang="en-US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054856" y="811206"/>
            <a:ext cx="2410202" cy="3742563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843897" y="1516088"/>
            <a:ext cx="4830815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Increase Value &amp; Care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843897" y="2874993"/>
            <a:ext cx="4566202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8" y="26635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384838" y="1049408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87597-65A2-EDF1-6BC8-4EFF4D21DA4A}"/>
              </a:ext>
            </a:extLst>
          </p:cNvPr>
          <p:cNvCxnSpPr/>
          <p:nvPr/>
        </p:nvCxnSpPr>
        <p:spPr>
          <a:xfrm flipH="1">
            <a:off x="2731770" y="1600200"/>
            <a:ext cx="1657618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CB4B6-D6E9-538F-49AC-A38A92AFBEB3}"/>
              </a:ext>
            </a:extLst>
          </p:cNvPr>
          <p:cNvCxnSpPr>
            <a:cxnSpLocks/>
          </p:cNvCxnSpPr>
          <p:nvPr/>
        </p:nvCxnSpPr>
        <p:spPr>
          <a:xfrm>
            <a:off x="4389388" y="1596382"/>
            <a:ext cx="1702802" cy="689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75FB6E-CA26-A7F6-8428-35AC2A4430CE}"/>
              </a:ext>
            </a:extLst>
          </p:cNvPr>
          <p:cNvGrpSpPr/>
          <p:nvPr/>
        </p:nvGrpSpPr>
        <p:grpSpPr>
          <a:xfrm>
            <a:off x="1651024" y="2394962"/>
            <a:ext cx="1377926" cy="367246"/>
            <a:chOff x="1651024" y="2394962"/>
            <a:chExt cx="1208985" cy="3672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EAA791-2B29-2AF0-C0BA-11EB49335BF3}"/>
                </a:ext>
              </a:extLst>
            </p:cNvPr>
            <p:cNvSpPr/>
            <p:nvPr/>
          </p:nvSpPr>
          <p:spPr>
            <a:xfrm>
              <a:off x="1651025" y="2394962"/>
              <a:ext cx="1080745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CF9A7-1009-D2B0-4B48-876FA319DE5B}"/>
                </a:ext>
              </a:extLst>
            </p:cNvPr>
            <p:cNvSpPr txBox="1"/>
            <p:nvPr/>
          </p:nvSpPr>
          <p:spPr>
            <a:xfrm>
              <a:off x="1651024" y="2423654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Supervised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C86EB8-0C25-7FAE-E648-F83FD60F5986}"/>
              </a:ext>
            </a:extLst>
          </p:cNvPr>
          <p:cNvGrpSpPr/>
          <p:nvPr/>
        </p:nvGrpSpPr>
        <p:grpSpPr>
          <a:xfrm>
            <a:off x="5855970" y="2414974"/>
            <a:ext cx="1637005" cy="375287"/>
            <a:chOff x="5855970" y="2414974"/>
            <a:chExt cx="1436612" cy="3752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452E4-7059-F9A4-72E3-703184F1C311}"/>
                </a:ext>
              </a:extLst>
            </p:cNvPr>
            <p:cNvSpPr/>
            <p:nvPr/>
          </p:nvSpPr>
          <p:spPr>
            <a:xfrm>
              <a:off x="5855970" y="2414974"/>
              <a:ext cx="1279517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2FD8AB-1C19-0279-E6C9-A2FBA5481539}"/>
                </a:ext>
              </a:extLst>
            </p:cNvPr>
            <p:cNvSpPr txBox="1"/>
            <p:nvPr/>
          </p:nvSpPr>
          <p:spPr>
            <a:xfrm>
              <a:off x="5855970" y="2451707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Unsupervised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15446-A36D-DAD9-8078-90FB2E74844F}"/>
              </a:ext>
            </a:extLst>
          </p:cNvPr>
          <p:cNvSpPr/>
          <p:nvPr/>
        </p:nvSpPr>
        <p:spPr>
          <a:xfrm>
            <a:off x="422910" y="309753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F0F80-A5A3-9E5D-429E-1602FB0052F6}"/>
              </a:ext>
            </a:extLst>
          </p:cNvPr>
          <p:cNvSpPr txBox="1"/>
          <p:nvPr/>
        </p:nvSpPr>
        <p:spPr>
          <a:xfrm>
            <a:off x="595978" y="3216562"/>
            <a:ext cx="105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mapping function from training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74F96-7799-F8F5-28F8-8BC94DD45F26}"/>
              </a:ext>
            </a:extLst>
          </p:cNvPr>
          <p:cNvSpPr txBox="1"/>
          <p:nvPr/>
        </p:nvSpPr>
        <p:spPr>
          <a:xfrm>
            <a:off x="1929703" y="3324283"/>
            <a:ext cx="24833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/Light GBM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A115B-E3D2-0A02-6DEA-3156126D0D5B}"/>
              </a:ext>
            </a:extLst>
          </p:cNvPr>
          <p:cNvSpPr/>
          <p:nvPr/>
        </p:nvSpPr>
        <p:spPr>
          <a:xfrm>
            <a:off x="1770780" y="309601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52CAE2-AD60-024E-1CCD-933C3C9AAF36}"/>
              </a:ext>
            </a:extLst>
          </p:cNvPr>
          <p:cNvSpPr/>
          <p:nvPr/>
        </p:nvSpPr>
        <p:spPr>
          <a:xfrm>
            <a:off x="4895850" y="310134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C1D2E-CB6C-EF0C-96F8-EED0D58F3B31}"/>
              </a:ext>
            </a:extLst>
          </p:cNvPr>
          <p:cNvSpPr/>
          <p:nvPr/>
        </p:nvSpPr>
        <p:spPr>
          <a:xfrm>
            <a:off x="6243720" y="309982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23C1A-3A43-92FF-2903-4E35F3817F78}"/>
              </a:ext>
            </a:extLst>
          </p:cNvPr>
          <p:cNvSpPr txBox="1"/>
          <p:nvPr/>
        </p:nvSpPr>
        <p:spPr>
          <a:xfrm>
            <a:off x="5024132" y="3253579"/>
            <a:ext cx="971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knowledge from large datasets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E25E6-F70E-DA41-FDBE-5DE4E243D981}"/>
              </a:ext>
            </a:extLst>
          </p:cNvPr>
          <p:cNvSpPr txBox="1"/>
          <p:nvPr/>
        </p:nvSpPr>
        <p:spPr>
          <a:xfrm>
            <a:off x="6549390" y="337185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2B8C8124-7D79-43AA-0872-AD8C1581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97" y="935850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outline">
            <a:extLst>
              <a:ext uri="{FF2B5EF4-FFF2-40B4-BE49-F238E27FC236}">
                <a16:creationId xmlns:a16="http://schemas.microsoft.com/office/drawing/2014/main" id="{FAF48569-8EF0-7F40-607B-5CEB82A0C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21" y="935850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68CE4A5F-2FF2-1FF5-6585-EC7F2169B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31" y="935850"/>
            <a:ext cx="914400" cy="914400"/>
          </a:xfrm>
          <a:prstGeom prst="rect">
            <a:avLst/>
          </a:prstGeom>
        </p:spPr>
      </p:pic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Audience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B1304-91DB-EF73-FCD9-BE8FC9683480}"/>
              </a:ext>
            </a:extLst>
          </p:cNvPr>
          <p:cNvSpPr txBox="1"/>
          <p:nvPr/>
        </p:nvSpPr>
        <p:spPr>
          <a:xfrm>
            <a:off x="405618" y="1850250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 </a:t>
            </a:r>
          </a:p>
          <a:p>
            <a:r>
              <a:rPr lang="en-US" b="1" dirty="0"/>
              <a:t>Chief Financial Officer</a:t>
            </a:r>
          </a:p>
          <a:p>
            <a:r>
              <a:rPr lang="en-US" dirty="0"/>
              <a:t>St. John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73DD4-C2C7-B30D-C291-EFFC12CFE4DF}"/>
              </a:ext>
            </a:extLst>
          </p:cNvPr>
          <p:cNvSpPr txBox="1"/>
          <p:nvPr/>
        </p:nvSpPr>
        <p:spPr>
          <a:xfrm>
            <a:off x="2802080" y="1850250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Garland</a:t>
            </a:r>
          </a:p>
          <a:p>
            <a:r>
              <a:rPr lang="en-US" b="1" dirty="0"/>
              <a:t>Revenue Integrity Leader </a:t>
            </a:r>
          </a:p>
          <a:p>
            <a:r>
              <a:rPr lang="en-US" dirty="0"/>
              <a:t>St. Mary Mercy Hospital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BC6-17B5-54BF-89E0-ECD53BA0FDF3}"/>
              </a:ext>
            </a:extLst>
          </p:cNvPr>
          <p:cNvSpPr txBox="1"/>
          <p:nvPr/>
        </p:nvSpPr>
        <p:spPr>
          <a:xfrm>
            <a:off x="5213491" y="1850250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 Jacob</a:t>
            </a:r>
          </a:p>
          <a:p>
            <a:r>
              <a:rPr lang="en-US" b="1" dirty="0"/>
              <a:t>Finance Planning and Analysis Leader </a:t>
            </a:r>
          </a:p>
          <a:p>
            <a:r>
              <a:rPr lang="en-US" dirty="0"/>
              <a:t>St. Jude 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5897-C03A-7BD7-B3E7-6BE2DF96B82D}"/>
              </a:ext>
            </a:extLst>
          </p:cNvPr>
          <p:cNvSpPr txBox="1"/>
          <p:nvPr/>
        </p:nvSpPr>
        <p:spPr>
          <a:xfrm>
            <a:off x="811028" y="4837781"/>
            <a:ext cx="4402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Source: All names and designation listed here are hypothetical</a:t>
            </a:r>
          </a:p>
        </p:txBody>
      </p:sp>
      <p:sp>
        <p:nvSpPr>
          <p:cNvPr id="17" name="Google Shape;1775;p40">
            <a:extLst>
              <a:ext uri="{FF2B5EF4-FFF2-40B4-BE49-F238E27FC236}">
                <a16:creationId xmlns:a16="http://schemas.microsoft.com/office/drawing/2014/main" id="{19447BFF-61F2-8636-CC3A-541F6C702AAC}"/>
              </a:ext>
            </a:extLst>
          </p:cNvPr>
          <p:cNvSpPr txBox="1">
            <a:spLocks/>
          </p:cNvSpPr>
          <p:nvPr/>
        </p:nvSpPr>
        <p:spPr>
          <a:xfrm>
            <a:off x="265561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Business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A30F-BFB9-2282-8007-070F9FCBCFD2}"/>
              </a:ext>
            </a:extLst>
          </p:cNvPr>
          <p:cNvSpPr txBox="1"/>
          <p:nvPr/>
        </p:nvSpPr>
        <p:spPr>
          <a:xfrm>
            <a:off x="312690" y="3582615"/>
            <a:ext cx="42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fraud cases detected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amount per fraud case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 priority (high/medium/low) based on financial risks/implications</a:t>
            </a:r>
          </a:p>
        </p:txBody>
      </p:sp>
      <p:sp>
        <p:nvSpPr>
          <p:cNvPr id="19" name="Google Shape;1775;p40">
            <a:extLst>
              <a:ext uri="{FF2B5EF4-FFF2-40B4-BE49-F238E27FC236}">
                <a16:creationId xmlns:a16="http://schemas.microsoft.com/office/drawing/2014/main" id="{3614FEFC-441E-C130-125E-412D7DED5507}"/>
              </a:ext>
            </a:extLst>
          </p:cNvPr>
          <p:cNvSpPr txBox="1">
            <a:spLocks/>
          </p:cNvSpPr>
          <p:nvPr/>
        </p:nvSpPr>
        <p:spPr>
          <a:xfrm>
            <a:off x="5698242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ML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052D9-910A-7CB3-EC50-6F3A9706FCB8}"/>
              </a:ext>
            </a:extLst>
          </p:cNvPr>
          <p:cNvSpPr txBox="1"/>
          <p:nvPr/>
        </p:nvSpPr>
        <p:spPr>
          <a:xfrm>
            <a:off x="5961912" y="3503314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</a:p>
        </p:txBody>
      </p:sp>
    </p:spTree>
    <p:extLst>
      <p:ext uri="{BB962C8B-B14F-4D97-AF65-F5344CB8AC3E}">
        <p14:creationId xmlns:p14="http://schemas.microsoft.com/office/powerpoint/2010/main" val="140302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734</Words>
  <Application>Microsoft Office PowerPoint</Application>
  <PresentationFormat>On-screen Show (16:9)</PresentationFormat>
  <Paragraphs>128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Work Sans</vt:lpstr>
      <vt:lpstr>Raleway</vt:lpstr>
      <vt:lpstr>Barlow</vt:lpstr>
      <vt:lpstr>Anaheim</vt:lpstr>
      <vt:lpstr>Mobile Clinic Services by Slidesgo</vt:lpstr>
      <vt:lpstr>MLE10: Capstone Ideation Pitch</vt:lpstr>
      <vt:lpstr>The Pain</vt:lpstr>
      <vt:lpstr>The Promise</vt:lpstr>
      <vt:lpstr>The Solution</vt:lpstr>
      <vt:lpstr>The Audience</vt:lpstr>
      <vt:lpstr>Closing Q/A</vt:lpstr>
      <vt:lpstr>01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Iain McKone</cp:lastModifiedBy>
  <cp:revision>20</cp:revision>
  <dcterms:modified xsi:type="dcterms:W3CDTF">2022-11-04T01:00:32Z</dcterms:modified>
</cp:coreProperties>
</file>