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9" r:id="rId3"/>
    <p:sldId id="266" r:id="rId4"/>
    <p:sldId id="260" r:id="rId5"/>
    <p:sldId id="261"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14257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0040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FB98E6-D1EB-4652-B38D-2736B1EEC1C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5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5AF519-84F2-48BB-BCBA-30D0FA6821E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250412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5AF519-84F2-48BB-BCBA-30D0FA6821E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B98E6-D1EB-4652-B38D-2736B1EEC1C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2683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5AF519-84F2-48BB-BCBA-30D0FA6821E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83159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661704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58010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157599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AF519-84F2-48BB-BCBA-30D0FA6821E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299546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AF519-84F2-48BB-BCBA-30D0FA6821E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49203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AF519-84F2-48BB-BCBA-30D0FA6821ED}"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131002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AF519-84F2-48BB-BCBA-30D0FA6821ED}"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9766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AF519-84F2-48BB-BCBA-30D0FA6821ED}"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313465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AF519-84F2-48BB-BCBA-30D0FA6821E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273856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AF519-84F2-48BB-BCBA-30D0FA6821E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FB98E6-D1EB-4652-B38D-2736B1EEC1C6}" type="slidenum">
              <a:rPr lang="en-US" smtClean="0"/>
              <a:t>‹#›</a:t>
            </a:fld>
            <a:endParaRPr lang="en-US"/>
          </a:p>
        </p:txBody>
      </p:sp>
    </p:spTree>
    <p:extLst>
      <p:ext uri="{BB962C8B-B14F-4D97-AF65-F5344CB8AC3E}">
        <p14:creationId xmlns:p14="http://schemas.microsoft.com/office/powerpoint/2010/main" val="256888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5AF519-84F2-48BB-BCBA-30D0FA6821ED}" type="datetimeFigureOut">
              <a:rPr lang="en-US" smtClean="0"/>
              <a:t>4/25/2020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FB98E6-D1EB-4652-B38D-2736B1EEC1C6}" type="slidenum">
              <a:rPr lang="en-US" smtClean="0"/>
              <a:t>‹#›</a:t>
            </a:fld>
            <a:endParaRPr lang="en-US"/>
          </a:p>
        </p:txBody>
      </p:sp>
    </p:spTree>
    <p:extLst>
      <p:ext uri="{BB962C8B-B14F-4D97-AF65-F5344CB8AC3E}">
        <p14:creationId xmlns:p14="http://schemas.microsoft.com/office/powerpoint/2010/main" val="2556386741"/>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pushing a shopping cart down the aisles of a grocery store">
            <a:extLst>
              <a:ext uri="{FF2B5EF4-FFF2-40B4-BE49-F238E27FC236}">
                <a16:creationId xmlns:a16="http://schemas.microsoft.com/office/drawing/2014/main" id="{4CDE5E7D-1872-414C-AA6B-9713B8E4AC50}"/>
              </a:ext>
            </a:extLst>
          </p:cNvPr>
          <p:cNvPicPr/>
          <p:nvPr/>
        </p:nvPicPr>
        <p:blipFill rotWithShape="1">
          <a:blip r:embed="rId4">
            <a:extLst>
              <a:ext uri="{28A0092B-C50C-407E-A947-70E740481C1C}">
                <a14:useLocalDpi xmlns:a14="http://schemas.microsoft.com/office/drawing/2010/main" val="0"/>
              </a:ext>
            </a:extLst>
          </a:blip>
          <a:srcRect/>
          <a:stretch/>
        </p:blipFill>
        <p:spPr bwMode="auto">
          <a:xfrm>
            <a:off x="-152380" y="-17938"/>
            <a:ext cx="12191980" cy="6857990"/>
          </a:xfrm>
          <a:prstGeom prst="rect">
            <a:avLst/>
          </a:prstGeom>
          <a:noFill/>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3E47D5A0-62D0-4840-972A-816532C02EA6}"/>
              </a:ext>
            </a:extLst>
          </p:cNvPr>
          <p:cNvSpPr>
            <a:spLocks noGrp="1"/>
          </p:cNvSpPr>
          <p:nvPr>
            <p:ph type="ctrTitle"/>
          </p:nvPr>
        </p:nvSpPr>
        <p:spPr>
          <a:xfrm rot="10800000" flipV="1">
            <a:off x="6230233" y="1016362"/>
            <a:ext cx="4549897" cy="1057837"/>
          </a:xfrm>
        </p:spPr>
        <p:txBody>
          <a:bodyPr>
            <a:normAutofit fontScale="90000"/>
          </a:bodyPr>
          <a:lstStyle/>
          <a:p>
            <a:br>
              <a:rPr lang="en-US" sz="4000" dirty="0"/>
            </a:br>
            <a:r>
              <a:rPr lang="en-US" sz="4000" dirty="0"/>
              <a:t> </a:t>
            </a:r>
            <a:r>
              <a:rPr lang="en-US" sz="6700" dirty="0">
                <a:solidFill>
                  <a:schemeClr val="accent4">
                    <a:lumMod val="50000"/>
                  </a:schemeClr>
                </a:solidFill>
                <a:latin typeface="Century" panose="02040604050505020304" pitchFamily="18" charset="0"/>
              </a:rPr>
              <a:t>WiSECART</a:t>
            </a:r>
          </a:p>
        </p:txBody>
      </p:sp>
      <p:sp>
        <p:nvSpPr>
          <p:cNvPr id="3" name="Subtitle 2">
            <a:extLst>
              <a:ext uri="{FF2B5EF4-FFF2-40B4-BE49-F238E27FC236}">
                <a16:creationId xmlns:a16="http://schemas.microsoft.com/office/drawing/2014/main" id="{19170C28-E7E7-4F28-A69C-9B39292C2112}"/>
              </a:ext>
            </a:extLst>
          </p:cNvPr>
          <p:cNvSpPr>
            <a:spLocks noGrp="1"/>
          </p:cNvSpPr>
          <p:nvPr>
            <p:ph type="subTitle" idx="1"/>
          </p:nvPr>
        </p:nvSpPr>
        <p:spPr>
          <a:xfrm>
            <a:off x="5381812" y="3108498"/>
            <a:ext cx="6810188" cy="914401"/>
          </a:xfrm>
        </p:spPr>
        <p:txBody>
          <a:bodyPr>
            <a:normAutofit/>
          </a:bodyPr>
          <a:lstStyle/>
          <a:p>
            <a:pPr algn="ctr"/>
            <a:r>
              <a:rPr lang="en-US" sz="2400" dirty="0">
                <a:solidFill>
                  <a:schemeClr val="accent1"/>
                </a:solidFill>
                <a:latin typeface="Lucida Calligraphy" panose="03010101010101010101" pitchFamily="66" charset="0"/>
              </a:rPr>
              <a:t>The Smart Shopping Cart Helping Supermarkets Defeat Online Shopping</a:t>
            </a:r>
          </a:p>
        </p:txBody>
      </p:sp>
      <p:pic>
        <p:nvPicPr>
          <p:cNvPr id="5" name="Audio 4">
            <a:hlinkClick r:id="" action="ppaction://media"/>
            <a:extLst>
              <a:ext uri="{FF2B5EF4-FFF2-40B4-BE49-F238E27FC236}">
                <a16:creationId xmlns:a16="http://schemas.microsoft.com/office/drawing/2014/main" id="{EED5DECB-361A-43AE-91B6-85D3FEE4E44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81730414"/>
      </p:ext>
    </p:extLst>
  </p:cSld>
  <p:clrMapOvr>
    <a:masterClrMapping/>
  </p:clrMapOvr>
  <mc:AlternateContent xmlns:mc="http://schemas.openxmlformats.org/markup-compatibility/2006" xmlns:p14="http://schemas.microsoft.com/office/powerpoint/2010/main">
    <mc:Choice Requires="p14">
      <p:transition spd="slow" p14:dur="2000" advTm="12098"/>
    </mc:Choice>
    <mc:Fallback xmlns="">
      <p:transition spd="slow" advTm="120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F9D7-4512-48B9-9E0F-BC2B401DDFF8}"/>
              </a:ext>
            </a:extLst>
          </p:cNvPr>
          <p:cNvSpPr>
            <a:spLocks noGrp="1"/>
          </p:cNvSpPr>
          <p:nvPr>
            <p:ph type="title"/>
          </p:nvPr>
        </p:nvSpPr>
        <p:spPr>
          <a:xfrm>
            <a:off x="3888987" y="568450"/>
            <a:ext cx="8911687" cy="1280890"/>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F282996F-C92A-4AA4-ACB3-46A77EDA0504}"/>
              </a:ext>
            </a:extLst>
          </p:cNvPr>
          <p:cNvSpPr>
            <a:spLocks noGrp="1"/>
          </p:cNvSpPr>
          <p:nvPr>
            <p:ph idx="1"/>
          </p:nvPr>
        </p:nvSpPr>
        <p:spPr>
          <a:xfrm>
            <a:off x="2384612" y="1618129"/>
            <a:ext cx="9120000" cy="3859306"/>
          </a:xfrm>
        </p:spPr>
        <p:txBody>
          <a:bodyPr>
            <a:normAutofit fontScale="92500" lnSpcReduction="10000"/>
          </a:bodyPr>
          <a:lstStyle/>
          <a:p>
            <a:pPr marL="0" indent="0" algn="ctr">
              <a:buNone/>
            </a:pPr>
            <a:endParaRPr lang="en-US" dirty="0"/>
          </a:p>
          <a:p>
            <a:pPr marL="0" indent="0" algn="ctr">
              <a:buNone/>
            </a:pPr>
            <a:r>
              <a:rPr lang="en-US" dirty="0"/>
              <a:t>“</a:t>
            </a:r>
            <a:r>
              <a:rPr lang="en-US" sz="2200" dirty="0">
                <a:solidFill>
                  <a:schemeClr val="accent2">
                    <a:lumMod val="75000"/>
                  </a:schemeClr>
                </a:solidFill>
                <a:latin typeface="Century" panose="02040604050505020304" pitchFamily="18" charset="0"/>
              </a:rPr>
              <a:t>Smart cart is innovative consumer shopping cart which is designed for customers convenience, fast track their shopping experience, indirectly benefit retailers to increase profit by using behavioral analytics</a:t>
            </a:r>
            <a:r>
              <a:rPr lang="en-US" sz="2200" dirty="0">
                <a:latin typeface="Century" panose="02040604050505020304" pitchFamily="18" charset="0"/>
              </a:rPr>
              <a:t>” </a:t>
            </a:r>
          </a:p>
          <a:p>
            <a:endParaRPr lang="en-US" sz="2200" dirty="0">
              <a:latin typeface="Century" panose="02040604050505020304" pitchFamily="18" charset="0"/>
            </a:endParaRPr>
          </a:p>
          <a:p>
            <a:r>
              <a:rPr lang="en-US" sz="2200" dirty="0">
                <a:latin typeface="Century" panose="02040604050505020304" pitchFamily="18" charset="0"/>
              </a:rPr>
              <a:t>From past few years, its noticeable that physical supermarkets are being challenged by online shopping due to its ability to provide convenience, comfort, and efficiency in day-to-day life.</a:t>
            </a:r>
          </a:p>
          <a:p>
            <a:endParaRPr lang="en-US" sz="2200" dirty="0">
              <a:latin typeface="Century" panose="02040604050505020304" pitchFamily="18" charset="0"/>
            </a:endParaRPr>
          </a:p>
          <a:p>
            <a:r>
              <a:rPr lang="en-US" sz="2200" dirty="0">
                <a:latin typeface="Century" panose="02040604050505020304" pitchFamily="18" charset="0"/>
              </a:rPr>
              <a:t>In addition to that, recent crisis of COVID-19  pandemic even accelerated such transitioning. </a:t>
            </a:r>
          </a:p>
        </p:txBody>
      </p:sp>
    </p:spTree>
    <p:extLst>
      <p:ext uri="{BB962C8B-B14F-4D97-AF65-F5344CB8AC3E}">
        <p14:creationId xmlns:p14="http://schemas.microsoft.com/office/powerpoint/2010/main" val="387519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F9D7-4512-48B9-9E0F-BC2B401DDFF8}"/>
              </a:ext>
            </a:extLst>
          </p:cNvPr>
          <p:cNvSpPr>
            <a:spLocks noGrp="1"/>
          </p:cNvSpPr>
          <p:nvPr>
            <p:ph type="title"/>
          </p:nvPr>
        </p:nvSpPr>
        <p:spPr>
          <a:xfrm>
            <a:off x="103706" y="643996"/>
            <a:ext cx="8911687" cy="1280890"/>
          </a:xfrm>
        </p:spPr>
        <p:txBody>
          <a:bodyPr>
            <a:normAutofit/>
          </a:bodyPr>
          <a:lstStyle/>
          <a:p>
            <a:pPr algn="ctr"/>
            <a:r>
              <a:rPr lang="en-US" sz="4000" dirty="0"/>
              <a:t>Motivation</a:t>
            </a:r>
          </a:p>
        </p:txBody>
      </p:sp>
      <p:sp>
        <p:nvSpPr>
          <p:cNvPr id="3" name="Content Placeholder 2">
            <a:extLst>
              <a:ext uri="{FF2B5EF4-FFF2-40B4-BE49-F238E27FC236}">
                <a16:creationId xmlns:a16="http://schemas.microsoft.com/office/drawing/2014/main" id="{F282996F-C92A-4AA4-ACB3-46A77EDA0504}"/>
              </a:ext>
            </a:extLst>
          </p:cNvPr>
          <p:cNvSpPr>
            <a:spLocks noGrp="1"/>
          </p:cNvSpPr>
          <p:nvPr>
            <p:ph idx="1"/>
          </p:nvPr>
        </p:nvSpPr>
        <p:spPr>
          <a:xfrm>
            <a:off x="3083859" y="2133600"/>
            <a:ext cx="8437094" cy="2850776"/>
          </a:xfrm>
        </p:spPr>
        <p:txBody>
          <a:bodyPr>
            <a:normAutofit/>
          </a:bodyPr>
          <a:lstStyle/>
          <a:p>
            <a:endParaRPr lang="en-US" sz="2000" dirty="0"/>
          </a:p>
          <a:p>
            <a:r>
              <a:rPr lang="en-US" sz="2000" dirty="0"/>
              <a:t>Slow checkouts </a:t>
            </a:r>
          </a:p>
          <a:p>
            <a:r>
              <a:rPr lang="en-US" sz="2000" dirty="0"/>
              <a:t>Slow movement and picking, more crowded the supermarket.</a:t>
            </a:r>
          </a:p>
          <a:p>
            <a:r>
              <a:rPr lang="en-US" sz="2000" dirty="0"/>
              <a:t>Lack of targeted advertisement.</a:t>
            </a:r>
          </a:p>
          <a:p>
            <a:r>
              <a:rPr lang="en-US" sz="2000" dirty="0"/>
              <a:t>Lack of in-store customer tracking </a:t>
            </a:r>
          </a:p>
          <a:p>
            <a:pPr marL="0" indent="0">
              <a:buNone/>
            </a:pPr>
            <a:endParaRPr lang="en-US" dirty="0"/>
          </a:p>
        </p:txBody>
      </p:sp>
    </p:spTree>
    <p:extLst>
      <p:ext uri="{BB962C8B-B14F-4D97-AF65-F5344CB8AC3E}">
        <p14:creationId xmlns:p14="http://schemas.microsoft.com/office/powerpoint/2010/main" val="369163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F7D6-E7B9-410F-8878-E289976A292A}"/>
              </a:ext>
            </a:extLst>
          </p:cNvPr>
          <p:cNvSpPr>
            <a:spLocks noGrp="1"/>
          </p:cNvSpPr>
          <p:nvPr>
            <p:ph type="title"/>
          </p:nvPr>
        </p:nvSpPr>
        <p:spPr>
          <a:xfrm>
            <a:off x="838940" y="516045"/>
            <a:ext cx="8911687" cy="1280890"/>
          </a:xfrm>
        </p:spPr>
        <p:txBody>
          <a:bodyPr>
            <a:normAutofit/>
          </a:bodyPr>
          <a:lstStyle/>
          <a:p>
            <a:pPr algn="ctr"/>
            <a:r>
              <a:rPr lang="en-US" sz="4000" dirty="0"/>
              <a:t>Proposed System </a:t>
            </a:r>
          </a:p>
        </p:txBody>
      </p:sp>
      <p:sp>
        <p:nvSpPr>
          <p:cNvPr id="3" name="Content Placeholder 2">
            <a:extLst>
              <a:ext uri="{FF2B5EF4-FFF2-40B4-BE49-F238E27FC236}">
                <a16:creationId xmlns:a16="http://schemas.microsoft.com/office/drawing/2014/main" id="{F594414A-2703-4182-8695-94F52460E14F}"/>
              </a:ext>
            </a:extLst>
          </p:cNvPr>
          <p:cNvSpPr>
            <a:spLocks noGrp="1"/>
          </p:cNvSpPr>
          <p:nvPr>
            <p:ph idx="1"/>
          </p:nvPr>
        </p:nvSpPr>
        <p:spPr>
          <a:xfrm>
            <a:off x="2250141" y="1667436"/>
            <a:ext cx="9623610" cy="4150658"/>
          </a:xfrm>
        </p:spPr>
        <p:txBody>
          <a:bodyPr>
            <a:normAutofit/>
          </a:bodyPr>
          <a:lstStyle/>
          <a:p>
            <a:pPr marL="0" indent="0">
              <a:buNone/>
            </a:pPr>
            <a:endParaRPr lang="en-US" dirty="0"/>
          </a:p>
          <a:p>
            <a:r>
              <a:rPr lang="en-US" sz="2000" dirty="0"/>
              <a:t>While most supermarkets tried to keep customers dwelling in the shop for longer time, we will focus instead on improving the efficiency of shopping.</a:t>
            </a:r>
          </a:p>
          <a:p>
            <a:endParaRPr lang="en-US" sz="2000" dirty="0"/>
          </a:p>
          <a:p>
            <a:r>
              <a:rPr lang="en-US" sz="2000" dirty="0"/>
              <a:t>Advancement in technology made it possible to convert every shopping cart into a smart cart, by integrating a smart terminal in it.</a:t>
            </a:r>
          </a:p>
          <a:p>
            <a:endParaRPr lang="en-US" sz="2000" dirty="0"/>
          </a:p>
          <a:p>
            <a:r>
              <a:rPr lang="en-US" sz="2000" dirty="0"/>
              <a:t>Smart cart is equipped with RFID sensor. No need to physically touch and scan items, the cart does it all. </a:t>
            </a:r>
          </a:p>
          <a:p>
            <a:endParaRPr lang="en-US" dirty="0"/>
          </a:p>
          <a:p>
            <a:endParaRPr lang="en-US" dirty="0"/>
          </a:p>
        </p:txBody>
      </p:sp>
    </p:spTree>
    <p:extLst>
      <p:ext uri="{BB962C8B-B14F-4D97-AF65-F5344CB8AC3E}">
        <p14:creationId xmlns:p14="http://schemas.microsoft.com/office/powerpoint/2010/main" val="375731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2708-C4C2-495D-BA9B-228F3ADDC23B}"/>
              </a:ext>
            </a:extLst>
          </p:cNvPr>
          <p:cNvSpPr>
            <a:spLocks noGrp="1"/>
          </p:cNvSpPr>
          <p:nvPr>
            <p:ph type="title"/>
          </p:nvPr>
        </p:nvSpPr>
        <p:spPr>
          <a:xfrm>
            <a:off x="847252" y="486547"/>
            <a:ext cx="8911687" cy="1280890"/>
          </a:xfrm>
        </p:spPr>
        <p:txBody>
          <a:bodyPr>
            <a:normAutofit/>
          </a:bodyPr>
          <a:lstStyle/>
          <a:p>
            <a:pPr algn="ctr"/>
            <a:r>
              <a:rPr lang="en-US" sz="4000" dirty="0"/>
              <a:t>In-Store functionality </a:t>
            </a:r>
          </a:p>
        </p:txBody>
      </p:sp>
      <p:sp>
        <p:nvSpPr>
          <p:cNvPr id="3" name="Content Placeholder 2">
            <a:extLst>
              <a:ext uri="{FF2B5EF4-FFF2-40B4-BE49-F238E27FC236}">
                <a16:creationId xmlns:a16="http://schemas.microsoft.com/office/drawing/2014/main" id="{20C0B602-CDA1-46BD-9302-17EF52FC4A53}"/>
              </a:ext>
            </a:extLst>
          </p:cNvPr>
          <p:cNvSpPr>
            <a:spLocks noGrp="1"/>
          </p:cNvSpPr>
          <p:nvPr>
            <p:ph idx="1"/>
          </p:nvPr>
        </p:nvSpPr>
        <p:spPr>
          <a:xfrm>
            <a:off x="3083858" y="1825626"/>
            <a:ext cx="8269941" cy="2889810"/>
          </a:xfrm>
        </p:spPr>
        <p:txBody>
          <a:bodyPr>
            <a:normAutofit/>
          </a:bodyPr>
          <a:lstStyle/>
          <a:p>
            <a:pPr marL="0" indent="0">
              <a:buNone/>
            </a:pPr>
            <a:endParaRPr lang="en-US" dirty="0"/>
          </a:p>
          <a:p>
            <a:r>
              <a:rPr lang="en-US" sz="2000" dirty="0"/>
              <a:t> Shopping list</a:t>
            </a:r>
          </a:p>
          <a:p>
            <a:r>
              <a:rPr lang="en-US" sz="2000" dirty="0"/>
              <a:t> Tracking </a:t>
            </a:r>
          </a:p>
          <a:p>
            <a:r>
              <a:rPr lang="en-US" sz="2000" dirty="0"/>
              <a:t> Recommendation + Nutrition details</a:t>
            </a:r>
          </a:p>
          <a:p>
            <a:r>
              <a:rPr lang="en-US" sz="2000" dirty="0"/>
              <a:t> Self Checkout (RFID sensors)</a:t>
            </a:r>
          </a:p>
          <a:p>
            <a:r>
              <a:rPr lang="en-US" sz="2000" dirty="0"/>
              <a:t>Optimize the supply chain</a:t>
            </a:r>
          </a:p>
          <a:p>
            <a:pPr marL="0" indent="0">
              <a:buNone/>
            </a:pPr>
            <a:endParaRPr lang="en-US" dirty="0"/>
          </a:p>
        </p:txBody>
      </p:sp>
    </p:spTree>
    <p:extLst>
      <p:ext uri="{BB962C8B-B14F-4D97-AF65-F5344CB8AC3E}">
        <p14:creationId xmlns:p14="http://schemas.microsoft.com/office/powerpoint/2010/main" val="159523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2179-F420-4671-AAB2-A3C95B9DFEB3}"/>
              </a:ext>
            </a:extLst>
          </p:cNvPr>
          <p:cNvSpPr>
            <a:spLocks noGrp="1"/>
          </p:cNvSpPr>
          <p:nvPr>
            <p:ph type="title"/>
          </p:nvPr>
        </p:nvSpPr>
        <p:spPr>
          <a:xfrm>
            <a:off x="328654" y="524056"/>
            <a:ext cx="8911687" cy="1280890"/>
          </a:xfrm>
        </p:spPr>
        <p:txBody>
          <a:bodyPr>
            <a:normAutofit/>
          </a:bodyPr>
          <a:lstStyle/>
          <a:p>
            <a:pPr algn="ctr"/>
            <a:r>
              <a:rPr lang="en-US" sz="4000" dirty="0"/>
              <a:t>Vulnerability</a:t>
            </a:r>
          </a:p>
        </p:txBody>
      </p:sp>
      <p:sp>
        <p:nvSpPr>
          <p:cNvPr id="3" name="Content Placeholder 2">
            <a:extLst>
              <a:ext uri="{FF2B5EF4-FFF2-40B4-BE49-F238E27FC236}">
                <a16:creationId xmlns:a16="http://schemas.microsoft.com/office/drawing/2014/main" id="{DE21F225-94E7-4DE3-A10E-80CF2EEFC307}"/>
              </a:ext>
            </a:extLst>
          </p:cNvPr>
          <p:cNvSpPr>
            <a:spLocks noGrp="1"/>
          </p:cNvSpPr>
          <p:nvPr>
            <p:ph idx="1"/>
          </p:nvPr>
        </p:nvSpPr>
        <p:spPr>
          <a:xfrm>
            <a:off x="2266122" y="1804946"/>
            <a:ext cx="9597224" cy="3252083"/>
          </a:xfrm>
        </p:spPr>
        <p:txBody>
          <a:bodyPr>
            <a:normAutofit/>
          </a:bodyPr>
          <a:lstStyle/>
          <a:p>
            <a:endParaRPr lang="en-US" sz="2200" dirty="0"/>
          </a:p>
          <a:p>
            <a:r>
              <a:rPr lang="en-US" dirty="0"/>
              <a:t>With this smart cart there are enormous advantages but there is concern about the cost of making this high technology features smart cart and whether or not it will have a negative impact on gross profit margins. </a:t>
            </a:r>
          </a:p>
          <a:p>
            <a:pPr marL="0" indent="0">
              <a:buNone/>
            </a:pPr>
            <a:endParaRPr lang="en-US" dirty="0"/>
          </a:p>
          <a:p>
            <a:pPr lvl="1" indent="-342900">
              <a:buFont typeface="Wingdings" panose="05000000000000000000" pitchFamily="2" charset="2"/>
              <a:buChar char="Ø"/>
            </a:pPr>
            <a:r>
              <a:rPr lang="en-US" sz="1800" dirty="0"/>
              <a:t>The large-scale store can easily bear the prices to make their stores up and running, especially for today’s world with the ongoing pandemic condition and to keep their customers and employee safe.</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1754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A7A0-C522-49F7-A928-896ACB993E49}"/>
              </a:ext>
            </a:extLst>
          </p:cNvPr>
          <p:cNvSpPr>
            <a:spLocks noGrp="1"/>
          </p:cNvSpPr>
          <p:nvPr>
            <p:ph type="title"/>
          </p:nvPr>
        </p:nvSpPr>
        <p:spPr>
          <a:xfrm>
            <a:off x="199582" y="329911"/>
            <a:ext cx="8911687" cy="1280890"/>
          </a:xfrm>
        </p:spPr>
        <p:txBody>
          <a:bodyPr>
            <a:normAutofit fontScale="90000"/>
          </a:bodyPr>
          <a:lstStyle/>
          <a:p>
            <a:pPr algn="ctr"/>
            <a:r>
              <a:rPr lang="en-US" sz="4400" dirty="0">
                <a:latin typeface="Century" panose="02040604050505020304" pitchFamily="18" charset="0"/>
              </a:rPr>
              <a:t>Metrics</a:t>
            </a:r>
            <a:r>
              <a:rPr lang="en-US" sz="4400" b="1" dirty="0">
                <a:latin typeface="Century" panose="02040604050505020304" pitchFamily="18" charset="0"/>
              </a:rPr>
              <a:t> </a:t>
            </a:r>
            <a:br>
              <a:rPr lang="en-US" b="1" dirty="0"/>
            </a:br>
            <a:endParaRPr lang="en-US" dirty="0"/>
          </a:p>
        </p:txBody>
      </p:sp>
      <p:sp>
        <p:nvSpPr>
          <p:cNvPr id="3" name="Content Placeholder 2">
            <a:extLst>
              <a:ext uri="{FF2B5EF4-FFF2-40B4-BE49-F238E27FC236}">
                <a16:creationId xmlns:a16="http://schemas.microsoft.com/office/drawing/2014/main" id="{4DCE369A-EDA1-4E98-8336-574450845504}"/>
              </a:ext>
            </a:extLst>
          </p:cNvPr>
          <p:cNvSpPr>
            <a:spLocks noGrp="1"/>
          </p:cNvSpPr>
          <p:nvPr>
            <p:ph idx="1"/>
          </p:nvPr>
        </p:nvSpPr>
        <p:spPr>
          <a:xfrm>
            <a:off x="2329732" y="1741336"/>
            <a:ext cx="9266115" cy="4357313"/>
          </a:xfrm>
        </p:spPr>
        <p:txBody>
          <a:bodyPr>
            <a:normAutofit/>
          </a:bodyPr>
          <a:lstStyle/>
          <a:p>
            <a:endParaRPr lang="en-US" b="1" dirty="0"/>
          </a:p>
          <a:p>
            <a:r>
              <a:rPr lang="en-US" sz="2000" b="1" dirty="0"/>
              <a:t>Short term</a:t>
            </a:r>
            <a:r>
              <a:rPr lang="en-US" sz="2000" dirty="0"/>
              <a:t>: </a:t>
            </a:r>
            <a:r>
              <a:rPr lang="en-US" dirty="0"/>
              <a:t>Keeping in mind the COVID-19 situation, we are expecting that in about 2 months stores are equipped with smart carts.</a:t>
            </a:r>
          </a:p>
          <a:p>
            <a:r>
              <a:rPr lang="en-US" dirty="0"/>
              <a:t>This will help customers to buy groceries in more hygienic and contactless environment, and assure that the business will be open during current pandemic situation and experience increase in sales per customer per hour</a:t>
            </a:r>
          </a:p>
          <a:p>
            <a:pPr marL="0" indent="0">
              <a:buNone/>
            </a:pPr>
            <a:endParaRPr lang="en-US" b="1" dirty="0"/>
          </a:p>
          <a:p>
            <a:r>
              <a:rPr lang="en-US" b="1" dirty="0"/>
              <a:t>Long term: </a:t>
            </a:r>
            <a:r>
              <a:rPr lang="en-US" dirty="0"/>
              <a:t>Improve grocery shopping, we could bring people back customers into stores who liked physical shopping, but hated things like standing in line or having to search the shelves for items.</a:t>
            </a:r>
          </a:p>
          <a:p>
            <a:r>
              <a:rPr lang="en-US" dirty="0"/>
              <a:t>Increase the number of customers served per hour. More number of customers, more sale and high revenue</a:t>
            </a:r>
          </a:p>
        </p:txBody>
      </p:sp>
    </p:spTree>
    <p:extLst>
      <p:ext uri="{BB962C8B-B14F-4D97-AF65-F5344CB8AC3E}">
        <p14:creationId xmlns:p14="http://schemas.microsoft.com/office/powerpoint/2010/main" val="53263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699F-0C89-4A07-BB54-947A7C55D81B}"/>
              </a:ext>
            </a:extLst>
          </p:cNvPr>
          <p:cNvSpPr>
            <a:spLocks noGrp="1"/>
          </p:cNvSpPr>
          <p:nvPr>
            <p:ph type="title"/>
          </p:nvPr>
        </p:nvSpPr>
        <p:spPr>
          <a:xfrm>
            <a:off x="244399" y="544735"/>
            <a:ext cx="8911687" cy="1280890"/>
          </a:xfrm>
        </p:spPr>
        <p:txBody>
          <a:bodyPr>
            <a:normAutofit fontScale="90000"/>
          </a:bodyPr>
          <a:lstStyle/>
          <a:p>
            <a:pPr algn="ctr"/>
            <a:r>
              <a:rPr lang="en-US" sz="4400" dirty="0"/>
              <a:t> Conclusion</a:t>
            </a:r>
            <a:br>
              <a:rPr lang="en-US" b="1" dirty="0"/>
            </a:br>
            <a:r>
              <a:rPr lang="en-US" sz="4000" dirty="0"/>
              <a:t> </a:t>
            </a:r>
          </a:p>
        </p:txBody>
      </p:sp>
      <p:sp>
        <p:nvSpPr>
          <p:cNvPr id="3" name="Content Placeholder 2">
            <a:extLst>
              <a:ext uri="{FF2B5EF4-FFF2-40B4-BE49-F238E27FC236}">
                <a16:creationId xmlns:a16="http://schemas.microsoft.com/office/drawing/2014/main" id="{2D215760-850E-4807-9E9C-651DD5F615C0}"/>
              </a:ext>
            </a:extLst>
          </p:cNvPr>
          <p:cNvSpPr>
            <a:spLocks noGrp="1"/>
          </p:cNvSpPr>
          <p:nvPr>
            <p:ph idx="1"/>
          </p:nvPr>
        </p:nvSpPr>
        <p:spPr>
          <a:xfrm>
            <a:off x="2752164" y="1825625"/>
            <a:ext cx="8601635" cy="3517652"/>
          </a:xfrm>
        </p:spPr>
        <p:txBody>
          <a:bodyPr>
            <a:normAutofit/>
          </a:bodyPr>
          <a:lstStyle/>
          <a:p>
            <a:pPr marL="0" indent="0">
              <a:buNone/>
            </a:pPr>
            <a:endParaRPr lang="en-US" dirty="0"/>
          </a:p>
          <a:p>
            <a:r>
              <a:rPr lang="en-US" dirty="0"/>
              <a:t>Supermarket management will be able to analyze the shopping behaviors of various customers to arrive at valuable business insights and make the changes in supermarket to gain maximum benefits.</a:t>
            </a:r>
          </a:p>
          <a:p>
            <a:pPr marL="0" indent="0">
              <a:buNone/>
            </a:pPr>
            <a:endParaRPr lang="en-US" dirty="0"/>
          </a:p>
          <a:p>
            <a:r>
              <a:rPr lang="en-US" dirty="0"/>
              <a:t>Smart cart help customers to navigate, compare, and pick more quickly, buy more and checkout fast, get better understanding of the goods without physically touching them, minimizing the risk of exposure to spreading pandemics thus increasing the capability of supermarkets serving customers and making profit from them.</a:t>
            </a:r>
          </a:p>
          <a:p>
            <a:endParaRPr lang="en-US" dirty="0"/>
          </a:p>
        </p:txBody>
      </p:sp>
    </p:spTree>
    <p:extLst>
      <p:ext uri="{BB962C8B-B14F-4D97-AF65-F5344CB8AC3E}">
        <p14:creationId xmlns:p14="http://schemas.microsoft.com/office/powerpoint/2010/main" val="30636374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TM02836342[[fn=Ion]]</Template>
  <TotalTime>649</TotalTime>
  <Words>490</Words>
  <Application>Microsoft Office PowerPoint</Application>
  <PresentationFormat>Widescreen</PresentationFormat>
  <Paragraphs>46</Paragraphs>
  <Slides>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vt:lpstr>
      <vt:lpstr>Century Gothic</vt:lpstr>
      <vt:lpstr>Lucida Calligraphy</vt:lpstr>
      <vt:lpstr>Wingdings</vt:lpstr>
      <vt:lpstr>Wingdings 3</vt:lpstr>
      <vt:lpstr>Wisp</vt:lpstr>
      <vt:lpstr>  WiSECART</vt:lpstr>
      <vt:lpstr>Introduction</vt:lpstr>
      <vt:lpstr>Motivation</vt:lpstr>
      <vt:lpstr>Proposed System </vt:lpstr>
      <vt:lpstr>In-Store functionality </vt:lpstr>
      <vt:lpstr>Vulnerability</vt:lpstr>
      <vt:lpstr>Metrics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WiSECART</dc:title>
  <dc:creator>Monika Pawar</dc:creator>
  <cp:lastModifiedBy>Monika Pawar</cp:lastModifiedBy>
  <cp:revision>52</cp:revision>
  <dcterms:created xsi:type="dcterms:W3CDTF">2020-04-24T01:08:59Z</dcterms:created>
  <dcterms:modified xsi:type="dcterms:W3CDTF">2020-04-25T20:45:46Z</dcterms:modified>
</cp:coreProperties>
</file>