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1369" y="296214"/>
            <a:ext cx="10908406" cy="2421228"/>
          </a:xfrm>
        </p:spPr>
        <p:txBody>
          <a:bodyPr/>
          <a:lstStyle/>
          <a:p>
            <a:r>
              <a:rPr lang="en-US" sz="2800" b="1" dirty="0" smtClean="0">
                <a:solidFill>
                  <a:srgbClr val="FFFF00"/>
                </a:solidFill>
                <a:latin typeface="Arial Black" panose="020B0A04020102020204" pitchFamily="34" charset="0"/>
              </a:rPr>
              <a:t>LUNG </a:t>
            </a:r>
            <a:r>
              <a:rPr lang="en-US" sz="2800" b="1" dirty="0">
                <a:solidFill>
                  <a:srgbClr val="FFFF00"/>
                </a:solidFill>
                <a:latin typeface="Arial Black" panose="020B0A04020102020204" pitchFamily="34" charset="0"/>
              </a:rPr>
              <a:t>CANCER DETECTION AND CLASSIFICATION </a:t>
            </a:r>
            <a:r>
              <a:rPr lang="en-US" sz="2800" b="1" dirty="0" smtClean="0">
                <a:solidFill>
                  <a:srgbClr val="FFFF00"/>
                </a:solidFill>
                <a:latin typeface="Arial Black" panose="020B0A04020102020204" pitchFamily="34" charset="0"/>
              </a:rPr>
              <a:t>FROM </a:t>
            </a:r>
            <a:r>
              <a:rPr lang="en-US" sz="2800" b="1" dirty="0">
                <a:solidFill>
                  <a:srgbClr val="FFFF00"/>
                </a:solidFill>
                <a:latin typeface="Arial Black" panose="020B0A04020102020204" pitchFamily="34" charset="0"/>
              </a:rPr>
              <a:t>CHEST CT SCAN USING MACHINE LEARNING</a:t>
            </a:r>
            <a:r>
              <a:rPr lang="en-IN" sz="2800" b="1" dirty="0">
                <a:solidFill>
                  <a:srgbClr val="FFFF00"/>
                </a:solidFill>
                <a:latin typeface="Arial Black" panose="020B0A04020102020204" pitchFamily="34" charset="0"/>
              </a:rPr>
              <a:t/>
            </a:r>
            <a:br>
              <a:rPr lang="en-IN" sz="2800" b="1" dirty="0">
                <a:solidFill>
                  <a:srgbClr val="FFFF00"/>
                </a:solidFill>
                <a:latin typeface="Arial Black" panose="020B0A04020102020204" pitchFamily="34" charset="0"/>
              </a:rPr>
            </a:br>
            <a:endParaRPr lang="en-IN" sz="2800" dirty="0">
              <a:solidFill>
                <a:srgbClr val="FFFF00"/>
              </a:solidFill>
              <a:latin typeface="Arial Black" panose="020B0A04020102020204" pitchFamily="34" charset="0"/>
            </a:endParaRPr>
          </a:p>
        </p:txBody>
      </p:sp>
      <p:sp>
        <p:nvSpPr>
          <p:cNvPr id="3" name="Subtitle 2"/>
          <p:cNvSpPr>
            <a:spLocks noGrp="1"/>
          </p:cNvSpPr>
          <p:nvPr>
            <p:ph type="subTitle" idx="1"/>
          </p:nvPr>
        </p:nvSpPr>
        <p:spPr>
          <a:xfrm>
            <a:off x="1017431" y="3760631"/>
            <a:ext cx="6722771" cy="2240924"/>
          </a:xfrm>
        </p:spPr>
        <p:txBody>
          <a:bodyPr>
            <a:noAutofit/>
          </a:bodyPr>
          <a:lstStyle/>
          <a:p>
            <a:r>
              <a:rPr lang="en-GB" sz="1800" cap="none" dirty="0" smtClean="0">
                <a:solidFill>
                  <a:srgbClr val="FF0000"/>
                </a:solidFill>
                <a:latin typeface="Arial Black" panose="020B0A04020102020204" pitchFamily="34" charset="0"/>
                <a:cs typeface="Times New Roman" panose="02020603050405020304" pitchFamily="18" charset="0"/>
              </a:rPr>
              <a:t>Guided by,</a:t>
            </a:r>
          </a:p>
          <a:p>
            <a:r>
              <a:rPr lang="en-US" sz="1800" b="1" dirty="0">
                <a:solidFill>
                  <a:schemeClr val="tx1"/>
                </a:solidFill>
                <a:latin typeface="Arial Black" panose="020B0A04020102020204" pitchFamily="34" charset="0"/>
                <a:cs typeface="Times New Roman" panose="02020603050405020304" pitchFamily="18" charset="0"/>
              </a:rPr>
              <a:t>Mr. S.VEERARATHINAKUMAR., M.C.A., </a:t>
            </a:r>
            <a:r>
              <a:rPr lang="en-US" sz="1800" b="1" dirty="0" smtClean="0">
                <a:solidFill>
                  <a:schemeClr val="tx1"/>
                </a:solidFill>
                <a:latin typeface="Arial Black" panose="020B0A04020102020204" pitchFamily="34" charset="0"/>
                <a:cs typeface="Times New Roman" panose="02020603050405020304" pitchFamily="18" charset="0"/>
              </a:rPr>
              <a:t>M.Phil.,                                </a:t>
            </a:r>
          </a:p>
          <a:p>
            <a:r>
              <a:rPr lang="en-US" sz="1800" b="1" dirty="0" smtClean="0">
                <a:solidFill>
                  <a:schemeClr val="tx1"/>
                </a:solidFill>
                <a:latin typeface="Arial Black" panose="020B0A04020102020204" pitchFamily="34" charset="0"/>
                <a:cs typeface="Times New Roman" panose="02020603050405020304" pitchFamily="18" charset="0"/>
              </a:rPr>
              <a:t>ASSISTANT PROFESSOR</a:t>
            </a:r>
          </a:p>
          <a:p>
            <a:r>
              <a:rPr lang="en-US" sz="1800" b="1" dirty="0" smtClean="0">
                <a:solidFill>
                  <a:schemeClr val="tx1"/>
                </a:solidFill>
                <a:latin typeface="Arial Black" panose="020B0A04020102020204" pitchFamily="34" charset="0"/>
                <a:cs typeface="Times New Roman" panose="02020603050405020304" pitchFamily="18" charset="0"/>
              </a:rPr>
              <a:t>DEPARTMENT OF COMPUTER SCIENCE</a:t>
            </a:r>
            <a:endParaRPr lang="en-IN" sz="1800" b="1" dirty="0">
              <a:solidFill>
                <a:schemeClr val="tx1"/>
              </a:solidFill>
              <a:latin typeface="Arial Black" panose="020B0A04020102020204" pitchFamily="34" charset="0"/>
              <a:cs typeface="Times New Roman" panose="02020603050405020304" pitchFamily="18" charset="0"/>
            </a:endParaRPr>
          </a:p>
          <a:p>
            <a:endParaRPr lang="en-IN" sz="1800" cap="none" dirty="0">
              <a:solidFill>
                <a:schemeClr val="tx1"/>
              </a:solidFill>
              <a:latin typeface="Arial Black" panose="020B0A04020102020204" pitchFamily="34" charset="0"/>
              <a:cs typeface="Times New Roman" panose="02020603050405020304" pitchFamily="18" charset="0"/>
            </a:endParaRPr>
          </a:p>
        </p:txBody>
      </p:sp>
      <p:sp>
        <p:nvSpPr>
          <p:cNvPr id="4" name="TextBox 3"/>
          <p:cNvSpPr txBox="1"/>
          <p:nvPr/>
        </p:nvSpPr>
        <p:spPr>
          <a:xfrm>
            <a:off x="7933386" y="4108360"/>
            <a:ext cx="3979571" cy="923330"/>
          </a:xfrm>
          <a:prstGeom prst="rect">
            <a:avLst/>
          </a:prstGeom>
          <a:noFill/>
        </p:spPr>
        <p:txBody>
          <a:bodyPr wrap="square" rtlCol="0">
            <a:spAutoFit/>
          </a:bodyPr>
          <a:lstStyle/>
          <a:p>
            <a:r>
              <a:rPr lang="en-GB" dirty="0" smtClean="0">
                <a:solidFill>
                  <a:srgbClr val="FF0000"/>
                </a:solidFill>
                <a:latin typeface="Arial Black" panose="020B0A04020102020204" pitchFamily="34" charset="0"/>
              </a:rPr>
              <a:t>Presented By,</a:t>
            </a:r>
          </a:p>
          <a:p>
            <a:r>
              <a:rPr lang="en-GB" b="1" dirty="0" smtClean="0"/>
              <a:t>  </a:t>
            </a:r>
          </a:p>
          <a:p>
            <a:r>
              <a:rPr lang="en-GB" b="1" dirty="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  </a:t>
            </a:r>
            <a:r>
              <a:rPr lang="en-GB" b="1" dirty="0" smtClean="0">
                <a:latin typeface="Arial Black" panose="020B0A04020102020204" pitchFamily="34" charset="0"/>
                <a:cs typeface="Times New Roman" panose="02020603050405020304" pitchFamily="18" charset="0"/>
              </a:rPr>
              <a:t>M.MONIKA</a:t>
            </a:r>
            <a:endParaRPr lang="en-IN" b="1"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251995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811369"/>
            <a:ext cx="10777450" cy="1416675"/>
          </a:xfrm>
        </p:spPr>
        <p:txBody>
          <a:bodyPr/>
          <a:lstStyle/>
          <a:p>
            <a:r>
              <a:rPr lang="en-GB" sz="3600" b="1" dirty="0" smtClean="0">
                <a:solidFill>
                  <a:srgbClr val="FFFF00"/>
                </a:solidFill>
              </a:rPr>
              <a:t>                            </a:t>
            </a:r>
            <a:r>
              <a:rPr lang="en-GB" sz="3600" b="1" dirty="0" smtClean="0">
                <a:solidFill>
                  <a:srgbClr val="FFFF00"/>
                </a:solidFill>
                <a:latin typeface="Arial Black" panose="020B0A04020102020204" pitchFamily="34" charset="0"/>
              </a:rPr>
              <a:t>CONTENTS</a:t>
            </a:r>
            <a:r>
              <a:rPr lang="en-GB" sz="3600" b="1" dirty="0" smtClean="0">
                <a:solidFill>
                  <a:srgbClr val="FFFF00"/>
                </a:solidFill>
              </a:rPr>
              <a:t/>
            </a:r>
            <a:br>
              <a:rPr lang="en-GB" sz="3600" b="1" dirty="0" smtClean="0">
                <a:solidFill>
                  <a:srgbClr val="FFFF00"/>
                </a:solidFill>
              </a:rPr>
            </a:br>
            <a:endParaRPr lang="en-IN" sz="3600" b="1" dirty="0">
              <a:solidFill>
                <a:srgbClr val="FFFF00"/>
              </a:solidFill>
            </a:endParaRPr>
          </a:p>
        </p:txBody>
      </p:sp>
      <p:sp>
        <p:nvSpPr>
          <p:cNvPr id="3" name="Content Placeholder 2"/>
          <p:cNvSpPr>
            <a:spLocks noGrp="1"/>
          </p:cNvSpPr>
          <p:nvPr>
            <p:ph idx="1"/>
          </p:nvPr>
        </p:nvSpPr>
        <p:spPr/>
        <p:txBody>
          <a:bodyPr>
            <a:normAutofit/>
          </a:bodyPr>
          <a:lstStyle/>
          <a:p>
            <a:r>
              <a:rPr lang="en-GB" sz="2800" b="1" dirty="0" smtClean="0">
                <a:latin typeface="Arial Black" panose="020B0A04020102020204" pitchFamily="34" charset="0"/>
              </a:rPr>
              <a:t>ABSTRACT</a:t>
            </a:r>
          </a:p>
          <a:p>
            <a:r>
              <a:rPr lang="en-GB" sz="2800" b="1" dirty="0" smtClean="0">
                <a:latin typeface="Arial Black" panose="020B0A04020102020204" pitchFamily="34" charset="0"/>
              </a:rPr>
              <a:t>INTRODUCTION</a:t>
            </a:r>
          </a:p>
          <a:p>
            <a:r>
              <a:rPr lang="en-GB" sz="2800" b="1" dirty="0" smtClean="0">
                <a:latin typeface="Arial Black" panose="020B0A04020102020204" pitchFamily="34" charset="0"/>
              </a:rPr>
              <a:t>LITERATURE SURVEY</a:t>
            </a:r>
          </a:p>
          <a:p>
            <a:r>
              <a:rPr lang="en-GB" sz="2800" b="1" dirty="0" smtClean="0">
                <a:latin typeface="Arial Black" panose="020B0A04020102020204" pitchFamily="34" charset="0"/>
              </a:rPr>
              <a:t>EXISTING SYSTEM</a:t>
            </a:r>
          </a:p>
          <a:p>
            <a:r>
              <a:rPr lang="en-GB" sz="2800" b="1" dirty="0" smtClean="0">
                <a:latin typeface="Arial Black" panose="020B0A04020102020204" pitchFamily="34" charset="0"/>
              </a:rPr>
              <a:t>PROPOSED SYSTEM</a:t>
            </a:r>
          </a:p>
          <a:p>
            <a:r>
              <a:rPr lang="en-GB" sz="2800" b="1" dirty="0" smtClean="0">
                <a:latin typeface="Arial Black" panose="020B0A04020102020204" pitchFamily="34" charset="0"/>
              </a:rPr>
              <a:t>SOFTWARE  SPECIFICATION</a:t>
            </a:r>
          </a:p>
          <a:p>
            <a:r>
              <a:rPr lang="en-GB" sz="2800" b="1" dirty="0" smtClean="0">
                <a:latin typeface="Arial Black" panose="020B0A04020102020204" pitchFamily="34" charset="0"/>
              </a:rPr>
              <a:t>HARDWARE  SPECIFICATION</a:t>
            </a:r>
            <a:endParaRPr lang="en-IN" sz="2800" b="1" dirty="0">
              <a:latin typeface="Arial Black" panose="020B0A04020102020204" pitchFamily="34" charset="0"/>
            </a:endParaRPr>
          </a:p>
        </p:txBody>
      </p:sp>
    </p:spTree>
    <p:extLst>
      <p:ext uri="{BB962C8B-B14F-4D97-AF65-F5344CB8AC3E}">
        <p14:creationId xmlns:p14="http://schemas.microsoft.com/office/powerpoint/2010/main" val="142031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sz="3600" b="1" dirty="0" smtClean="0">
                <a:solidFill>
                  <a:srgbClr val="FFFF00"/>
                </a:solidFill>
                <a:latin typeface="Arial Black" panose="020B0A04020102020204" pitchFamily="34" charset="0"/>
                <a:cs typeface="Times New Roman" panose="02020603050405020304" pitchFamily="18" charset="0"/>
              </a:rPr>
              <a:t>ABSTRACT</a:t>
            </a:r>
            <a:endParaRPr lang="en-IN" dirty="0">
              <a:latin typeface="Arial Black" panose="020B0A04020102020204" pitchFamily="34" charset="0"/>
            </a:endParaRPr>
          </a:p>
        </p:txBody>
      </p:sp>
      <p:sp>
        <p:nvSpPr>
          <p:cNvPr id="3" name="Content Placeholder 2"/>
          <p:cNvSpPr>
            <a:spLocks noGrp="1"/>
          </p:cNvSpPr>
          <p:nvPr>
            <p:ph idx="1"/>
          </p:nvPr>
        </p:nvSpPr>
        <p:spPr>
          <a:xfrm>
            <a:off x="865052" y="1557034"/>
            <a:ext cx="10597145" cy="4393006"/>
          </a:xfrm>
        </p:spPr>
        <p:txBody>
          <a:bodyPr>
            <a:noAutofit/>
          </a:bodyPr>
          <a:lstStyle/>
          <a:p>
            <a:r>
              <a:rPr lang="en-US" dirty="0">
                <a:latin typeface="Arial Black" panose="020B0A04020102020204" pitchFamily="34" charset="0"/>
              </a:rPr>
              <a:t>The goal of the project is to create a machine learning model that can identify </a:t>
            </a:r>
            <a:r>
              <a:rPr lang="en-US" dirty="0" smtClean="0">
                <a:latin typeface="Arial Black" panose="020B0A04020102020204" pitchFamily="34" charset="0"/>
              </a:rPr>
              <a:t>and categorize </a:t>
            </a:r>
            <a:r>
              <a:rPr lang="en-US" dirty="0">
                <a:latin typeface="Arial Black" panose="020B0A04020102020204" pitchFamily="34" charset="0"/>
              </a:rPr>
              <a:t>lung cancer from CT scans of the chest. Through the use of deep learning algorithms and sophisticated image processing techniques, the system will evaluate radiological features to accurately identify spots that may </a:t>
            </a:r>
            <a:r>
              <a:rPr lang="en-US" dirty="0" smtClean="0">
                <a:latin typeface="Arial Black" panose="020B0A04020102020204" pitchFamily="34" charset="0"/>
              </a:rPr>
              <a:t>be malignant</a:t>
            </a:r>
            <a:r>
              <a:rPr lang="en-US" dirty="0">
                <a:latin typeface="Arial Black" panose="020B0A04020102020204" pitchFamily="34" charset="0"/>
              </a:rPr>
              <a:t>. The identified abnormalities will be categorized by the model into pertinent classes, yielding useful information like tumor type and stage. This application is very promising for lung cancer, one of the world's top causes of cancer-related death, as it can help with early diagnosis, prompt intervention, </a:t>
            </a:r>
            <a:r>
              <a:rPr lang="en-US" dirty="0" smtClean="0">
                <a:latin typeface="Arial Black" panose="020B0A04020102020204" pitchFamily="34" charset="0"/>
              </a:rPr>
              <a:t>and better </a:t>
            </a:r>
            <a:r>
              <a:rPr lang="en-US" dirty="0">
                <a:latin typeface="Arial Black" panose="020B0A04020102020204" pitchFamily="34" charset="0"/>
              </a:rPr>
              <a:t>patient outcomes. This project is to classify and predict the lung cancer using chest CT scan and preprocess the data and split the data and apply deep learning for the feature extraction and then apply the machine learning for the classification and finally calculate the performance metrics.</a:t>
            </a:r>
            <a:endParaRPr lang="en-IN" dirty="0">
              <a:latin typeface="Arial Black" panose="020B0A04020102020204" pitchFamily="34" charset="0"/>
            </a:endParaRPr>
          </a:p>
          <a:p>
            <a:pPr marL="0" indent="0">
              <a:buNone/>
            </a:pPr>
            <a:r>
              <a:rPr lang="en-US" dirty="0"/>
              <a:t/>
            </a:r>
            <a:br>
              <a:rPr lang="en-US" dirty="0"/>
            </a:br>
            <a:endParaRPr lang="en-IN" dirty="0"/>
          </a:p>
        </p:txBody>
      </p:sp>
    </p:spTree>
    <p:extLst>
      <p:ext uri="{BB962C8B-B14F-4D97-AF65-F5344CB8AC3E}">
        <p14:creationId xmlns:p14="http://schemas.microsoft.com/office/powerpoint/2010/main" val="119726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618186"/>
            <a:ext cx="9404723" cy="1235062"/>
          </a:xfrm>
        </p:spPr>
        <p:txBody>
          <a:bodyPr/>
          <a:lstStyle/>
          <a:p>
            <a:r>
              <a:rPr lang="en-GB" sz="3600" b="1" dirty="0" smtClean="0">
                <a:latin typeface="Arial Black" panose="020B0A04020102020204" pitchFamily="34" charset="0"/>
              </a:rPr>
              <a:t>                   </a:t>
            </a:r>
            <a:r>
              <a:rPr lang="en-GB" sz="3600" b="1" dirty="0" smtClean="0">
                <a:solidFill>
                  <a:srgbClr val="FFFF00"/>
                </a:solidFill>
                <a:latin typeface="Arial Black" panose="020B0A04020102020204" pitchFamily="34" charset="0"/>
              </a:rPr>
              <a:t>INTRODUCTION</a:t>
            </a:r>
            <a:endParaRPr lang="en-IN" sz="3600" b="1" dirty="0">
              <a:solidFill>
                <a:srgbClr val="FFFF00"/>
              </a:solidFill>
              <a:latin typeface="Arial Black" panose="020B0A04020102020204" pitchFamily="34" charset="0"/>
            </a:endParaRPr>
          </a:p>
        </p:txBody>
      </p:sp>
      <p:sp>
        <p:nvSpPr>
          <p:cNvPr id="3" name="Content Placeholder 2"/>
          <p:cNvSpPr>
            <a:spLocks noGrp="1"/>
          </p:cNvSpPr>
          <p:nvPr>
            <p:ph idx="1"/>
          </p:nvPr>
        </p:nvSpPr>
        <p:spPr>
          <a:xfrm>
            <a:off x="1103312" y="1455313"/>
            <a:ext cx="10049792" cy="4546241"/>
          </a:xfrm>
        </p:spPr>
        <p:txBody>
          <a:bodyPr>
            <a:normAutofit/>
          </a:bodyPr>
          <a:lstStyle/>
          <a:p>
            <a:pPr marL="0" indent="0">
              <a:buNone/>
            </a:pPr>
            <a:endParaRPr lang="en-IN" dirty="0"/>
          </a:p>
          <a:p>
            <a:r>
              <a:rPr lang="en-IN" b="1" dirty="0">
                <a:latin typeface="Arial Black" panose="020B0A04020102020204" pitchFamily="34" charset="0"/>
              </a:rPr>
              <a:t>Lung cancer originates when cells in the lung mutate or change abnormally, leading to uncontrolled growth and the formation of </a:t>
            </a:r>
            <a:r>
              <a:rPr lang="en-IN" b="1" dirty="0" err="1">
                <a:latin typeface="Arial Black" panose="020B0A04020102020204" pitchFamily="34" charset="0"/>
              </a:rPr>
              <a:t>tumors</a:t>
            </a:r>
            <a:r>
              <a:rPr lang="en-IN" b="1" dirty="0">
                <a:latin typeface="Arial Black" panose="020B0A04020102020204" pitchFamily="34" charset="0"/>
              </a:rPr>
              <a:t>. These </a:t>
            </a:r>
            <a:r>
              <a:rPr lang="en-IN" b="1" dirty="0" err="1">
                <a:latin typeface="Arial Black" panose="020B0A04020102020204" pitchFamily="34" charset="0"/>
              </a:rPr>
              <a:t>tumors</a:t>
            </a:r>
            <a:r>
              <a:rPr lang="en-IN" b="1" dirty="0">
                <a:latin typeface="Arial Black" panose="020B0A04020102020204" pitchFamily="34" charset="0"/>
              </a:rPr>
              <a:t> can interfere with the normal function of the lungs, impairing breathing and potentially spreading to other parts of the body</a:t>
            </a:r>
            <a:r>
              <a:rPr lang="en-IN" b="1" dirty="0" smtClean="0">
                <a:latin typeface="Arial Black" panose="020B0A04020102020204" pitchFamily="34" charset="0"/>
              </a:rPr>
              <a:t>.</a:t>
            </a:r>
          </a:p>
          <a:p>
            <a:pPr marL="0" indent="0">
              <a:buNone/>
            </a:pPr>
            <a:endParaRPr lang="en-IN" b="1" dirty="0" smtClean="0">
              <a:latin typeface="Arial Black" panose="020B0A04020102020204" pitchFamily="34" charset="0"/>
            </a:endParaRPr>
          </a:p>
          <a:p>
            <a:pPr marL="0" indent="0">
              <a:buNone/>
            </a:pPr>
            <a:r>
              <a:rPr lang="en-GB" b="1" dirty="0" smtClean="0">
                <a:latin typeface="Arial Black" panose="020B0A04020102020204" pitchFamily="34" charset="0"/>
              </a:rPr>
              <a:t>TYPE OF LUNG CANCER:</a:t>
            </a:r>
          </a:p>
          <a:p>
            <a:pPr>
              <a:buFont typeface="Wingdings" panose="05000000000000000000" pitchFamily="2" charset="2"/>
              <a:buChar char="v"/>
            </a:pPr>
            <a:r>
              <a:rPr lang="en-GB" b="1" dirty="0">
                <a:latin typeface="Arial Black" panose="020B0A04020102020204" pitchFamily="34" charset="0"/>
              </a:rPr>
              <a:t> </a:t>
            </a:r>
            <a:r>
              <a:rPr lang="en-GB" b="1" dirty="0" smtClean="0">
                <a:latin typeface="Arial Black" panose="020B0A04020102020204" pitchFamily="34" charset="0"/>
              </a:rPr>
              <a:t>  </a:t>
            </a:r>
            <a:r>
              <a:rPr lang="en-IN" b="1" dirty="0">
                <a:latin typeface="Arial Black" panose="020B0A04020102020204" pitchFamily="34" charset="0"/>
              </a:rPr>
              <a:t>Non-small cell lung cancer (NSCLC</a:t>
            </a:r>
            <a:r>
              <a:rPr lang="en-IN" b="1" dirty="0" smtClean="0">
                <a:latin typeface="Arial Black" panose="020B0A04020102020204" pitchFamily="34" charset="0"/>
              </a:rPr>
              <a:t>)</a:t>
            </a:r>
          </a:p>
          <a:p>
            <a:pPr>
              <a:buFont typeface="Wingdings" panose="05000000000000000000" pitchFamily="2" charset="2"/>
              <a:buChar char="v"/>
            </a:pPr>
            <a:r>
              <a:rPr lang="en-GB" b="1" dirty="0">
                <a:latin typeface="Arial Black" panose="020B0A04020102020204" pitchFamily="34" charset="0"/>
              </a:rPr>
              <a:t> </a:t>
            </a:r>
            <a:r>
              <a:rPr lang="en-GB" b="1" dirty="0" smtClean="0">
                <a:latin typeface="Arial Black" panose="020B0A04020102020204" pitchFamily="34" charset="0"/>
              </a:rPr>
              <a:t>  </a:t>
            </a:r>
            <a:r>
              <a:rPr lang="en-IN" b="1" dirty="0">
                <a:latin typeface="Arial Black" panose="020B0A04020102020204" pitchFamily="34" charset="0"/>
              </a:rPr>
              <a:t>Small cell lung cancer (SCLC</a:t>
            </a:r>
            <a:r>
              <a:rPr lang="en-IN" b="1" dirty="0" smtClean="0">
                <a:latin typeface="Arial Black" panose="020B0A04020102020204" pitchFamily="34" charset="0"/>
              </a:rPr>
              <a:t>)</a:t>
            </a:r>
            <a:endParaRPr lang="en-IN" b="1" dirty="0">
              <a:latin typeface="Arial Black" panose="020B0A04020102020204" pitchFamily="34" charset="0"/>
            </a:endParaRPr>
          </a:p>
          <a:p>
            <a:pPr marL="0" indent="0">
              <a:buNone/>
            </a:pPr>
            <a:endParaRPr lang="en-IN" dirty="0"/>
          </a:p>
        </p:txBody>
      </p:sp>
    </p:spTree>
    <p:extLst>
      <p:ext uri="{BB962C8B-B14F-4D97-AF65-F5344CB8AC3E}">
        <p14:creationId xmlns:p14="http://schemas.microsoft.com/office/powerpoint/2010/main" val="79035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latin typeface="Arial Black" panose="020B0A04020102020204" pitchFamily="34" charset="0"/>
              </a:rPr>
              <a:t> </a:t>
            </a:r>
            <a:r>
              <a:rPr lang="en-GB" sz="3600" b="1" dirty="0" smtClean="0">
                <a:latin typeface="Arial Black" panose="020B0A04020102020204" pitchFamily="34" charset="0"/>
              </a:rPr>
              <a:t>                </a:t>
            </a:r>
            <a:r>
              <a:rPr lang="en-GB" sz="3600" b="1" dirty="0" smtClean="0">
                <a:solidFill>
                  <a:srgbClr val="FFFF00"/>
                </a:solidFill>
                <a:latin typeface="Arial Black" panose="020B0A04020102020204" pitchFamily="34" charset="0"/>
              </a:rPr>
              <a:t>EXISTING SYSTEM</a:t>
            </a:r>
            <a:endParaRPr lang="en-IN" sz="3600" b="1" dirty="0">
              <a:solidFill>
                <a:srgbClr val="FFFF00"/>
              </a:solidFill>
              <a:latin typeface="Arial Black" panose="020B0A04020102020204" pitchFamily="34" charset="0"/>
            </a:endParaRPr>
          </a:p>
        </p:txBody>
      </p:sp>
      <p:sp>
        <p:nvSpPr>
          <p:cNvPr id="3" name="Content Placeholder 2"/>
          <p:cNvSpPr>
            <a:spLocks noGrp="1"/>
          </p:cNvSpPr>
          <p:nvPr>
            <p:ph idx="1"/>
          </p:nvPr>
        </p:nvSpPr>
        <p:spPr>
          <a:xfrm>
            <a:off x="1103312" y="1300766"/>
            <a:ext cx="8946541" cy="4947633"/>
          </a:xfrm>
        </p:spPr>
        <p:txBody>
          <a:bodyPr/>
          <a:lstStyle/>
          <a:p>
            <a:pPr marL="0" indent="0">
              <a:buNone/>
            </a:pPr>
            <a:r>
              <a:rPr lang="en-IN" dirty="0">
                <a:solidFill>
                  <a:srgbClr val="FF0000"/>
                </a:solidFill>
                <a:latin typeface="Arial Black" panose="020B0A04020102020204" pitchFamily="34" charset="0"/>
              </a:rPr>
              <a:t>Loading and </a:t>
            </a:r>
            <a:r>
              <a:rPr lang="en-IN" dirty="0" err="1">
                <a:solidFill>
                  <a:srgbClr val="FF0000"/>
                </a:solidFill>
                <a:latin typeface="Arial Black" panose="020B0A04020102020204" pitchFamily="34" charset="0"/>
              </a:rPr>
              <a:t>Preprocessing</a:t>
            </a:r>
            <a:r>
              <a:rPr lang="en-IN" dirty="0">
                <a:solidFill>
                  <a:srgbClr val="FF0000"/>
                </a:solidFill>
                <a:latin typeface="Arial Black" panose="020B0A04020102020204" pitchFamily="34" charset="0"/>
              </a:rPr>
              <a:t> Images:</a:t>
            </a:r>
          </a:p>
          <a:p>
            <a:r>
              <a:rPr lang="en-IN" dirty="0" smtClean="0">
                <a:latin typeface="Arial Black" panose="020B0A04020102020204" pitchFamily="34" charset="0"/>
              </a:rPr>
              <a:t>The </a:t>
            </a:r>
            <a:r>
              <a:rPr lang="en-IN" dirty="0">
                <a:latin typeface="Arial Black" panose="020B0A04020102020204" pitchFamily="34" charset="0"/>
              </a:rPr>
              <a:t>existing system loads grayscale images of lung scans and </a:t>
            </a:r>
            <a:r>
              <a:rPr lang="en-IN" dirty="0" err="1">
                <a:latin typeface="Arial Black" panose="020B0A04020102020204" pitchFamily="34" charset="0"/>
              </a:rPr>
              <a:t>preprocesses</a:t>
            </a:r>
            <a:r>
              <a:rPr lang="en-IN" dirty="0">
                <a:latin typeface="Arial Black" panose="020B0A04020102020204" pitchFamily="34" charset="0"/>
              </a:rPr>
              <a:t> them using </a:t>
            </a:r>
            <a:r>
              <a:rPr lang="en-IN" dirty="0" err="1">
                <a:latin typeface="Arial Black" panose="020B0A04020102020204" pitchFamily="34" charset="0"/>
              </a:rPr>
              <a:t>Keras</a:t>
            </a:r>
            <a:r>
              <a:rPr lang="en-IN" dirty="0">
                <a:latin typeface="Arial Black" panose="020B0A04020102020204" pitchFamily="34" charset="0"/>
              </a:rPr>
              <a:t>' image module. </a:t>
            </a:r>
            <a:endParaRPr lang="en-IN" dirty="0" smtClean="0">
              <a:latin typeface="Arial Black" panose="020B0A04020102020204" pitchFamily="34" charset="0"/>
            </a:endParaRPr>
          </a:p>
          <a:p>
            <a:pPr marL="0" indent="0">
              <a:buNone/>
            </a:pPr>
            <a:r>
              <a:rPr lang="en-IN" dirty="0">
                <a:solidFill>
                  <a:srgbClr val="FF0000"/>
                </a:solidFill>
                <a:latin typeface="Arial Black" panose="020B0A04020102020204" pitchFamily="34" charset="0"/>
              </a:rPr>
              <a:t>Data Augmentation and Model Training:</a:t>
            </a:r>
          </a:p>
          <a:p>
            <a:r>
              <a:rPr lang="en-IN" dirty="0"/>
              <a:t>	</a:t>
            </a:r>
            <a:r>
              <a:rPr lang="en-IN" b="1" dirty="0">
                <a:latin typeface="Arial Black" panose="020B0A04020102020204" pitchFamily="34" charset="0"/>
              </a:rPr>
              <a:t>The existing system defines paths to image folders for training, validation, and testing.</a:t>
            </a:r>
          </a:p>
          <a:p>
            <a:r>
              <a:rPr lang="en-IN" b="1" dirty="0">
                <a:latin typeface="Arial Black" panose="020B0A04020102020204" pitchFamily="34" charset="0"/>
              </a:rPr>
              <a:t>  </a:t>
            </a:r>
            <a:r>
              <a:rPr lang="en-IN" b="1" dirty="0" smtClean="0">
                <a:latin typeface="Arial Black" panose="020B0A04020102020204" pitchFamily="34" charset="0"/>
              </a:rPr>
              <a:t>It </a:t>
            </a:r>
            <a:r>
              <a:rPr lang="en-IN" b="1" dirty="0">
                <a:latin typeface="Arial Black" panose="020B0A04020102020204" pitchFamily="34" charset="0"/>
              </a:rPr>
              <a:t>uses </a:t>
            </a:r>
            <a:r>
              <a:rPr lang="en-IN" b="1" dirty="0" err="1">
                <a:latin typeface="Arial Black" panose="020B0A04020102020204" pitchFamily="34" charset="0"/>
              </a:rPr>
              <a:t>Keras</a:t>
            </a:r>
            <a:r>
              <a:rPr lang="en-IN" b="1" dirty="0">
                <a:latin typeface="Arial Black" panose="020B0A04020102020204" pitchFamily="34" charset="0"/>
              </a:rPr>
              <a:t>' </a:t>
            </a:r>
            <a:r>
              <a:rPr lang="en-IN" b="1" dirty="0" smtClean="0">
                <a:latin typeface="Arial Black" panose="020B0A04020102020204" pitchFamily="34" charset="0"/>
              </a:rPr>
              <a:t>Image Data Generator </a:t>
            </a:r>
            <a:r>
              <a:rPr lang="en-IN" b="1" dirty="0">
                <a:latin typeface="Arial Black" panose="020B0A04020102020204" pitchFamily="34" charset="0"/>
              </a:rPr>
              <a:t>to perform real-time </a:t>
            </a:r>
            <a:r>
              <a:rPr lang="en-IN" b="1" dirty="0" smtClean="0">
                <a:latin typeface="Arial Black" panose="020B0A04020102020204" pitchFamily="34" charset="0"/>
              </a:rPr>
              <a:t>  data </a:t>
            </a:r>
            <a:r>
              <a:rPr lang="en-IN" b="1" dirty="0">
                <a:latin typeface="Arial Black" panose="020B0A04020102020204" pitchFamily="34" charset="0"/>
              </a:rPr>
              <a:t>augmentation and normalization.</a:t>
            </a:r>
          </a:p>
          <a:p>
            <a:r>
              <a:rPr lang="en-IN" b="1" dirty="0">
                <a:latin typeface="Arial Black" panose="020B0A04020102020204" pitchFamily="34" charset="0"/>
              </a:rPr>
              <a:t>  </a:t>
            </a:r>
            <a:r>
              <a:rPr lang="en-IN" b="1" dirty="0" smtClean="0">
                <a:latin typeface="Arial Black" panose="020B0A04020102020204" pitchFamily="34" charset="0"/>
              </a:rPr>
              <a:t>A </a:t>
            </a:r>
            <a:r>
              <a:rPr lang="en-IN" b="1" dirty="0">
                <a:latin typeface="Arial Black" panose="020B0A04020102020204" pitchFamily="34" charset="0"/>
              </a:rPr>
              <a:t>CNN model is defined with four convolutional layers followed by max-pooling layers and dense layers for classification</a:t>
            </a:r>
            <a:r>
              <a:rPr lang="en-IN" b="1" dirty="0" smtClean="0">
                <a:latin typeface="Arial Black" panose="020B0A04020102020204" pitchFamily="34" charset="0"/>
              </a:rPr>
              <a:t>.</a:t>
            </a:r>
          </a:p>
          <a:p>
            <a:pPr marL="0" indent="0" algn="just">
              <a:buNone/>
            </a:pPr>
            <a:r>
              <a:rPr lang="en-US" dirty="0">
                <a:solidFill>
                  <a:srgbClr val="FF0000"/>
                </a:solidFill>
                <a:latin typeface="Arial Black" panose="020B0A04020102020204" pitchFamily="34" charset="0"/>
                <a:cs typeface="Times New Roman" panose="02020603050405020304" pitchFamily="18" charset="0"/>
              </a:rPr>
              <a:t>Disadvantages:</a:t>
            </a:r>
          </a:p>
          <a:p>
            <a:pPr algn="just"/>
            <a:r>
              <a:rPr lang="en-US" dirty="0">
                <a:latin typeface="Times New Roman" panose="02020603050405020304" pitchFamily="18" charset="0"/>
                <a:cs typeface="Times New Roman" panose="02020603050405020304" pitchFamily="18" charset="0"/>
              </a:rPr>
              <a:t>	</a:t>
            </a:r>
            <a:r>
              <a:rPr lang="en-US" b="1" dirty="0">
                <a:latin typeface="Arial Black" panose="020B0A04020102020204" pitchFamily="34" charset="0"/>
                <a:cs typeface="Times New Roman" panose="02020603050405020304" pitchFamily="18" charset="0"/>
              </a:rPr>
              <a:t>Low accuracy compared to proposed system</a:t>
            </a:r>
          </a:p>
          <a:p>
            <a:endParaRPr lang="en-IN" b="1" dirty="0">
              <a:latin typeface="Arial Black" panose="020B0A04020102020204" pitchFamily="34" charset="0"/>
            </a:endParaRPr>
          </a:p>
          <a:p>
            <a:pPr marL="0" indent="0">
              <a:buNone/>
            </a:pPr>
            <a:endParaRPr lang="en-IN"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126590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smtClean="0">
                <a:solidFill>
                  <a:srgbClr val="FFFF00"/>
                </a:solidFill>
                <a:latin typeface="Arial Black" panose="020B0A04020102020204" pitchFamily="34" charset="0"/>
              </a:rPr>
              <a:t>              PROPOSED SYTSTEM</a:t>
            </a:r>
            <a:endParaRPr lang="en-IN" sz="3600" b="1" dirty="0">
              <a:solidFill>
                <a:srgbClr val="FFFF00"/>
              </a:solidFill>
              <a:latin typeface="Arial Black" panose="020B0A04020102020204" pitchFamily="34" charset="0"/>
            </a:endParaRPr>
          </a:p>
        </p:txBody>
      </p:sp>
      <p:sp>
        <p:nvSpPr>
          <p:cNvPr id="3" name="Content Placeholder 2"/>
          <p:cNvSpPr>
            <a:spLocks noGrp="1"/>
          </p:cNvSpPr>
          <p:nvPr>
            <p:ph idx="1"/>
          </p:nvPr>
        </p:nvSpPr>
        <p:spPr>
          <a:xfrm>
            <a:off x="1103312" y="1853248"/>
            <a:ext cx="9869488" cy="4395151"/>
          </a:xfrm>
        </p:spPr>
        <p:txBody>
          <a:bodyPr/>
          <a:lstStyle/>
          <a:p>
            <a:r>
              <a:rPr lang="en-IN" b="1" dirty="0">
                <a:latin typeface="Arial Black" panose="020B0A04020102020204" pitchFamily="34" charset="0"/>
              </a:rPr>
              <a:t>Experiment with different CNN architectures, including deeper networks or using pre-trained models like VGG, </a:t>
            </a:r>
            <a:r>
              <a:rPr lang="en-IN" b="1" dirty="0" err="1">
                <a:latin typeface="Arial Black" panose="020B0A04020102020204" pitchFamily="34" charset="0"/>
              </a:rPr>
              <a:t>ResNet</a:t>
            </a:r>
            <a:r>
              <a:rPr lang="en-IN" b="1" dirty="0">
                <a:latin typeface="Arial Black" panose="020B0A04020102020204" pitchFamily="34" charset="0"/>
              </a:rPr>
              <a:t>, or </a:t>
            </a:r>
            <a:r>
              <a:rPr lang="en-IN" b="1" dirty="0" err="1">
                <a:latin typeface="Arial Black" panose="020B0A04020102020204" pitchFamily="34" charset="0"/>
              </a:rPr>
              <a:t>DenseNet</a:t>
            </a:r>
            <a:r>
              <a:rPr lang="en-IN" b="1" dirty="0">
                <a:latin typeface="Arial Black" panose="020B0A04020102020204" pitchFamily="34" charset="0"/>
              </a:rPr>
              <a:t>. These architectures may capture more complex features and improve classification accuracy</a:t>
            </a:r>
            <a:r>
              <a:rPr lang="en-IN" b="1" dirty="0" smtClean="0">
                <a:latin typeface="Arial Black" panose="020B0A04020102020204" pitchFamily="34" charset="0"/>
              </a:rPr>
              <a:t>.</a:t>
            </a:r>
          </a:p>
          <a:p>
            <a:pPr marL="0" indent="0" algn="just">
              <a:buNone/>
            </a:pPr>
            <a:r>
              <a:rPr lang="en-US" dirty="0">
                <a:solidFill>
                  <a:srgbClr val="FF0000"/>
                </a:solidFill>
                <a:latin typeface="Arial Black" panose="020B0A04020102020204" pitchFamily="34" charset="0"/>
                <a:cs typeface="Times New Roman" panose="02020603050405020304" pitchFamily="18" charset="0"/>
              </a:rPr>
              <a:t>Advantages:</a:t>
            </a:r>
          </a:p>
          <a:p>
            <a:pPr algn="just"/>
            <a:r>
              <a:rPr lang="en-US" b="1" dirty="0">
                <a:latin typeface="Arial Black" panose="020B0A04020102020204" pitchFamily="34" charset="0"/>
                <a:cs typeface="Times New Roman" panose="02020603050405020304" pitchFamily="18" charset="0"/>
              </a:rPr>
              <a:t>High accuracy</a:t>
            </a:r>
          </a:p>
          <a:p>
            <a:pPr algn="just"/>
            <a:r>
              <a:rPr lang="en-US" b="1" dirty="0">
                <a:latin typeface="Arial Black" panose="020B0A04020102020204" pitchFamily="34" charset="0"/>
                <a:cs typeface="Times New Roman" panose="02020603050405020304" pitchFamily="18" charset="0"/>
              </a:rPr>
              <a:t>Low cost</a:t>
            </a:r>
          </a:p>
          <a:p>
            <a:pPr algn="just"/>
            <a:r>
              <a:rPr lang="en-US" b="1" dirty="0" smtClean="0">
                <a:latin typeface="Arial Black" panose="020B0A04020102020204" pitchFamily="34" charset="0"/>
                <a:cs typeface="Times New Roman" panose="02020603050405020304" pitchFamily="18" charset="0"/>
              </a:rPr>
              <a:t>Time reduce</a:t>
            </a:r>
          </a:p>
          <a:p>
            <a:pPr algn="just"/>
            <a:r>
              <a:rPr lang="en-US" b="1" dirty="0" smtClean="0">
                <a:latin typeface="Arial Black" panose="020B0A04020102020204" pitchFamily="34" charset="0"/>
                <a:cs typeface="Times New Roman" panose="02020603050405020304" pitchFamily="18" charset="0"/>
              </a:rPr>
              <a:t>Percentage high</a:t>
            </a:r>
            <a:endParaRPr lang="en-US" b="1" dirty="0">
              <a:latin typeface="Arial Black" panose="020B0A04020102020204" pitchFamily="34" charset="0"/>
              <a:cs typeface="Times New Roman" panose="02020603050405020304" pitchFamily="18" charset="0"/>
            </a:endParaRPr>
          </a:p>
          <a:p>
            <a:endParaRPr lang="en-IN" b="1" dirty="0">
              <a:latin typeface="Arial Black" panose="020B0A04020102020204" pitchFamily="34" charset="0"/>
            </a:endParaRPr>
          </a:p>
          <a:p>
            <a:endParaRPr lang="en-IN" b="1" dirty="0">
              <a:latin typeface="Arial Black" panose="020B0A04020102020204" pitchFamily="34" charset="0"/>
            </a:endParaRPr>
          </a:p>
        </p:txBody>
      </p:sp>
    </p:spTree>
    <p:extLst>
      <p:ext uri="{BB962C8B-B14F-4D97-AF65-F5344CB8AC3E}">
        <p14:creationId xmlns:p14="http://schemas.microsoft.com/office/powerpoint/2010/main" val="218368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189" y="1493950"/>
            <a:ext cx="9903853" cy="4739426"/>
          </a:xfrm>
        </p:spPr>
        <p:txBody>
          <a:bodyPr>
            <a:normAutofit fontScale="92500" lnSpcReduction="20000"/>
          </a:bodyPr>
          <a:lstStyle/>
          <a:p>
            <a:r>
              <a:rPr lang="en-GB" b="1" dirty="0" smtClean="0">
                <a:solidFill>
                  <a:srgbClr val="FF0000"/>
                </a:solidFill>
                <a:latin typeface="Arial Black" panose="020B0A04020102020204" pitchFamily="34" charset="0"/>
              </a:rPr>
              <a:t>HARDWARE SPECIFICATION: </a:t>
            </a:r>
          </a:p>
          <a:p>
            <a:pPr marL="0" indent="0">
              <a:buNone/>
            </a:pPr>
            <a:endParaRPr lang="en-GB" b="1" dirty="0" smtClean="0">
              <a:solidFill>
                <a:srgbClr val="FF0000"/>
              </a:solidFill>
              <a:latin typeface="Arial Black" panose="020B0A04020102020204" pitchFamily="34" charset="0"/>
            </a:endParaRPr>
          </a:p>
          <a:p>
            <a:pPr>
              <a:buFont typeface="Wingdings" panose="05000000000000000000" pitchFamily="2" charset="2"/>
              <a:buChar char="Ø"/>
            </a:pPr>
            <a:r>
              <a:rPr lang="en-IN" b="1" dirty="0" smtClean="0">
                <a:latin typeface="Arial Black" panose="020B0A04020102020204" pitchFamily="34" charset="0"/>
              </a:rPr>
              <a:t>Processor</a:t>
            </a:r>
            <a:r>
              <a:rPr lang="en-IN" b="1" dirty="0">
                <a:latin typeface="Arial Black" panose="020B0A04020102020204" pitchFamily="34" charset="0"/>
              </a:rPr>
              <a:t>	</a:t>
            </a:r>
            <a:r>
              <a:rPr lang="en-IN" b="1" dirty="0" smtClean="0">
                <a:latin typeface="Arial Black" panose="020B0A04020102020204" pitchFamily="34" charset="0"/>
              </a:rPr>
              <a:t>   -</a:t>
            </a:r>
            <a:r>
              <a:rPr lang="en-IN" b="1" dirty="0">
                <a:latin typeface="Arial Black" panose="020B0A04020102020204" pitchFamily="34" charset="0"/>
              </a:rPr>
              <a:t>	 I5</a:t>
            </a:r>
            <a:endParaRPr lang="en-IN" sz="1600" b="1" dirty="0">
              <a:latin typeface="Arial Black" panose="020B0A04020102020204" pitchFamily="34" charset="0"/>
            </a:endParaRPr>
          </a:p>
          <a:p>
            <a:pPr>
              <a:buFont typeface="Wingdings" panose="05000000000000000000" pitchFamily="2" charset="2"/>
              <a:buChar char="Ø"/>
            </a:pPr>
            <a:r>
              <a:rPr lang="en-IN" b="1" dirty="0" smtClean="0">
                <a:latin typeface="Arial Black" panose="020B0A04020102020204" pitchFamily="34" charset="0"/>
              </a:rPr>
              <a:t>Speed</a:t>
            </a:r>
            <a:r>
              <a:rPr lang="en-IN" b="1" dirty="0">
                <a:latin typeface="Arial Black" panose="020B0A04020102020204" pitchFamily="34" charset="0"/>
              </a:rPr>
              <a:t>	 </a:t>
            </a:r>
            <a:r>
              <a:rPr lang="en-IN" b="1" dirty="0" smtClean="0">
                <a:latin typeface="Arial Black" panose="020B0A04020102020204" pitchFamily="34" charset="0"/>
              </a:rPr>
              <a:t>        -</a:t>
            </a:r>
            <a:r>
              <a:rPr lang="en-IN" b="1" dirty="0">
                <a:latin typeface="Arial Black" panose="020B0A04020102020204" pitchFamily="34" charset="0"/>
              </a:rPr>
              <a:t>	</a:t>
            </a:r>
            <a:r>
              <a:rPr lang="en-IN" b="1" dirty="0" smtClean="0">
                <a:latin typeface="Arial Black" panose="020B0A04020102020204" pitchFamily="34" charset="0"/>
              </a:rPr>
              <a:t> 3 </a:t>
            </a:r>
            <a:r>
              <a:rPr lang="en-IN" b="1" dirty="0">
                <a:latin typeface="Arial Black" panose="020B0A04020102020204" pitchFamily="34" charset="0"/>
              </a:rPr>
              <a:t>GHz</a:t>
            </a:r>
            <a:endParaRPr lang="en-IN" sz="1600" b="1" dirty="0">
              <a:latin typeface="Arial Black" panose="020B0A04020102020204" pitchFamily="34" charset="0"/>
            </a:endParaRPr>
          </a:p>
          <a:p>
            <a:pPr>
              <a:buFont typeface="Wingdings" panose="05000000000000000000" pitchFamily="2" charset="2"/>
              <a:buChar char="Ø"/>
            </a:pPr>
            <a:r>
              <a:rPr lang="en-IN" b="1" dirty="0" smtClean="0">
                <a:latin typeface="Arial Black" panose="020B0A04020102020204" pitchFamily="34" charset="0"/>
              </a:rPr>
              <a:t>RAM</a:t>
            </a:r>
            <a:r>
              <a:rPr lang="en-IN" b="1" dirty="0">
                <a:latin typeface="Arial Black" panose="020B0A04020102020204" pitchFamily="34" charset="0"/>
              </a:rPr>
              <a:t>	</a:t>
            </a:r>
            <a:r>
              <a:rPr lang="en-IN" b="1" dirty="0" smtClean="0">
                <a:latin typeface="Arial Black" panose="020B0A04020102020204" pitchFamily="34" charset="0"/>
              </a:rPr>
              <a:t>         -</a:t>
            </a:r>
            <a:r>
              <a:rPr lang="en-IN" b="1" dirty="0">
                <a:latin typeface="Arial Black" panose="020B0A04020102020204" pitchFamily="34" charset="0"/>
              </a:rPr>
              <a:t>	</a:t>
            </a:r>
            <a:r>
              <a:rPr lang="en-IN" b="1" dirty="0" smtClean="0">
                <a:latin typeface="Arial Black" panose="020B0A04020102020204" pitchFamily="34" charset="0"/>
              </a:rPr>
              <a:t> 8 </a:t>
            </a:r>
            <a:r>
              <a:rPr lang="en-IN" b="1" dirty="0">
                <a:latin typeface="Arial Black" panose="020B0A04020102020204" pitchFamily="34" charset="0"/>
              </a:rPr>
              <a:t>GB(min)</a:t>
            </a:r>
            <a:endParaRPr lang="en-IN" sz="1600" b="1" dirty="0">
              <a:latin typeface="Arial Black" panose="020B0A04020102020204" pitchFamily="34" charset="0"/>
            </a:endParaRPr>
          </a:p>
          <a:p>
            <a:pPr>
              <a:buFont typeface="Wingdings" panose="05000000000000000000" pitchFamily="2" charset="2"/>
              <a:buChar char="Ø"/>
            </a:pPr>
            <a:r>
              <a:rPr lang="en-IN" b="1" dirty="0" smtClean="0">
                <a:latin typeface="Arial Black" panose="020B0A04020102020204" pitchFamily="34" charset="0"/>
              </a:rPr>
              <a:t>Hard </a:t>
            </a:r>
            <a:r>
              <a:rPr lang="en-IN" b="1" dirty="0">
                <a:latin typeface="Arial Black" panose="020B0A04020102020204" pitchFamily="34" charset="0"/>
              </a:rPr>
              <a:t>Disk    </a:t>
            </a:r>
            <a:r>
              <a:rPr lang="en-IN" b="1" dirty="0" smtClean="0">
                <a:latin typeface="Arial Black" panose="020B0A04020102020204" pitchFamily="34" charset="0"/>
              </a:rPr>
              <a:t>  -   500 GB</a:t>
            </a:r>
          </a:p>
          <a:p>
            <a:pPr marL="0" indent="0">
              <a:buNone/>
            </a:pPr>
            <a:endParaRPr lang="en-IN" b="1" dirty="0" smtClean="0">
              <a:latin typeface="Arial Black" panose="020B0A04020102020204" pitchFamily="34" charset="0"/>
            </a:endParaRPr>
          </a:p>
          <a:p>
            <a:r>
              <a:rPr lang="en-IN" dirty="0">
                <a:solidFill>
                  <a:srgbClr val="FF0000"/>
                </a:solidFill>
                <a:latin typeface="Arial Black" panose="020B0A04020102020204" pitchFamily="34" charset="0"/>
              </a:rPr>
              <a:t>SOFTWARE </a:t>
            </a:r>
            <a:r>
              <a:rPr lang="en-IN" dirty="0" smtClean="0">
                <a:solidFill>
                  <a:srgbClr val="FF0000"/>
                </a:solidFill>
                <a:latin typeface="Arial Black" panose="020B0A04020102020204" pitchFamily="34" charset="0"/>
              </a:rPr>
              <a:t>SPECIFICATION:</a:t>
            </a:r>
          </a:p>
          <a:p>
            <a:pPr marL="0" indent="0">
              <a:buNone/>
            </a:pPr>
            <a:endParaRPr lang="en-IN" sz="1600" dirty="0">
              <a:solidFill>
                <a:srgbClr val="FF0000"/>
              </a:solidFill>
              <a:latin typeface="Arial Black" panose="020B0A04020102020204" pitchFamily="34" charset="0"/>
            </a:endParaRPr>
          </a:p>
          <a:p>
            <a:pPr>
              <a:buFont typeface="Wingdings" panose="05000000000000000000" pitchFamily="2" charset="2"/>
              <a:buChar char="Ø"/>
            </a:pPr>
            <a:r>
              <a:rPr lang="en-IN" b="1" dirty="0" smtClean="0">
                <a:latin typeface="Arial Black" panose="020B0A04020102020204" pitchFamily="34" charset="0"/>
              </a:rPr>
              <a:t>Operating </a:t>
            </a:r>
            <a:r>
              <a:rPr lang="en-IN" b="1" dirty="0">
                <a:latin typeface="Arial Black" panose="020B0A04020102020204" pitchFamily="34" charset="0"/>
              </a:rPr>
              <a:t>System       -	</a:t>
            </a:r>
            <a:r>
              <a:rPr lang="en-IN" b="1" dirty="0" smtClean="0">
                <a:latin typeface="Arial Black" panose="020B0A04020102020204" pitchFamily="34" charset="0"/>
              </a:rPr>
              <a:t>Windows/7</a:t>
            </a:r>
          </a:p>
          <a:p>
            <a:pPr>
              <a:buFont typeface="Wingdings" panose="05000000000000000000" pitchFamily="2" charset="2"/>
              <a:buChar char="Ø"/>
            </a:pPr>
            <a:r>
              <a:rPr lang="en-IN" b="1" dirty="0">
                <a:latin typeface="Arial Black" panose="020B0A04020102020204" pitchFamily="34" charset="0"/>
              </a:rPr>
              <a:t>Server side Scrip        </a:t>
            </a:r>
            <a:r>
              <a:rPr lang="en-IN" b="1" dirty="0" smtClean="0">
                <a:latin typeface="Arial Black" panose="020B0A04020102020204" pitchFamily="34" charset="0"/>
              </a:rPr>
              <a:t>-</a:t>
            </a:r>
            <a:r>
              <a:rPr lang="en-IN" b="1" dirty="0">
                <a:latin typeface="Arial Black" panose="020B0A04020102020204" pitchFamily="34" charset="0"/>
              </a:rPr>
              <a:t>	Python</a:t>
            </a:r>
          </a:p>
          <a:p>
            <a:pPr>
              <a:buFont typeface="Wingdings" panose="05000000000000000000" pitchFamily="2" charset="2"/>
              <a:buChar char="Ø"/>
            </a:pPr>
            <a:endParaRPr lang="en-IN" sz="1600" dirty="0"/>
          </a:p>
          <a:p>
            <a:pPr marL="0" indent="0">
              <a:buNone/>
            </a:pPr>
            <a:r>
              <a:rPr lang="en-IN" dirty="0"/>
              <a:t> </a:t>
            </a:r>
            <a:endParaRPr lang="en-IN" sz="1800" dirty="0"/>
          </a:p>
          <a:p>
            <a:pPr>
              <a:buFont typeface="Wingdings" panose="05000000000000000000" pitchFamily="2" charset="2"/>
              <a:buChar char="Ø"/>
            </a:pPr>
            <a:endParaRPr lang="en-IN" sz="1600" b="1" dirty="0">
              <a:latin typeface="Arial Black" panose="020B0A04020102020204" pitchFamily="34" charset="0"/>
            </a:endParaRPr>
          </a:p>
          <a:p>
            <a:pPr>
              <a:buFont typeface="Wingdings" panose="05000000000000000000" pitchFamily="2" charset="2"/>
              <a:buChar char="Ø"/>
            </a:pPr>
            <a:endParaRPr lang="en-IN" b="1" dirty="0">
              <a:latin typeface="Arial Black" panose="020B0A04020102020204" pitchFamily="34" charset="0"/>
            </a:endParaRPr>
          </a:p>
        </p:txBody>
      </p:sp>
      <p:sp>
        <p:nvSpPr>
          <p:cNvPr id="5" name="Title 4"/>
          <p:cNvSpPr>
            <a:spLocks noGrp="1"/>
          </p:cNvSpPr>
          <p:nvPr>
            <p:ph type="title"/>
          </p:nvPr>
        </p:nvSpPr>
        <p:spPr>
          <a:xfrm>
            <a:off x="1508996" y="491355"/>
            <a:ext cx="10300931" cy="646331"/>
          </a:xfrm>
          <a:prstGeom prst="rect">
            <a:avLst/>
          </a:prstGeom>
        </p:spPr>
        <p:txBody>
          <a:bodyPr wrap="square">
            <a:spAutoFit/>
          </a:bodyPr>
          <a:lstStyle/>
          <a:p>
            <a:r>
              <a:rPr lang="en-GB" sz="3600" dirty="0" smtClean="0">
                <a:solidFill>
                  <a:srgbClr val="FFFF00"/>
                </a:solidFill>
                <a:latin typeface="Arial Black" panose="020B0A04020102020204" pitchFamily="34" charset="0"/>
              </a:rPr>
              <a:t>     SYSTEM CONFIGURATION      </a:t>
            </a:r>
            <a:endParaRPr lang="en-IN" sz="36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379190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030" y="643943"/>
            <a:ext cx="7797103" cy="1906073"/>
          </a:xfrm>
        </p:spPr>
        <p:txBody>
          <a:bodyPr/>
          <a:lstStyle/>
          <a:p>
            <a:r>
              <a:rPr lang="en-GB" sz="1400" dirty="0" smtClean="0"/>
              <a:t>                </a:t>
            </a:r>
            <a:r>
              <a:rPr lang="en-IN" sz="3600" dirty="0">
                <a:solidFill>
                  <a:srgbClr val="FFFF00"/>
                </a:solidFill>
                <a:latin typeface="Arial Black" panose="020B0A04020102020204" pitchFamily="34" charset="0"/>
              </a:rPr>
              <a:t>SOFTWARE </a:t>
            </a:r>
            <a:r>
              <a:rPr lang="en-IN" sz="3600" dirty="0" smtClean="0">
                <a:solidFill>
                  <a:srgbClr val="FFFF00"/>
                </a:solidFill>
                <a:latin typeface="Arial Black" panose="020B0A04020102020204" pitchFamily="34" charset="0"/>
              </a:rPr>
              <a:t>DESCRIPTION</a:t>
            </a:r>
            <a:r>
              <a:rPr lang="en-IN" sz="1400" dirty="0"/>
              <a:t/>
            </a:r>
            <a:br>
              <a:rPr lang="en-IN" sz="1400" dirty="0"/>
            </a:br>
            <a:endParaRPr lang="en-IN" sz="1400" dirty="0"/>
          </a:p>
        </p:txBody>
      </p:sp>
      <p:sp>
        <p:nvSpPr>
          <p:cNvPr id="3" name="Content Placeholder 2"/>
          <p:cNvSpPr>
            <a:spLocks noGrp="1"/>
          </p:cNvSpPr>
          <p:nvPr>
            <p:ph idx="1"/>
          </p:nvPr>
        </p:nvSpPr>
        <p:spPr>
          <a:xfrm>
            <a:off x="965915" y="1596981"/>
            <a:ext cx="10419009" cy="5112912"/>
          </a:xfrm>
        </p:spPr>
        <p:txBody>
          <a:bodyPr>
            <a:normAutofit lnSpcReduction="10000"/>
          </a:bodyPr>
          <a:lstStyle/>
          <a:p>
            <a:pPr marL="0" indent="0">
              <a:buNone/>
            </a:pPr>
            <a:r>
              <a:rPr lang="en-IN" dirty="0">
                <a:solidFill>
                  <a:srgbClr val="FF0000"/>
                </a:solidFill>
                <a:latin typeface="Arial Black" panose="020B0A04020102020204" pitchFamily="34" charset="0"/>
              </a:rPr>
              <a:t>PYTHON:</a:t>
            </a:r>
            <a:r>
              <a:rPr lang="en-IN" dirty="0"/>
              <a:t/>
            </a:r>
            <a:br>
              <a:rPr lang="en-IN" dirty="0"/>
            </a:br>
            <a:r>
              <a:rPr lang="en-IN" dirty="0"/>
              <a:t>            </a:t>
            </a:r>
            <a:r>
              <a:rPr lang="en-IN" b="1" dirty="0">
                <a:latin typeface="Arial Black" panose="020B0A04020102020204" pitchFamily="34" charset="0"/>
              </a:rPr>
              <a:t>Python is an interpreter, object-oriented, high-level programming language with dynamic semantics. Its high-level built in data </a:t>
            </a:r>
            <a:r>
              <a:rPr lang="en-IN" b="1" dirty="0" smtClean="0">
                <a:latin typeface="Arial Black" panose="020B0A04020102020204" pitchFamily="34" charset="0"/>
              </a:rPr>
              <a:t>structures</a:t>
            </a:r>
            <a:r>
              <a:rPr lang="en-IN" b="1" dirty="0">
                <a:latin typeface="Arial Black" panose="020B0A04020102020204" pitchFamily="34" charset="0"/>
              </a:rPr>
              <a:t>,</a:t>
            </a:r>
            <a:r>
              <a:rPr lang="en-IN" b="1" dirty="0" smtClean="0">
                <a:latin typeface="Arial Black" panose="020B0A04020102020204" pitchFamily="34" charset="0"/>
              </a:rPr>
              <a:t> </a:t>
            </a:r>
            <a:r>
              <a:rPr lang="en-IN" b="1" dirty="0">
                <a:latin typeface="Arial Black" panose="020B0A04020102020204" pitchFamily="34" charset="0"/>
              </a:rPr>
              <a:t>p</a:t>
            </a:r>
            <a:r>
              <a:rPr lang="en-IN" b="1" dirty="0" smtClean="0">
                <a:latin typeface="Arial Black" panose="020B0A04020102020204" pitchFamily="34" charset="0"/>
              </a:rPr>
              <a:t>ython's </a:t>
            </a:r>
            <a:r>
              <a:rPr lang="en-IN" b="1" dirty="0">
                <a:latin typeface="Arial Black" panose="020B0A04020102020204" pitchFamily="34" charset="0"/>
              </a:rPr>
              <a:t>simple, easy to learn syntax emphasizes readability and therefore reduces the cost of program maintenance. Python supports modules and packages, which encourages program modularity and code reuse. </a:t>
            </a:r>
            <a:endParaRPr lang="en-IN" b="1" dirty="0" smtClean="0">
              <a:latin typeface="Arial Black" panose="020B0A04020102020204" pitchFamily="34" charset="0"/>
            </a:endParaRPr>
          </a:p>
          <a:p>
            <a:r>
              <a:rPr lang="en-IN" b="1" dirty="0" smtClean="0">
                <a:solidFill>
                  <a:srgbClr val="FF0000"/>
                </a:solidFill>
                <a:latin typeface="Arial Black" panose="020B0A04020102020204" pitchFamily="34" charset="0"/>
              </a:rPr>
              <a:t>Advantages:</a:t>
            </a:r>
            <a:endParaRPr lang="en-IN" b="1" dirty="0" smtClean="0">
              <a:latin typeface="Arial Black" panose="020B0A04020102020204" pitchFamily="34" charset="0"/>
            </a:endParaRPr>
          </a:p>
          <a:p>
            <a:pPr>
              <a:buFont typeface="Wingdings" panose="05000000000000000000" pitchFamily="2" charset="2"/>
              <a:buChar char="Ø"/>
            </a:pPr>
            <a:r>
              <a:rPr lang="en-IN" b="1" dirty="0" smtClean="0">
                <a:latin typeface="Arial Black" panose="020B0A04020102020204" pitchFamily="34" charset="0"/>
              </a:rPr>
              <a:t>Simple</a:t>
            </a:r>
          </a:p>
          <a:p>
            <a:pPr>
              <a:buFont typeface="Wingdings" panose="05000000000000000000" pitchFamily="2" charset="2"/>
              <a:buChar char="Ø"/>
            </a:pPr>
            <a:r>
              <a:rPr lang="en-IN" b="1" dirty="0" smtClean="0">
                <a:latin typeface="Arial Black" panose="020B0A04020102020204" pitchFamily="34" charset="0"/>
              </a:rPr>
              <a:t>Easy to learn</a:t>
            </a:r>
          </a:p>
          <a:p>
            <a:r>
              <a:rPr lang="en-GB" b="1" dirty="0" smtClean="0">
                <a:solidFill>
                  <a:srgbClr val="FF0000"/>
                </a:solidFill>
                <a:latin typeface="Arial Black" panose="020B0A04020102020204" pitchFamily="34" charset="0"/>
              </a:rPr>
              <a:t>Disadvantages:</a:t>
            </a:r>
          </a:p>
          <a:p>
            <a:pPr>
              <a:buFont typeface="Wingdings" panose="05000000000000000000" pitchFamily="2" charset="2"/>
              <a:buChar char="Ø"/>
            </a:pPr>
            <a:r>
              <a:rPr lang="en-GB" b="1" dirty="0" smtClean="0">
                <a:latin typeface="Arial Black" panose="020B0A04020102020204" pitchFamily="34" charset="0"/>
              </a:rPr>
              <a:t>Speed limitation</a:t>
            </a:r>
          </a:p>
          <a:p>
            <a:pPr>
              <a:buFont typeface="Wingdings" panose="05000000000000000000" pitchFamily="2" charset="2"/>
              <a:buChar char="Ø"/>
            </a:pPr>
            <a:r>
              <a:rPr lang="en-GB" b="1" dirty="0" smtClean="0">
                <a:latin typeface="Arial Black" panose="020B0A04020102020204" pitchFamily="34" charset="0"/>
              </a:rPr>
              <a:t>Not security</a:t>
            </a:r>
            <a:endParaRPr lang="en-IN" b="1" dirty="0" smtClean="0">
              <a:latin typeface="Arial Black" panose="020B0A04020102020204" pitchFamily="34" charset="0"/>
            </a:endParaRPr>
          </a:p>
          <a:p>
            <a:pPr marL="0" indent="0">
              <a:buNone/>
            </a:pPr>
            <a:r>
              <a:rPr lang="en-IN" b="1" dirty="0">
                <a:latin typeface="Arial Black" panose="020B0A04020102020204" pitchFamily="34" charset="0"/>
              </a:rPr>
              <a:t/>
            </a:r>
            <a:br>
              <a:rPr lang="en-IN" b="1" dirty="0">
                <a:latin typeface="Arial Black" panose="020B0A04020102020204" pitchFamily="34" charset="0"/>
              </a:rPr>
            </a:br>
            <a:endParaRPr lang="en-IN" b="1" dirty="0">
              <a:latin typeface="Arial Black" panose="020B0A04020102020204" pitchFamily="34" charset="0"/>
            </a:endParaRPr>
          </a:p>
        </p:txBody>
      </p:sp>
    </p:spTree>
    <p:extLst>
      <p:ext uri="{BB962C8B-B14F-4D97-AF65-F5344CB8AC3E}">
        <p14:creationId xmlns:p14="http://schemas.microsoft.com/office/powerpoint/2010/main" val="107338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FFFF00"/>
                </a:solidFill>
                <a:latin typeface="Arial Black" panose="020B0A04020102020204" pitchFamily="34" charset="0"/>
                <a:cs typeface="Times New Roman" panose="02020603050405020304" pitchFamily="18" charset="0"/>
              </a:rPr>
              <a:t>        PROPOSED </a:t>
            </a:r>
            <a:r>
              <a:rPr lang="en-US" sz="3600" b="1" dirty="0">
                <a:solidFill>
                  <a:srgbClr val="FFFF00"/>
                </a:solidFill>
                <a:latin typeface="Arial Black" panose="020B0A04020102020204" pitchFamily="34" charset="0"/>
                <a:cs typeface="Times New Roman" panose="02020603050405020304" pitchFamily="18" charset="0"/>
              </a:rPr>
              <a:t>MODEL DIAGRAM</a:t>
            </a:r>
            <a:endParaRPr lang="en-IN" sz="3600" dirty="0">
              <a:solidFill>
                <a:srgbClr val="FFFF00"/>
              </a:solidFill>
              <a:latin typeface="Arial Black" panose="020B0A04020102020204" pitchFamily="34" charset="0"/>
            </a:endParaRPr>
          </a:p>
        </p:txBody>
      </p:sp>
      <p:cxnSp>
        <p:nvCxnSpPr>
          <p:cNvPr id="7" name="Straight Arrow Connector 6"/>
          <p:cNvCxnSpPr/>
          <p:nvPr/>
        </p:nvCxnSpPr>
        <p:spPr>
          <a:xfrm>
            <a:off x="5537110" y="2674153"/>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574137" y="3501549"/>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26"/>
          <p:cNvSpPr>
            <a:spLocks noChangeArrowheads="1"/>
          </p:cNvSpPr>
          <p:nvPr/>
        </p:nvSpPr>
        <p:spPr bwMode="auto">
          <a:xfrm>
            <a:off x="4224270" y="2191839"/>
            <a:ext cx="2647950" cy="438150"/>
          </a:xfrm>
          <a:prstGeom prst="rect">
            <a:avLst/>
          </a:prstGeom>
          <a:solidFill>
            <a:srgbClr val="FFFFFF"/>
          </a:solidFill>
          <a:ln w="400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Save that </a:t>
            </a:r>
            <a:r>
              <a:rPr kumimoji="0" lang="en-GB" altLang="en-US" sz="11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modelllllllll</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1" name="Straight Arrow Connector 10"/>
          <p:cNvCxnSpPr/>
          <p:nvPr/>
        </p:nvCxnSpPr>
        <p:spPr>
          <a:xfrm>
            <a:off x="5588223" y="4421768"/>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28"/>
          <p:cNvSpPr>
            <a:spLocks noChangeArrowheads="1"/>
          </p:cNvSpPr>
          <p:nvPr/>
        </p:nvSpPr>
        <p:spPr bwMode="auto">
          <a:xfrm>
            <a:off x="4224270" y="3128026"/>
            <a:ext cx="2647950" cy="438150"/>
          </a:xfrm>
          <a:prstGeom prst="rect">
            <a:avLst/>
          </a:prstGeom>
          <a:solidFill>
            <a:srgbClr val="FFFFFF"/>
          </a:solidFill>
          <a:ln w="400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Run the main program</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30"/>
          <p:cNvSpPr>
            <a:spLocks noChangeArrowheads="1"/>
          </p:cNvSpPr>
          <p:nvPr/>
        </p:nvSpPr>
        <p:spPr bwMode="auto">
          <a:xfrm>
            <a:off x="4224270" y="3892074"/>
            <a:ext cx="2647950" cy="438150"/>
          </a:xfrm>
          <a:prstGeom prst="rect">
            <a:avLst/>
          </a:prstGeom>
          <a:solidFill>
            <a:srgbClr val="FFFFFF"/>
          </a:solidFill>
          <a:ln w="400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Upload the image</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a:off x="3762375" y="7700010"/>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2"/>
          <p:cNvSpPr>
            <a:spLocks noChangeArrowheads="1"/>
          </p:cNvSpPr>
          <p:nvPr/>
        </p:nvSpPr>
        <p:spPr bwMode="auto">
          <a:xfrm>
            <a:off x="4259687" y="4810435"/>
            <a:ext cx="2647950" cy="438150"/>
          </a:xfrm>
          <a:prstGeom prst="rect">
            <a:avLst/>
          </a:prstGeom>
          <a:solidFill>
            <a:srgbClr val="FFFFFF"/>
          </a:solidFill>
          <a:ln w="400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Visualization</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9408" tIns="850632" rIns="126960" bIns="787152" numCol="1" anchor="ctr" anchorCtr="0" compatLnSpc="1">
            <a:prstTxWarp prst="textNoShape">
              <a:avLst/>
            </a:prstTxWarp>
            <a:spAutoFit/>
          </a:bodyPr>
          <a:lstStyle/>
          <a:p>
            <a:endParaRPr lang="en-IN"/>
          </a:p>
        </p:txBody>
      </p:sp>
      <p:sp>
        <p:nvSpPr>
          <p:cNvPr id="18" name="Rectangle 22"/>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4"/>
          <p:cNvSpPr>
            <a:spLocks noChangeArrowheads="1"/>
          </p:cNvSpPr>
          <p:nvPr/>
        </p:nvSpPr>
        <p:spPr bwMode="auto">
          <a:xfrm>
            <a:off x="4259687" y="5669280"/>
            <a:ext cx="2647950" cy="438150"/>
          </a:xfrm>
          <a:prstGeom prst="rect">
            <a:avLst/>
          </a:prstGeom>
          <a:solidFill>
            <a:srgbClr val="FFFFFF"/>
          </a:solidFill>
          <a:ln w="400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Load image</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3" name="Rectangle 22"/>
          <p:cNvSpPr>
            <a:spLocks noChangeArrowheads="1"/>
          </p:cNvSpPr>
          <p:nvPr/>
        </p:nvSpPr>
        <p:spPr bwMode="auto">
          <a:xfrm>
            <a:off x="4185633" y="1227456"/>
            <a:ext cx="2647950" cy="438150"/>
          </a:xfrm>
          <a:prstGeom prst="rect">
            <a:avLst/>
          </a:prstGeom>
          <a:solidFill>
            <a:srgbClr val="FFFFFF"/>
          </a:solidFill>
          <a:ln w="400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GB" altLang="en-US" sz="900" b="0" i="0" u="none" strike="noStrike" cap="none" normalizeH="0" baseline="0" dirty="0" smtClean="0">
                <a:ln>
                  <a:noFill/>
                </a:ln>
                <a:solidFill>
                  <a:schemeClr val="tx1"/>
                </a:solidFill>
                <a:effectLst/>
                <a:latin typeface="Arial Black" panose="020B0A04020102020204" pitchFamily="34" charset="0"/>
              </a:rPr>
              <a:t> </a:t>
            </a:r>
          </a:p>
        </p:txBody>
      </p:sp>
      <p:cxnSp>
        <p:nvCxnSpPr>
          <p:cNvPr id="30" name="Straight Arrow Connector 29"/>
          <p:cNvCxnSpPr/>
          <p:nvPr/>
        </p:nvCxnSpPr>
        <p:spPr>
          <a:xfrm>
            <a:off x="3914775" y="6899910"/>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14775" y="7852410"/>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09408" tIns="850632" rIns="126960" bIns="787152" numCol="1" anchor="ctr" anchorCtr="0" compatLnSpc="1">
            <a:prstTxWarp prst="textNoShape">
              <a:avLst/>
            </a:prstTxWarp>
            <a:spAutoFit/>
          </a:bodyPr>
          <a:lstStyle/>
          <a:p>
            <a:endParaRPr lang="en-IN"/>
          </a:p>
        </p:txBody>
      </p:sp>
      <p:sp>
        <p:nvSpPr>
          <p:cNvPr id="35" name="Rectangle 44"/>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r>
            <a:b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39" name="Straight Arrow Connector 38"/>
          <p:cNvCxnSpPr/>
          <p:nvPr/>
        </p:nvCxnSpPr>
        <p:spPr>
          <a:xfrm>
            <a:off x="5597546" y="5278510"/>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527585" y="1757150"/>
            <a:ext cx="9525" cy="390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472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87</TotalTime>
  <Words>386</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Century Gothic</vt:lpstr>
      <vt:lpstr>Times New Roman</vt:lpstr>
      <vt:lpstr>Wingdings</vt:lpstr>
      <vt:lpstr>Wingdings 3</vt:lpstr>
      <vt:lpstr>Ion</vt:lpstr>
      <vt:lpstr>LUNG CANCER DETECTION AND CLASSIFICATION FROM CHEST CT SCAN USING MACHINE LEARNING </vt:lpstr>
      <vt:lpstr>                            CONTENTS </vt:lpstr>
      <vt:lpstr>                      ABSTRACT</vt:lpstr>
      <vt:lpstr>                   INTRODUCTION</vt:lpstr>
      <vt:lpstr>                 EXISTING SYSTEM</vt:lpstr>
      <vt:lpstr>              PROPOSED SYTSTEM</vt:lpstr>
      <vt:lpstr>     SYSTEM CONFIGURATION      </vt:lpstr>
      <vt:lpstr>                SOFTWARE DESCRIPTION </vt:lpstr>
      <vt:lpstr>        PROPOSED MODEL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 AND CLASSIFICATION                    FROM CHEST CT SCAN USING MACHINE LEARNING</dc:title>
  <dc:creator>LIVEWIRE</dc:creator>
  <cp:lastModifiedBy>LIVEWIRE</cp:lastModifiedBy>
  <cp:revision>15</cp:revision>
  <dcterms:created xsi:type="dcterms:W3CDTF">2024-03-12T08:35:46Z</dcterms:created>
  <dcterms:modified xsi:type="dcterms:W3CDTF">2024-03-14T09:14:29Z</dcterms:modified>
</cp:coreProperties>
</file>