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31" r:id="rId2"/>
    <p:sldId id="533" r:id="rId3"/>
    <p:sldId id="289" r:id="rId4"/>
    <p:sldId id="292" r:id="rId5"/>
    <p:sldId id="294" r:id="rId6"/>
    <p:sldId id="298" r:id="rId7"/>
    <p:sldId id="532" r:id="rId8"/>
    <p:sldId id="302" r:id="rId9"/>
    <p:sldId id="306" r:id="rId10"/>
    <p:sldId id="307" r:id="rId11"/>
    <p:sldId id="301" r:id="rId12"/>
  </p:sldIdLst>
  <p:sldSz cx="12192000" cy="6858000"/>
  <p:notesSz cx="6858000" cy="9144000"/>
  <p:embeddedFontLst>
    <p:embeddedFont>
      <p:font typeface="Aharoni" panose="02010803020104030203" pitchFamily="2" charset="-79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Medium" panose="00000600000000000000" pitchFamily="2" charset="0"/>
      <p:regular r:id="rId20"/>
      <p: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lus Jakarta Sans" panose="020B0604020202020204" charset="0"/>
      <p:regular r:id="rId26"/>
      <p:bold r:id="rId27"/>
      <p:italic r:id="rId28"/>
      <p:boldItalic r:id="rId29"/>
    </p:embeddedFont>
    <p:embeddedFont>
      <p:font typeface="Poppins SemiBold" panose="00000700000000000000" pitchFamily="2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custDataLst>
    <p:tags r:id="rId3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lickr.com/photos/lge/3861483812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1235" y="0"/>
            <a:ext cx="12193235" cy="68646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3" y="4504626"/>
            <a:ext cx="3297604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Montserrat Medium"/>
                <a:cs typeface="Times New Roman" panose="02020603050405020304" pitchFamily="18" charset="0"/>
                <a:sym typeface="Montserrat Medium"/>
              </a:rPr>
              <a:t>Project Team: 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Saniya khanam(BU21EECE0100493)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K.Chowdeswari (BU21EECE0100343)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K.Monika (BU21EECE0100573)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22056" y="5040405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Montserrat Medium"/>
                <a:cs typeface="Times New Roman" panose="02020603050405020304" pitchFamily="18" charset="0"/>
                <a:sym typeface="Montserrat Medium"/>
              </a:rPr>
              <a:t>Project Mentor: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Medium"/>
              </a:rPr>
              <a:t>Venkata Kranthi .B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Montserrat Medium"/>
                <a:cs typeface="Times New Roman" panose="02020603050405020304" pitchFamily="18" charset="0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Arun Kumar</a:t>
            </a:r>
            <a:endParaRPr lang="en-US" sz="1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1366887" y="264014"/>
            <a:ext cx="9700181" cy="5231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</a:t>
            </a:r>
            <a:r>
              <a:rPr lang="en-US" sz="2000" dirty="0"/>
              <a:t>BuggyBrain’s – Intelligence Mobility with Real-Time Assistance</a:t>
            </a: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4106192" y="1072201"/>
            <a:ext cx="400501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Mid-Review 1</a:t>
            </a:r>
            <a:endParaRPr lang="en-US" sz="2000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4" y="3194604"/>
            <a:ext cx="2432050" cy="468792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2021-25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156701" y="2965412"/>
            <a:ext cx="2901546" cy="818907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ID: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A9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45D2B-3687-0478-F7A8-9AB84F61FD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972041" y="6542204"/>
            <a:ext cx="219959" cy="245096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3BEB72F8-77D9-C298-D353-58A6B50A1DE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Abstract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23CFA7-5739-C240-35F1-7ACFFAD25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4547" y="751344"/>
            <a:ext cx="1162290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Innovative AI Virtual Assistant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AI-powered assistant designed to enhance productivity and convenience in controlled environments.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with Raspberry 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Built using Raspberry Pi and advanced artificial intelligence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Mobility &amp; Adaptive Learning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Combines mobility solutions with adaptive learning for a personalized, efficient user experience.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Enables seamless, intuitive communication between the user and the system.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Utilizes AI to identify and interact with objects in the environment, enhancing functionality and user support.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Design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Built for scalability, allowing expansion and adaptation to new technologies.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Mobility &amp; Adaptive Learning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Combines mobility solutions with adaptive learning for a personalized, efficient user experience.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3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000124" y="1268361"/>
            <a:ext cx="9943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 create a real-time in-car assistant for electric vehicles to aid in safety via real-time detection of obstacles and collision warnings, optimize energy consumption through customized life of batteries and charging recommendations, enhance navigation through real-time traffic updates and close charging stations, predict maintenance needs through proactive notifications, and create highly personalized assistance by learning the driver's habits and preferences. </a:t>
            </a:r>
            <a:r>
              <a:rPr lang="en-IN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1000123" y="4075940"/>
            <a:ext cx="9943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Main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Enhance safety through real-time obstacle detection and collision warnings.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Optimize energy efficiency with personalized battery life and charging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Improve navigation with real-time traffic updates and nearby charging station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Additional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Seamless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Predictive Maintenance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C149A-9502-076D-10DC-DA21048B8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71381" y="2611226"/>
            <a:ext cx="4275709" cy="3374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432619" y="939676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                                        REVIEW 01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3E4B6-DDE0-8ED7-D3BF-C69CE91C3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03" y="1377889"/>
            <a:ext cx="8843569" cy="45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BB2F8B-1C75-96ED-D641-A8474FDA6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4448"/>
              </p:ext>
            </p:extLst>
          </p:nvPr>
        </p:nvGraphicFramePr>
        <p:xfrm>
          <a:off x="560436" y="726133"/>
          <a:ext cx="10955290" cy="5507555"/>
        </p:xfrm>
        <a:graphic>
          <a:graphicData uri="http://schemas.openxmlformats.org/drawingml/2006/table">
            <a:tbl>
              <a:tblPr firstRow="1" bandRow="1">
                <a:tableStyleId>{EEF631A4-29D2-40AD-BCCE-37D0C2C57A83}</a:tableStyleId>
              </a:tblPr>
              <a:tblGrid>
                <a:gridCol w="2191058">
                  <a:extLst>
                    <a:ext uri="{9D8B030D-6E8A-4147-A177-3AD203B41FA5}">
                      <a16:colId xmlns:a16="http://schemas.microsoft.com/office/drawing/2014/main" val="354125970"/>
                    </a:ext>
                  </a:extLst>
                </a:gridCol>
                <a:gridCol w="2191058">
                  <a:extLst>
                    <a:ext uri="{9D8B030D-6E8A-4147-A177-3AD203B41FA5}">
                      <a16:colId xmlns:a16="http://schemas.microsoft.com/office/drawing/2014/main" val="1261957200"/>
                    </a:ext>
                  </a:extLst>
                </a:gridCol>
                <a:gridCol w="2191058">
                  <a:extLst>
                    <a:ext uri="{9D8B030D-6E8A-4147-A177-3AD203B41FA5}">
                      <a16:colId xmlns:a16="http://schemas.microsoft.com/office/drawing/2014/main" val="1679091195"/>
                    </a:ext>
                  </a:extLst>
                </a:gridCol>
                <a:gridCol w="2191058">
                  <a:extLst>
                    <a:ext uri="{9D8B030D-6E8A-4147-A177-3AD203B41FA5}">
                      <a16:colId xmlns:a16="http://schemas.microsoft.com/office/drawing/2014/main" val="1136836245"/>
                    </a:ext>
                  </a:extLst>
                </a:gridCol>
                <a:gridCol w="2191058">
                  <a:extLst>
                    <a:ext uri="{9D8B030D-6E8A-4147-A177-3AD203B41FA5}">
                      <a16:colId xmlns:a16="http://schemas.microsoft.com/office/drawing/2014/main" val="476341068"/>
                    </a:ext>
                  </a:extLst>
                </a:gridCol>
              </a:tblGrid>
              <a:tr h="3524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GAP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40334"/>
                  </a:ext>
                </a:extLst>
              </a:tr>
              <a:tr h="1327946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Robust Real-Time Computing-based Environment Sensing System for Intelligent Vehicle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Qiwei Xie, Qian Long, Liming Zhang, Zhao 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detection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Integration of Advanced Machine Learning Techniques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Limitations of Current Detection Technologies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05929"/>
                  </a:ext>
                </a:extLst>
              </a:tr>
              <a:tr h="103383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Smart Driver Assisting Vehicle System using Raspberry PI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Amit Choksi , Prof. Kaushal Patel , Drupad Pandya , Yash 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Image Processing Techniques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Real-time Decision Making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5742"/>
                  </a:ext>
                </a:extLst>
              </a:tr>
              <a:tr h="1337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Design and Implementation of Autonomous Car using Raspberry Pi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Gurjashan Singh Pannu, Mohammad Dawud Ansari, Pritha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Pi Camera 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OpenCV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Raspberry Pi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Dynamic Obstacle Detection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Environmental Adaptability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Integration of Advanced Sensors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85486"/>
                  </a:ext>
                </a:extLst>
              </a:tr>
              <a:tr h="120840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"AI Technology Brings Excitement to Nissan Japan“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Yoshinori Sato, Seiji Furuta, Shinichi Chiba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Recognition 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 and Generalizability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Human-AI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noProof="0" smtClean="0"/>
              <a:t>6</a:t>
            </a:fld>
            <a:endParaRPr lang="en-IN" noProof="0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noProof="0" dirty="0">
                <a:latin typeface="Montserrat"/>
                <a:sym typeface="Montserrat"/>
              </a:rPr>
              <a:t>Architecture  </a:t>
            </a:r>
            <a:endParaRPr lang="en-IN" noProof="0" dirty="0"/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898786" y="726132"/>
            <a:ext cx="10718276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noProof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</a:t>
            </a:r>
            <a:r>
              <a:rPr lang="en-IN" sz="1600" noProof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STEPS WHICH ARE INCLUDE FOR THE PROJECT” BUGGYBRAINS”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noProof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23349B-7E25-74A9-BDC8-0D5EBC3CCC53}"/>
              </a:ext>
            </a:extLst>
          </p:cNvPr>
          <p:cNvSpPr/>
          <p:nvPr/>
        </p:nvSpPr>
        <p:spPr>
          <a:xfrm>
            <a:off x="915283" y="1687398"/>
            <a:ext cx="1951349" cy="556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Raspberry pi Setup</a:t>
            </a:r>
            <a:endParaRPr lang="en-IN" sz="1400" b="1" noProof="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94B014-0A35-136D-B994-D5CD63BBF58D}"/>
              </a:ext>
            </a:extLst>
          </p:cNvPr>
          <p:cNvSpPr/>
          <p:nvPr/>
        </p:nvSpPr>
        <p:spPr>
          <a:xfrm>
            <a:off x="3541083" y="1687394"/>
            <a:ext cx="2456372" cy="556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Installation of Raspbian OS and libraries</a:t>
            </a:r>
            <a:endParaRPr lang="en-IN" sz="1400" b="1" noProof="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888577-85AC-92D9-E4E5-6BFE474721F6}"/>
              </a:ext>
            </a:extLst>
          </p:cNvPr>
          <p:cNvSpPr/>
          <p:nvPr/>
        </p:nvSpPr>
        <p:spPr>
          <a:xfrm>
            <a:off x="6671906" y="1687393"/>
            <a:ext cx="1951349" cy="556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noProof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IN" b="1" noProof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rogramming a Python Code</a:t>
            </a:r>
            <a:endParaRPr lang="en-IN" sz="1400" b="1" noProof="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5CB876-C13C-F9E6-0C90-4D1FFD0523C3}"/>
              </a:ext>
            </a:extLst>
          </p:cNvPr>
          <p:cNvSpPr/>
          <p:nvPr/>
        </p:nvSpPr>
        <p:spPr>
          <a:xfrm>
            <a:off x="6536956" y="3568043"/>
            <a:ext cx="1951349" cy="556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Insert APPLICATIONS</a:t>
            </a:r>
            <a:endParaRPr lang="en-IN" sz="1400" b="1" noProof="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02CC28-436E-571E-6D07-BFF04225B7D2}"/>
              </a:ext>
            </a:extLst>
          </p:cNvPr>
          <p:cNvSpPr/>
          <p:nvPr/>
        </p:nvSpPr>
        <p:spPr>
          <a:xfrm>
            <a:off x="3542651" y="3568044"/>
            <a:ext cx="1951349" cy="556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noProof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IN" b="1" noProof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estin</a:t>
            </a:r>
            <a:r>
              <a:rPr lang="en-IN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 and Debugging</a:t>
            </a:r>
            <a:endParaRPr lang="en-IN" sz="1400" b="1" noProof="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CEAFC2-415B-3C60-0449-197D7F1ADA11}"/>
              </a:ext>
            </a:extLst>
          </p:cNvPr>
          <p:cNvSpPr/>
          <p:nvPr/>
        </p:nvSpPr>
        <p:spPr>
          <a:xfrm>
            <a:off x="9251381" y="1716501"/>
            <a:ext cx="2456372" cy="556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noProof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Connection </a:t>
            </a:r>
            <a:r>
              <a:rPr lang="en-IN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&gt; System Hardware </a:t>
            </a:r>
            <a:endParaRPr lang="en-IN" sz="1400" b="1" noProof="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7F7AC5-1465-1DF7-DA9F-D265E6E0BE13}"/>
              </a:ext>
            </a:extLst>
          </p:cNvPr>
          <p:cNvSpPr/>
          <p:nvPr/>
        </p:nvSpPr>
        <p:spPr>
          <a:xfrm>
            <a:off x="9604437" y="3465267"/>
            <a:ext cx="1951349" cy="6121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Optimize Performance</a:t>
            </a:r>
            <a:endParaRPr lang="en-IN" sz="1400" b="1" noProof="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FA1FB2-B347-5D83-FDFB-BFD3725DE0D0}"/>
              </a:ext>
            </a:extLst>
          </p:cNvPr>
          <p:cNvSpPr/>
          <p:nvPr/>
        </p:nvSpPr>
        <p:spPr>
          <a:xfrm>
            <a:off x="979671" y="5129675"/>
            <a:ext cx="1951349" cy="556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Passenger Interactions</a:t>
            </a:r>
            <a:endParaRPr lang="en-IN" sz="1400" b="1" noProof="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899625-7270-C2F1-5A90-C17806BED1C0}"/>
              </a:ext>
            </a:extLst>
          </p:cNvPr>
          <p:cNvSpPr/>
          <p:nvPr/>
        </p:nvSpPr>
        <p:spPr>
          <a:xfrm>
            <a:off x="898786" y="3585781"/>
            <a:ext cx="1951349" cy="556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noProof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IN" b="1" noProof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eploy an</a:t>
            </a:r>
            <a:r>
              <a:rPr lang="en-IN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 Monitor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noProof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(Result)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8669788-9689-2B2E-7845-0911F5F76B54}"/>
              </a:ext>
            </a:extLst>
          </p:cNvPr>
          <p:cNvSpPr/>
          <p:nvPr/>
        </p:nvSpPr>
        <p:spPr>
          <a:xfrm>
            <a:off x="3035614" y="1844206"/>
            <a:ext cx="414779" cy="24255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8E9803-9521-F96D-28F9-B79EA1A22940}"/>
              </a:ext>
            </a:extLst>
          </p:cNvPr>
          <p:cNvSpPr/>
          <p:nvPr/>
        </p:nvSpPr>
        <p:spPr>
          <a:xfrm>
            <a:off x="6178836" y="1844206"/>
            <a:ext cx="414779" cy="24255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F51B54-12B4-32B3-1ABB-345302571067}"/>
              </a:ext>
            </a:extLst>
          </p:cNvPr>
          <p:cNvSpPr/>
          <p:nvPr/>
        </p:nvSpPr>
        <p:spPr>
          <a:xfrm>
            <a:off x="8790376" y="1860964"/>
            <a:ext cx="414779" cy="24255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477A9D5-831E-A73C-9B9D-9FEF12A2BEBE}"/>
              </a:ext>
            </a:extLst>
          </p:cNvPr>
          <p:cNvSpPr/>
          <p:nvPr/>
        </p:nvSpPr>
        <p:spPr>
          <a:xfrm>
            <a:off x="10269876" y="2575367"/>
            <a:ext cx="310236" cy="480489"/>
          </a:xfrm>
          <a:prstGeom prst="down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FBE5333A-44B7-67F7-14F0-A1343DEBDB7A}"/>
              </a:ext>
            </a:extLst>
          </p:cNvPr>
          <p:cNvSpPr/>
          <p:nvPr/>
        </p:nvSpPr>
        <p:spPr>
          <a:xfrm>
            <a:off x="2931020" y="3707090"/>
            <a:ext cx="513871" cy="278091"/>
          </a:xfrm>
          <a:prstGeom prst="lef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4BA9E1A-033A-3936-60D3-01D9A41DDED3}"/>
              </a:ext>
            </a:extLst>
          </p:cNvPr>
          <p:cNvSpPr/>
          <p:nvPr/>
        </p:nvSpPr>
        <p:spPr>
          <a:xfrm>
            <a:off x="5649453" y="3650068"/>
            <a:ext cx="513871" cy="295784"/>
          </a:xfrm>
          <a:prstGeom prst="lef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B9D48EA5-D0ED-84F8-7B7C-DE8A1782FD15}"/>
              </a:ext>
            </a:extLst>
          </p:cNvPr>
          <p:cNvSpPr/>
          <p:nvPr/>
        </p:nvSpPr>
        <p:spPr>
          <a:xfrm>
            <a:off x="8736485" y="3650068"/>
            <a:ext cx="482930" cy="242554"/>
          </a:xfrm>
          <a:prstGeom prst="lef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0161CE0-37F8-C4BA-D7BA-51CE755CEBAC}"/>
              </a:ext>
            </a:extLst>
          </p:cNvPr>
          <p:cNvSpPr/>
          <p:nvPr/>
        </p:nvSpPr>
        <p:spPr>
          <a:xfrm>
            <a:off x="1719342" y="4395574"/>
            <a:ext cx="310236" cy="480489"/>
          </a:xfrm>
          <a:prstGeom prst="down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60EAF32-7213-2CCB-4658-501C4BEA8CF4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Enhancing Security with Object Recognition</a:t>
            </a:r>
          </a:p>
          <a:p>
            <a:r>
              <a:rPr lang="en-US" b="1" dirty="0"/>
              <a:t>Actor</a:t>
            </a:r>
            <a:r>
              <a:rPr lang="en-US" dirty="0"/>
              <a:t>: User (e.g., a host)</a:t>
            </a:r>
          </a:p>
          <a:p>
            <a:r>
              <a:rPr lang="en-US" b="1" dirty="0"/>
              <a:t>Goal</a:t>
            </a:r>
            <a:r>
              <a:rPr lang="en-US" dirty="0"/>
              <a:t>: Monitor their autonomous place for moving activity or objects.</a:t>
            </a:r>
          </a:p>
          <a:p>
            <a:r>
              <a:rPr lang="en-US" b="1" dirty="0"/>
              <a:t>Preconditions</a:t>
            </a:r>
            <a:r>
              <a:rPr lang="en-US" dirty="0"/>
              <a:t>: Buggy Brain is connected to a camera monitoring the front side ; web interface is accessible.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Relaxing with YouTube Music Playlists</a:t>
            </a:r>
          </a:p>
          <a:p>
            <a:r>
              <a:rPr lang="en-US" b="1" dirty="0"/>
              <a:t>Actor</a:t>
            </a:r>
            <a:r>
              <a:rPr lang="en-US" dirty="0"/>
              <a:t>: User (e.g., a GITAM researcher)</a:t>
            </a:r>
          </a:p>
          <a:p>
            <a:r>
              <a:rPr lang="en-US" b="1" dirty="0"/>
              <a:t>Goal</a:t>
            </a:r>
            <a:r>
              <a:rPr lang="en-US" dirty="0"/>
              <a:t>: Unwind after a long day with music from YouTube.</a:t>
            </a:r>
          </a:p>
          <a:p>
            <a:r>
              <a:rPr lang="en-US" b="1" dirty="0"/>
              <a:t>Preconditions</a:t>
            </a:r>
            <a:r>
              <a:rPr lang="en-US" dirty="0"/>
              <a:t>: Buggy Brain web interface is open on a phone.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1DFC5A03-8723-D0D0-00E3-3B2AA3C32CD5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 Detection Accuracy</a:t>
            </a:r>
            <a:r>
              <a:rPr lang="en-US" dirty="0"/>
              <a:t>: </a:t>
            </a:r>
            <a:r>
              <a:rPr lang="en-US" b="1" dirty="0"/>
              <a:t>Scenario</a:t>
            </a:r>
            <a:r>
              <a:rPr lang="en-US" dirty="0"/>
              <a:t>: Place a object or a person (e.g., phone, book, human ) in front of Buggy Brain.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Expected Outcome</a:t>
            </a:r>
            <a:r>
              <a:rPr lang="en-US" dirty="0"/>
              <a:t>: Correctly identifies object and provides verbal confirmation (e.g., "I see a cup").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Case 1.1</a:t>
            </a:r>
            <a:r>
              <a:rPr lang="en-US" dirty="0"/>
              <a:t>: Verify access to the games section. </a:t>
            </a:r>
            <a:r>
              <a:rPr lang="en-US" b="1" dirty="0"/>
              <a:t>Input</a:t>
            </a:r>
            <a:r>
              <a:rPr lang="en-US" dirty="0"/>
              <a:t>: Log in, navigate to the "Games" tab or section on the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Expected Output</a:t>
            </a:r>
            <a:r>
              <a:rPr lang="en-US" dirty="0"/>
              <a:t>: Games section loads, displaying available games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Iteration 1 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for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type, "Scan  the object or a person Infront of the screen"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Buggy Brain uses the Raspberry Pi camera to detect object or a person Infront of the screen“ through giving a signal 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Session with Games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Buggy Brain alerts: the screen to get rid of time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session, they say, "Play a tic tac toe."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Buggy Brain launches a game,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2842-485B-A1BA-74A8-3079DADF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5B471-CC7E-7CB9-A4D6-FB503C80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7F9DACA-35DE-941A-CCEE-D335FBEB89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5951DA8A-453F-9B13-3160-FA60A7CB42E6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E154839C-B3E3-3A7B-9FDD-C49C18A4F130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Individual Contribution 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72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853</Words>
  <Application>Microsoft Office PowerPoint</Application>
  <PresentationFormat>Widescreen</PresentationFormat>
  <Paragraphs>184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Aharoni</vt:lpstr>
      <vt:lpstr>Plus Jakarta Sans</vt:lpstr>
      <vt:lpstr>Montserrat</vt:lpstr>
      <vt:lpstr>Open Sans</vt:lpstr>
      <vt:lpstr>Times New Roman</vt:lpstr>
      <vt:lpstr>Arial</vt:lpstr>
      <vt:lpstr>Montserrat Medium</vt:lpstr>
      <vt:lpstr>Verdana</vt:lpstr>
      <vt:lpstr>Poppins SemiBold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GITAM</dc:creator>
  <cp:lastModifiedBy>SANIYA KHANAM</cp:lastModifiedBy>
  <cp:revision>35</cp:revision>
  <dcterms:created xsi:type="dcterms:W3CDTF">2022-05-23T07:15:42Z</dcterms:created>
  <dcterms:modified xsi:type="dcterms:W3CDTF">2025-03-18T17:53:19Z</dcterms:modified>
</cp:coreProperties>
</file>