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85" r:id="rId4"/>
    <p:sldId id="286" r:id="rId5"/>
    <p:sldId id="271" r:id="rId6"/>
    <p:sldId id="280" r:id="rId7"/>
    <p:sldId id="297" r:id="rId8"/>
    <p:sldId id="260" r:id="rId9"/>
    <p:sldId id="299" r:id="rId10"/>
    <p:sldId id="263" r:id="rId11"/>
    <p:sldId id="267" r:id="rId12"/>
    <p:sldId id="264" r:id="rId13"/>
    <p:sldId id="288" r:id="rId14"/>
    <p:sldId id="289" r:id="rId15"/>
    <p:sldId id="290" r:id="rId16"/>
    <p:sldId id="268" r:id="rId17"/>
    <p:sldId id="272" r:id="rId18"/>
    <p:sldId id="273" r:id="rId19"/>
    <p:sldId id="274" r:id="rId20"/>
    <p:sldId id="275" r:id="rId21"/>
    <p:sldId id="276" r:id="rId22"/>
    <p:sldId id="278" r:id="rId23"/>
    <p:sldId id="293" r:id="rId24"/>
    <p:sldId id="294" r:id="rId25"/>
    <p:sldId id="298" r:id="rId26"/>
    <p:sldId id="282" r:id="rId27"/>
    <p:sldId id="291" r:id="rId28"/>
    <p:sldId id="292" r:id="rId29"/>
    <p:sldId id="300" r:id="rId30"/>
    <p:sldId id="284" r:id="rId31"/>
    <p:sldId id="295" r:id="rId32"/>
    <p:sldId id="287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95117F-E6B6-E242-ABD7-C569740C07FB}">
          <p14:sldIdLst>
            <p14:sldId id="256"/>
            <p14:sldId id="259"/>
            <p14:sldId id="285"/>
            <p14:sldId id="286"/>
            <p14:sldId id="271"/>
            <p14:sldId id="280"/>
            <p14:sldId id="297"/>
            <p14:sldId id="260"/>
            <p14:sldId id="299"/>
            <p14:sldId id="263"/>
            <p14:sldId id="267"/>
            <p14:sldId id="264"/>
            <p14:sldId id="288"/>
            <p14:sldId id="289"/>
            <p14:sldId id="290"/>
            <p14:sldId id="268"/>
            <p14:sldId id="272"/>
            <p14:sldId id="273"/>
            <p14:sldId id="274"/>
            <p14:sldId id="275"/>
            <p14:sldId id="276"/>
            <p14:sldId id="278"/>
            <p14:sldId id="293"/>
            <p14:sldId id="294"/>
            <p14:sldId id="298"/>
            <p14:sldId id="282"/>
            <p14:sldId id="291"/>
            <p14:sldId id="292"/>
            <p14:sldId id="300"/>
            <p14:sldId id="284"/>
            <p14:sldId id="29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EFF29"/>
    <a:srgbClr val="C33A1F"/>
    <a:srgbClr val="003635"/>
    <a:srgbClr val="D6370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57"/>
    <p:restoredTop sz="91334"/>
  </p:normalViewPr>
  <p:slideViewPr>
    <p:cSldViewPr snapToGrid="0">
      <p:cViewPr varScale="1">
        <p:scale>
          <a:sx n="137" d="100"/>
          <a:sy n="137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BC8E1-3309-844A-B7C3-BADB80FA4D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</dgm:pt>
    <dgm:pt modelId="{F420A2BE-0B68-D04C-B92A-21FFEC1C350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Gathering Data</a:t>
          </a:r>
        </a:p>
      </dgm:t>
    </dgm:pt>
    <dgm:pt modelId="{1EA5B4B1-16C7-A84C-8164-D06743B40FC3}" type="parTrans" cxnId="{FBA0C919-3EAE-A047-9F08-EAADA277F29C}">
      <dgm:prSet/>
      <dgm:spPr/>
      <dgm:t>
        <a:bodyPr/>
        <a:lstStyle/>
        <a:p>
          <a:endParaRPr lang="en-US" sz="1800"/>
        </a:p>
      </dgm:t>
    </dgm:pt>
    <dgm:pt modelId="{F33EB278-B9A9-BE47-ADD6-5D9F9EAF8C08}" type="sibTrans" cxnId="{FBA0C919-3EAE-A047-9F08-EAADA277F29C}">
      <dgm:prSet/>
      <dgm:spPr/>
      <dgm:t>
        <a:bodyPr/>
        <a:lstStyle/>
        <a:p>
          <a:endParaRPr lang="en-US"/>
        </a:p>
      </dgm:t>
    </dgm:pt>
    <dgm:pt modelId="{25ED7998-E72A-B94B-8308-096F89CC20C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Data Preprocessing</a:t>
          </a:r>
        </a:p>
      </dgm:t>
    </dgm:pt>
    <dgm:pt modelId="{5DFA4643-ED1D-764C-AA8A-D8940BEA86D9}" type="parTrans" cxnId="{F3C691CC-B0C9-3846-8512-A4C133B71DC4}">
      <dgm:prSet/>
      <dgm:spPr/>
      <dgm:t>
        <a:bodyPr/>
        <a:lstStyle/>
        <a:p>
          <a:endParaRPr lang="en-US" sz="1800"/>
        </a:p>
      </dgm:t>
    </dgm:pt>
    <dgm:pt modelId="{3E354F1B-13EB-FD41-A1BF-16F5FA0C01B7}" type="sibTrans" cxnId="{F3C691CC-B0C9-3846-8512-A4C133B71DC4}">
      <dgm:prSet/>
      <dgm:spPr/>
      <dgm:t>
        <a:bodyPr/>
        <a:lstStyle/>
        <a:p>
          <a:endParaRPr lang="en-US"/>
        </a:p>
      </dgm:t>
    </dgm:pt>
    <dgm:pt modelId="{8C25725F-8847-9342-9862-C1DC09AD6AC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Data Transformation</a:t>
          </a:r>
        </a:p>
      </dgm:t>
    </dgm:pt>
    <dgm:pt modelId="{3B866359-1BFC-B041-B4B5-FB48D7D5E423}" type="parTrans" cxnId="{E377ECB2-B4B1-794C-8840-DA71E70135C7}">
      <dgm:prSet/>
      <dgm:spPr/>
      <dgm:t>
        <a:bodyPr/>
        <a:lstStyle/>
        <a:p>
          <a:endParaRPr lang="en-US" sz="1800"/>
        </a:p>
      </dgm:t>
    </dgm:pt>
    <dgm:pt modelId="{10C00C9E-0EEB-5645-B0C9-93AAD43614EA}" type="sibTrans" cxnId="{E377ECB2-B4B1-794C-8840-DA71E70135C7}">
      <dgm:prSet/>
      <dgm:spPr/>
      <dgm:t>
        <a:bodyPr/>
        <a:lstStyle/>
        <a:p>
          <a:endParaRPr lang="en-US"/>
        </a:p>
      </dgm:t>
    </dgm:pt>
    <dgm:pt modelId="{2CFF92F5-3832-2F48-8571-309424EA67D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Data Split</a:t>
          </a:r>
        </a:p>
      </dgm:t>
    </dgm:pt>
    <dgm:pt modelId="{25091039-1F24-3C48-A797-AD0B0718CD18}" type="parTrans" cxnId="{5B82AFD7-72E1-C548-9B0D-BF1FF819471F}">
      <dgm:prSet/>
      <dgm:spPr/>
      <dgm:t>
        <a:bodyPr/>
        <a:lstStyle/>
        <a:p>
          <a:endParaRPr lang="en-US" sz="1800"/>
        </a:p>
      </dgm:t>
    </dgm:pt>
    <dgm:pt modelId="{6A1BF544-ED84-4046-9748-0F46379032B0}" type="sibTrans" cxnId="{5B82AFD7-72E1-C548-9B0D-BF1FF819471F}">
      <dgm:prSet/>
      <dgm:spPr/>
      <dgm:t>
        <a:bodyPr/>
        <a:lstStyle/>
        <a:p>
          <a:endParaRPr lang="en-US"/>
        </a:p>
      </dgm:t>
    </dgm:pt>
    <dgm:pt modelId="{9D9198C3-AB60-5443-8250-B8A0E28BBC7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Train and Test</a:t>
          </a:r>
        </a:p>
      </dgm:t>
    </dgm:pt>
    <dgm:pt modelId="{1C3DF958-CDA1-A549-A9D1-C4A24593843C}" type="parTrans" cxnId="{44BF886A-8526-7945-8788-AC5D4E3B9A64}">
      <dgm:prSet/>
      <dgm:spPr/>
      <dgm:t>
        <a:bodyPr/>
        <a:lstStyle/>
        <a:p>
          <a:endParaRPr lang="en-US" sz="1800"/>
        </a:p>
      </dgm:t>
    </dgm:pt>
    <dgm:pt modelId="{B497B66E-747D-4641-99F5-A7635C679B3E}" type="sibTrans" cxnId="{44BF886A-8526-7945-8788-AC5D4E3B9A64}">
      <dgm:prSet/>
      <dgm:spPr/>
      <dgm:t>
        <a:bodyPr/>
        <a:lstStyle/>
        <a:p>
          <a:endParaRPr lang="en-US"/>
        </a:p>
      </dgm:t>
    </dgm:pt>
    <dgm:pt modelId="{6DB5957F-F637-3648-8389-DDFED328C4E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Evaluate</a:t>
          </a:r>
        </a:p>
      </dgm:t>
    </dgm:pt>
    <dgm:pt modelId="{CFACD0F5-4A10-B247-BFF4-12D0F496A5CA}" type="parTrans" cxnId="{48ACA45B-D552-1349-84CB-E964420C558D}">
      <dgm:prSet/>
      <dgm:spPr/>
      <dgm:t>
        <a:bodyPr/>
        <a:lstStyle/>
        <a:p>
          <a:endParaRPr lang="en-US" sz="1800"/>
        </a:p>
      </dgm:t>
    </dgm:pt>
    <dgm:pt modelId="{53AF344F-647F-994F-AAC3-64A9828780E0}" type="sibTrans" cxnId="{48ACA45B-D552-1349-84CB-E964420C558D}">
      <dgm:prSet/>
      <dgm:spPr/>
      <dgm:t>
        <a:bodyPr/>
        <a:lstStyle/>
        <a:p>
          <a:endParaRPr lang="en-US"/>
        </a:p>
      </dgm:t>
    </dgm:pt>
    <dgm:pt modelId="{38E9EA38-A88F-4CA8-AA3B-91D154E25CC5}" type="pres">
      <dgm:prSet presAssocID="{1B7BC8E1-3309-844A-B7C3-BADB80FA4D3B}" presName="root" presStyleCnt="0">
        <dgm:presLayoutVars>
          <dgm:dir/>
          <dgm:resizeHandles val="exact"/>
        </dgm:presLayoutVars>
      </dgm:prSet>
      <dgm:spPr/>
    </dgm:pt>
    <dgm:pt modelId="{C35ABAAC-86C3-43AA-83F3-77FB38270679}" type="pres">
      <dgm:prSet presAssocID="{F420A2BE-0B68-D04C-B92A-21FFEC1C350B}" presName="compNode" presStyleCnt="0"/>
      <dgm:spPr/>
    </dgm:pt>
    <dgm:pt modelId="{EE5B103E-E91F-4142-993F-3D5D610F2C06}" type="pres">
      <dgm:prSet presAssocID="{F420A2BE-0B68-D04C-B92A-21FFEC1C350B}" presName="bgRect" presStyleLbl="bgShp" presStyleIdx="0" presStyleCnt="6"/>
      <dgm:spPr/>
    </dgm:pt>
    <dgm:pt modelId="{28E6C6D8-0490-420F-8E4C-7DE655F182A4}" type="pres">
      <dgm:prSet presAssocID="{F420A2BE-0B68-D04C-B92A-21FFEC1C350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C66F4E-19B9-47AF-A599-77BF7C2599D7}" type="pres">
      <dgm:prSet presAssocID="{F420A2BE-0B68-D04C-B92A-21FFEC1C350B}" presName="spaceRect" presStyleCnt="0"/>
      <dgm:spPr/>
    </dgm:pt>
    <dgm:pt modelId="{A11F1071-87BA-4273-81AB-CC9B8E2F81CF}" type="pres">
      <dgm:prSet presAssocID="{F420A2BE-0B68-D04C-B92A-21FFEC1C350B}" presName="parTx" presStyleLbl="revTx" presStyleIdx="0" presStyleCnt="6">
        <dgm:presLayoutVars>
          <dgm:chMax val="0"/>
          <dgm:chPref val="0"/>
        </dgm:presLayoutVars>
      </dgm:prSet>
      <dgm:spPr/>
    </dgm:pt>
    <dgm:pt modelId="{8EB69CD7-8CE2-4E91-8010-4F8A23CD7A4F}" type="pres">
      <dgm:prSet presAssocID="{F33EB278-B9A9-BE47-ADD6-5D9F9EAF8C08}" presName="sibTrans" presStyleCnt="0"/>
      <dgm:spPr/>
    </dgm:pt>
    <dgm:pt modelId="{FE06CB0D-6F1C-4543-803E-C478A1F82FB9}" type="pres">
      <dgm:prSet presAssocID="{25ED7998-E72A-B94B-8308-096F89CC20CE}" presName="compNode" presStyleCnt="0"/>
      <dgm:spPr/>
    </dgm:pt>
    <dgm:pt modelId="{8255CB2B-34A5-4B2A-9525-F96E08A3D0BC}" type="pres">
      <dgm:prSet presAssocID="{25ED7998-E72A-B94B-8308-096F89CC20CE}" presName="bgRect" presStyleLbl="bgShp" presStyleIdx="1" presStyleCnt="6"/>
      <dgm:spPr/>
    </dgm:pt>
    <dgm:pt modelId="{43F6B466-A101-4706-B402-803E05A9E8EB}" type="pres">
      <dgm:prSet presAssocID="{25ED7998-E72A-B94B-8308-096F89CC20C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B97E15E-3D0E-4A92-9502-6281463232DA}" type="pres">
      <dgm:prSet presAssocID="{25ED7998-E72A-B94B-8308-096F89CC20CE}" presName="spaceRect" presStyleCnt="0"/>
      <dgm:spPr/>
    </dgm:pt>
    <dgm:pt modelId="{1B54271A-9F3D-4306-A61A-0D04B4C49F98}" type="pres">
      <dgm:prSet presAssocID="{25ED7998-E72A-B94B-8308-096F89CC20CE}" presName="parTx" presStyleLbl="revTx" presStyleIdx="1" presStyleCnt="6">
        <dgm:presLayoutVars>
          <dgm:chMax val="0"/>
          <dgm:chPref val="0"/>
        </dgm:presLayoutVars>
      </dgm:prSet>
      <dgm:spPr/>
    </dgm:pt>
    <dgm:pt modelId="{AD8995ED-0EA1-4E79-A8D0-59023EC4DE46}" type="pres">
      <dgm:prSet presAssocID="{3E354F1B-13EB-FD41-A1BF-16F5FA0C01B7}" presName="sibTrans" presStyleCnt="0"/>
      <dgm:spPr/>
    </dgm:pt>
    <dgm:pt modelId="{06E7C121-D5AF-454C-90CD-23A4C566E449}" type="pres">
      <dgm:prSet presAssocID="{8C25725F-8847-9342-9862-C1DC09AD6AC8}" presName="compNode" presStyleCnt="0"/>
      <dgm:spPr/>
    </dgm:pt>
    <dgm:pt modelId="{DA67243F-AA45-46B1-BFE9-BEE41816808B}" type="pres">
      <dgm:prSet presAssocID="{8C25725F-8847-9342-9862-C1DC09AD6AC8}" presName="bgRect" presStyleLbl="bgShp" presStyleIdx="2" presStyleCnt="6"/>
      <dgm:spPr/>
    </dgm:pt>
    <dgm:pt modelId="{F1C54B50-23E7-4B66-8AA3-D74EE57F7BEF}" type="pres">
      <dgm:prSet presAssocID="{8C25725F-8847-9342-9862-C1DC09AD6A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719939A-0CD0-4B78-9DDD-FBEE967BB200}" type="pres">
      <dgm:prSet presAssocID="{8C25725F-8847-9342-9862-C1DC09AD6AC8}" presName="spaceRect" presStyleCnt="0"/>
      <dgm:spPr/>
    </dgm:pt>
    <dgm:pt modelId="{0547A949-ABFB-462D-92CA-C1D804472C7D}" type="pres">
      <dgm:prSet presAssocID="{8C25725F-8847-9342-9862-C1DC09AD6AC8}" presName="parTx" presStyleLbl="revTx" presStyleIdx="2" presStyleCnt="6">
        <dgm:presLayoutVars>
          <dgm:chMax val="0"/>
          <dgm:chPref val="0"/>
        </dgm:presLayoutVars>
      </dgm:prSet>
      <dgm:spPr/>
    </dgm:pt>
    <dgm:pt modelId="{0DC59921-302E-4D24-9AA0-0115C5EB19A5}" type="pres">
      <dgm:prSet presAssocID="{10C00C9E-0EEB-5645-B0C9-93AAD43614EA}" presName="sibTrans" presStyleCnt="0"/>
      <dgm:spPr/>
    </dgm:pt>
    <dgm:pt modelId="{C026FC27-4DC2-4B2C-970E-979D3D07DD0A}" type="pres">
      <dgm:prSet presAssocID="{2CFF92F5-3832-2F48-8571-309424EA67D1}" presName="compNode" presStyleCnt="0"/>
      <dgm:spPr/>
    </dgm:pt>
    <dgm:pt modelId="{FA09933E-13B3-4E89-8973-7D964C8046BC}" type="pres">
      <dgm:prSet presAssocID="{2CFF92F5-3832-2F48-8571-309424EA67D1}" presName="bgRect" presStyleLbl="bgShp" presStyleIdx="3" presStyleCnt="6"/>
      <dgm:spPr/>
    </dgm:pt>
    <dgm:pt modelId="{E7A7EC5B-AD69-41F0-8A4E-E0D3F16EF419}" type="pres">
      <dgm:prSet presAssocID="{2CFF92F5-3832-2F48-8571-309424EA67D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02F5CAF-30D9-4254-B271-221E1564D591}" type="pres">
      <dgm:prSet presAssocID="{2CFF92F5-3832-2F48-8571-309424EA67D1}" presName="spaceRect" presStyleCnt="0"/>
      <dgm:spPr/>
    </dgm:pt>
    <dgm:pt modelId="{735A60F5-7D6C-44B6-9DBF-D0A31BC09007}" type="pres">
      <dgm:prSet presAssocID="{2CFF92F5-3832-2F48-8571-309424EA67D1}" presName="parTx" presStyleLbl="revTx" presStyleIdx="3" presStyleCnt="6">
        <dgm:presLayoutVars>
          <dgm:chMax val="0"/>
          <dgm:chPref val="0"/>
        </dgm:presLayoutVars>
      </dgm:prSet>
      <dgm:spPr/>
    </dgm:pt>
    <dgm:pt modelId="{041239E3-B200-4D17-A7A9-7745E6DDD853}" type="pres">
      <dgm:prSet presAssocID="{6A1BF544-ED84-4046-9748-0F46379032B0}" presName="sibTrans" presStyleCnt="0"/>
      <dgm:spPr/>
    </dgm:pt>
    <dgm:pt modelId="{0FBE95B7-F835-4CB7-AE58-253B8EE313F9}" type="pres">
      <dgm:prSet presAssocID="{9D9198C3-AB60-5443-8250-B8A0E28BBC7C}" presName="compNode" presStyleCnt="0"/>
      <dgm:spPr/>
    </dgm:pt>
    <dgm:pt modelId="{2EC81ADF-2DD9-47EF-8CB9-44AA60939686}" type="pres">
      <dgm:prSet presAssocID="{9D9198C3-AB60-5443-8250-B8A0E28BBC7C}" presName="bgRect" presStyleLbl="bgShp" presStyleIdx="4" presStyleCnt="6"/>
      <dgm:spPr/>
    </dgm:pt>
    <dgm:pt modelId="{FCC53DFF-6BFD-40B7-9514-B805F6FB68B5}" type="pres">
      <dgm:prSet presAssocID="{9D9198C3-AB60-5443-8250-B8A0E28BBC7C}" presName="iconRect" presStyleLbl="node1" presStyleIdx="4" presStyleCnt="6"/>
      <dgm:spPr>
        <a:ln>
          <a:noFill/>
        </a:ln>
      </dgm:spPr>
      <dgm:extLst/>
    </dgm:pt>
    <dgm:pt modelId="{149320F0-41B9-455C-9C4D-CC0E5A85925F}" type="pres">
      <dgm:prSet presAssocID="{9D9198C3-AB60-5443-8250-B8A0E28BBC7C}" presName="spaceRect" presStyleCnt="0"/>
      <dgm:spPr/>
    </dgm:pt>
    <dgm:pt modelId="{46F428C2-5CD7-4BD5-B47D-8C0AC92EA04E}" type="pres">
      <dgm:prSet presAssocID="{9D9198C3-AB60-5443-8250-B8A0E28BBC7C}" presName="parTx" presStyleLbl="revTx" presStyleIdx="4" presStyleCnt="6">
        <dgm:presLayoutVars>
          <dgm:chMax val="0"/>
          <dgm:chPref val="0"/>
        </dgm:presLayoutVars>
      </dgm:prSet>
      <dgm:spPr/>
    </dgm:pt>
    <dgm:pt modelId="{043E4F33-CC5F-48A6-B3D8-2971606330D0}" type="pres">
      <dgm:prSet presAssocID="{B497B66E-747D-4641-99F5-A7635C679B3E}" presName="sibTrans" presStyleCnt="0"/>
      <dgm:spPr/>
    </dgm:pt>
    <dgm:pt modelId="{0D65162F-A2D9-4D94-9ED5-F7D707AE0AA6}" type="pres">
      <dgm:prSet presAssocID="{6DB5957F-F637-3648-8389-DDFED328C4E5}" presName="compNode" presStyleCnt="0"/>
      <dgm:spPr/>
    </dgm:pt>
    <dgm:pt modelId="{EED69668-F08C-4E34-B88B-53B84B9D394F}" type="pres">
      <dgm:prSet presAssocID="{6DB5957F-F637-3648-8389-DDFED328C4E5}" presName="bgRect" presStyleLbl="bgShp" presStyleIdx="5" presStyleCnt="6"/>
      <dgm:spPr/>
    </dgm:pt>
    <dgm:pt modelId="{76772678-E425-4A21-AC00-3F0391ABFA02}" type="pres">
      <dgm:prSet presAssocID="{6DB5957F-F637-3648-8389-DDFED328C4E5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E18B6AE-DBCC-45C9-96AD-88CC0663AA0A}" type="pres">
      <dgm:prSet presAssocID="{6DB5957F-F637-3648-8389-DDFED328C4E5}" presName="spaceRect" presStyleCnt="0"/>
      <dgm:spPr/>
    </dgm:pt>
    <dgm:pt modelId="{0A647416-FB1A-4264-B34F-6A1EA86170CC}" type="pres">
      <dgm:prSet presAssocID="{6DB5957F-F637-3648-8389-DDFED328C4E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27F3207-A6CF-4F40-962E-C67B6C207E25}" type="presOf" srcId="{1B7BC8E1-3309-844A-B7C3-BADB80FA4D3B}" destId="{38E9EA38-A88F-4CA8-AA3B-91D154E25CC5}" srcOrd="0" destOrd="0" presId="urn:microsoft.com/office/officeart/2018/2/layout/IconVerticalSolidList"/>
    <dgm:cxn modelId="{FBA0C919-3EAE-A047-9F08-EAADA277F29C}" srcId="{1B7BC8E1-3309-844A-B7C3-BADB80FA4D3B}" destId="{F420A2BE-0B68-D04C-B92A-21FFEC1C350B}" srcOrd="0" destOrd="0" parTransId="{1EA5B4B1-16C7-A84C-8164-D06743B40FC3}" sibTransId="{F33EB278-B9A9-BE47-ADD6-5D9F9EAF8C08}"/>
    <dgm:cxn modelId="{1E86A81E-66F1-8A49-9816-A2462A3BED81}" type="presOf" srcId="{2CFF92F5-3832-2F48-8571-309424EA67D1}" destId="{735A60F5-7D6C-44B6-9DBF-D0A31BC09007}" srcOrd="0" destOrd="0" presId="urn:microsoft.com/office/officeart/2018/2/layout/IconVerticalSolidList"/>
    <dgm:cxn modelId="{38A9BA21-D050-A042-8B59-D501B578FB92}" type="presOf" srcId="{F420A2BE-0B68-D04C-B92A-21FFEC1C350B}" destId="{A11F1071-87BA-4273-81AB-CC9B8E2F81CF}" srcOrd="0" destOrd="0" presId="urn:microsoft.com/office/officeart/2018/2/layout/IconVerticalSolidList"/>
    <dgm:cxn modelId="{48ACA45B-D552-1349-84CB-E964420C558D}" srcId="{1B7BC8E1-3309-844A-B7C3-BADB80FA4D3B}" destId="{6DB5957F-F637-3648-8389-DDFED328C4E5}" srcOrd="5" destOrd="0" parTransId="{CFACD0F5-4A10-B247-BFF4-12D0F496A5CA}" sibTransId="{53AF344F-647F-994F-AAC3-64A9828780E0}"/>
    <dgm:cxn modelId="{44BF886A-8526-7945-8788-AC5D4E3B9A64}" srcId="{1B7BC8E1-3309-844A-B7C3-BADB80FA4D3B}" destId="{9D9198C3-AB60-5443-8250-B8A0E28BBC7C}" srcOrd="4" destOrd="0" parTransId="{1C3DF958-CDA1-A549-A9D1-C4A24593843C}" sibTransId="{B497B66E-747D-4641-99F5-A7635C679B3E}"/>
    <dgm:cxn modelId="{4EA8A09F-968B-CD4B-A963-F4A62F793AF7}" type="presOf" srcId="{25ED7998-E72A-B94B-8308-096F89CC20CE}" destId="{1B54271A-9F3D-4306-A61A-0D04B4C49F98}" srcOrd="0" destOrd="0" presId="urn:microsoft.com/office/officeart/2018/2/layout/IconVerticalSolidList"/>
    <dgm:cxn modelId="{718A98A4-31AC-7547-8B2A-4FCA4750A8BB}" type="presOf" srcId="{9D9198C3-AB60-5443-8250-B8A0E28BBC7C}" destId="{46F428C2-5CD7-4BD5-B47D-8C0AC92EA04E}" srcOrd="0" destOrd="0" presId="urn:microsoft.com/office/officeart/2018/2/layout/IconVerticalSolidList"/>
    <dgm:cxn modelId="{E377ECB2-B4B1-794C-8840-DA71E70135C7}" srcId="{1B7BC8E1-3309-844A-B7C3-BADB80FA4D3B}" destId="{8C25725F-8847-9342-9862-C1DC09AD6AC8}" srcOrd="2" destOrd="0" parTransId="{3B866359-1BFC-B041-B4B5-FB48D7D5E423}" sibTransId="{10C00C9E-0EEB-5645-B0C9-93AAD43614EA}"/>
    <dgm:cxn modelId="{894A32BC-7107-C84C-B7CA-436EC5C8383B}" type="presOf" srcId="{8C25725F-8847-9342-9862-C1DC09AD6AC8}" destId="{0547A949-ABFB-462D-92CA-C1D804472C7D}" srcOrd="0" destOrd="0" presId="urn:microsoft.com/office/officeart/2018/2/layout/IconVerticalSolidList"/>
    <dgm:cxn modelId="{F3C691CC-B0C9-3846-8512-A4C133B71DC4}" srcId="{1B7BC8E1-3309-844A-B7C3-BADB80FA4D3B}" destId="{25ED7998-E72A-B94B-8308-096F89CC20CE}" srcOrd="1" destOrd="0" parTransId="{5DFA4643-ED1D-764C-AA8A-D8940BEA86D9}" sibTransId="{3E354F1B-13EB-FD41-A1BF-16F5FA0C01B7}"/>
    <dgm:cxn modelId="{5B82AFD7-72E1-C548-9B0D-BF1FF819471F}" srcId="{1B7BC8E1-3309-844A-B7C3-BADB80FA4D3B}" destId="{2CFF92F5-3832-2F48-8571-309424EA67D1}" srcOrd="3" destOrd="0" parTransId="{25091039-1F24-3C48-A797-AD0B0718CD18}" sibTransId="{6A1BF544-ED84-4046-9748-0F46379032B0}"/>
    <dgm:cxn modelId="{8262D5EF-551B-0C4E-8D65-029E3E6D0995}" type="presOf" srcId="{6DB5957F-F637-3648-8389-DDFED328C4E5}" destId="{0A647416-FB1A-4264-B34F-6A1EA86170CC}" srcOrd="0" destOrd="0" presId="urn:microsoft.com/office/officeart/2018/2/layout/IconVerticalSolidList"/>
    <dgm:cxn modelId="{2AFB8308-2CB1-3941-B1A3-EFE322F6086C}" type="presParOf" srcId="{38E9EA38-A88F-4CA8-AA3B-91D154E25CC5}" destId="{C35ABAAC-86C3-43AA-83F3-77FB38270679}" srcOrd="0" destOrd="0" presId="urn:microsoft.com/office/officeart/2018/2/layout/IconVerticalSolidList"/>
    <dgm:cxn modelId="{7186D5C0-6E52-884F-9F6C-41A6C3134C5B}" type="presParOf" srcId="{C35ABAAC-86C3-43AA-83F3-77FB38270679}" destId="{EE5B103E-E91F-4142-993F-3D5D610F2C06}" srcOrd="0" destOrd="0" presId="urn:microsoft.com/office/officeart/2018/2/layout/IconVerticalSolidList"/>
    <dgm:cxn modelId="{8019CAE0-6181-9B45-A089-8BF4A818E5A8}" type="presParOf" srcId="{C35ABAAC-86C3-43AA-83F3-77FB38270679}" destId="{28E6C6D8-0490-420F-8E4C-7DE655F182A4}" srcOrd="1" destOrd="0" presId="urn:microsoft.com/office/officeart/2018/2/layout/IconVerticalSolidList"/>
    <dgm:cxn modelId="{E757295F-D714-9B4D-9BDD-3AB06ED9D01B}" type="presParOf" srcId="{C35ABAAC-86C3-43AA-83F3-77FB38270679}" destId="{B4C66F4E-19B9-47AF-A599-77BF7C2599D7}" srcOrd="2" destOrd="0" presId="urn:microsoft.com/office/officeart/2018/2/layout/IconVerticalSolidList"/>
    <dgm:cxn modelId="{564F8529-0F21-8743-889F-3E2792F562E6}" type="presParOf" srcId="{C35ABAAC-86C3-43AA-83F3-77FB38270679}" destId="{A11F1071-87BA-4273-81AB-CC9B8E2F81CF}" srcOrd="3" destOrd="0" presId="urn:microsoft.com/office/officeart/2018/2/layout/IconVerticalSolidList"/>
    <dgm:cxn modelId="{1AE45DEA-D5AD-F142-A31D-EB10B7193BEE}" type="presParOf" srcId="{38E9EA38-A88F-4CA8-AA3B-91D154E25CC5}" destId="{8EB69CD7-8CE2-4E91-8010-4F8A23CD7A4F}" srcOrd="1" destOrd="0" presId="urn:microsoft.com/office/officeart/2018/2/layout/IconVerticalSolidList"/>
    <dgm:cxn modelId="{43AF886D-2216-8145-AEA3-A73A8D715C7C}" type="presParOf" srcId="{38E9EA38-A88F-4CA8-AA3B-91D154E25CC5}" destId="{FE06CB0D-6F1C-4543-803E-C478A1F82FB9}" srcOrd="2" destOrd="0" presId="urn:microsoft.com/office/officeart/2018/2/layout/IconVerticalSolidList"/>
    <dgm:cxn modelId="{C07578A4-E5C5-4B47-89B1-633BE0FA5DAB}" type="presParOf" srcId="{FE06CB0D-6F1C-4543-803E-C478A1F82FB9}" destId="{8255CB2B-34A5-4B2A-9525-F96E08A3D0BC}" srcOrd="0" destOrd="0" presId="urn:microsoft.com/office/officeart/2018/2/layout/IconVerticalSolidList"/>
    <dgm:cxn modelId="{79E3FEB2-EFA9-4E4D-A415-D963A779348F}" type="presParOf" srcId="{FE06CB0D-6F1C-4543-803E-C478A1F82FB9}" destId="{43F6B466-A101-4706-B402-803E05A9E8EB}" srcOrd="1" destOrd="0" presId="urn:microsoft.com/office/officeart/2018/2/layout/IconVerticalSolidList"/>
    <dgm:cxn modelId="{43922B4A-CEFE-EF43-BDCD-AD1610BF275C}" type="presParOf" srcId="{FE06CB0D-6F1C-4543-803E-C478A1F82FB9}" destId="{BB97E15E-3D0E-4A92-9502-6281463232DA}" srcOrd="2" destOrd="0" presId="urn:microsoft.com/office/officeart/2018/2/layout/IconVerticalSolidList"/>
    <dgm:cxn modelId="{1AB3726A-9DD1-B645-9076-A67C2B6F743F}" type="presParOf" srcId="{FE06CB0D-6F1C-4543-803E-C478A1F82FB9}" destId="{1B54271A-9F3D-4306-A61A-0D04B4C49F98}" srcOrd="3" destOrd="0" presId="urn:microsoft.com/office/officeart/2018/2/layout/IconVerticalSolidList"/>
    <dgm:cxn modelId="{C217DB9F-DCEF-DC4E-8536-8BDFD7603DF1}" type="presParOf" srcId="{38E9EA38-A88F-4CA8-AA3B-91D154E25CC5}" destId="{AD8995ED-0EA1-4E79-A8D0-59023EC4DE46}" srcOrd="3" destOrd="0" presId="urn:microsoft.com/office/officeart/2018/2/layout/IconVerticalSolidList"/>
    <dgm:cxn modelId="{2F0A7074-B0A7-2C44-8F92-B8DBE5DEC41E}" type="presParOf" srcId="{38E9EA38-A88F-4CA8-AA3B-91D154E25CC5}" destId="{06E7C121-D5AF-454C-90CD-23A4C566E449}" srcOrd="4" destOrd="0" presId="urn:microsoft.com/office/officeart/2018/2/layout/IconVerticalSolidList"/>
    <dgm:cxn modelId="{FADCDE71-A184-1041-BD33-873C13247B5F}" type="presParOf" srcId="{06E7C121-D5AF-454C-90CD-23A4C566E449}" destId="{DA67243F-AA45-46B1-BFE9-BEE41816808B}" srcOrd="0" destOrd="0" presId="urn:microsoft.com/office/officeart/2018/2/layout/IconVerticalSolidList"/>
    <dgm:cxn modelId="{66C1A46B-514E-BD4B-9BE2-7F7B4CDA0EC5}" type="presParOf" srcId="{06E7C121-D5AF-454C-90CD-23A4C566E449}" destId="{F1C54B50-23E7-4B66-8AA3-D74EE57F7BEF}" srcOrd="1" destOrd="0" presId="urn:microsoft.com/office/officeart/2018/2/layout/IconVerticalSolidList"/>
    <dgm:cxn modelId="{319AE94D-16E0-E844-B220-4B1016278999}" type="presParOf" srcId="{06E7C121-D5AF-454C-90CD-23A4C566E449}" destId="{9719939A-0CD0-4B78-9DDD-FBEE967BB200}" srcOrd="2" destOrd="0" presId="urn:microsoft.com/office/officeart/2018/2/layout/IconVerticalSolidList"/>
    <dgm:cxn modelId="{41247967-C150-1247-99DF-98A84AB2951F}" type="presParOf" srcId="{06E7C121-D5AF-454C-90CD-23A4C566E449}" destId="{0547A949-ABFB-462D-92CA-C1D804472C7D}" srcOrd="3" destOrd="0" presId="urn:microsoft.com/office/officeart/2018/2/layout/IconVerticalSolidList"/>
    <dgm:cxn modelId="{C8B72426-A329-D547-8601-DAF2766D72F2}" type="presParOf" srcId="{38E9EA38-A88F-4CA8-AA3B-91D154E25CC5}" destId="{0DC59921-302E-4D24-9AA0-0115C5EB19A5}" srcOrd="5" destOrd="0" presId="urn:microsoft.com/office/officeart/2018/2/layout/IconVerticalSolidList"/>
    <dgm:cxn modelId="{BED02402-6E92-B24A-BA19-E6C418BF4891}" type="presParOf" srcId="{38E9EA38-A88F-4CA8-AA3B-91D154E25CC5}" destId="{C026FC27-4DC2-4B2C-970E-979D3D07DD0A}" srcOrd="6" destOrd="0" presId="urn:microsoft.com/office/officeart/2018/2/layout/IconVerticalSolidList"/>
    <dgm:cxn modelId="{DF7097C1-37EA-7741-AD9E-6FF9D3F93785}" type="presParOf" srcId="{C026FC27-4DC2-4B2C-970E-979D3D07DD0A}" destId="{FA09933E-13B3-4E89-8973-7D964C8046BC}" srcOrd="0" destOrd="0" presId="urn:microsoft.com/office/officeart/2018/2/layout/IconVerticalSolidList"/>
    <dgm:cxn modelId="{A8BA3367-937C-8B44-9387-ECB5E94D1BE3}" type="presParOf" srcId="{C026FC27-4DC2-4B2C-970E-979D3D07DD0A}" destId="{E7A7EC5B-AD69-41F0-8A4E-E0D3F16EF419}" srcOrd="1" destOrd="0" presId="urn:microsoft.com/office/officeart/2018/2/layout/IconVerticalSolidList"/>
    <dgm:cxn modelId="{A5F61596-80B7-FD44-8458-E34F8279D5EC}" type="presParOf" srcId="{C026FC27-4DC2-4B2C-970E-979D3D07DD0A}" destId="{402F5CAF-30D9-4254-B271-221E1564D591}" srcOrd="2" destOrd="0" presId="urn:microsoft.com/office/officeart/2018/2/layout/IconVerticalSolidList"/>
    <dgm:cxn modelId="{0411B787-CEFF-6043-BC73-EA8BC622C0BB}" type="presParOf" srcId="{C026FC27-4DC2-4B2C-970E-979D3D07DD0A}" destId="{735A60F5-7D6C-44B6-9DBF-D0A31BC09007}" srcOrd="3" destOrd="0" presId="urn:microsoft.com/office/officeart/2018/2/layout/IconVerticalSolidList"/>
    <dgm:cxn modelId="{C71031AE-2E5C-8E41-9526-9D8480AD3D9B}" type="presParOf" srcId="{38E9EA38-A88F-4CA8-AA3B-91D154E25CC5}" destId="{041239E3-B200-4D17-A7A9-7745E6DDD853}" srcOrd="7" destOrd="0" presId="urn:microsoft.com/office/officeart/2018/2/layout/IconVerticalSolidList"/>
    <dgm:cxn modelId="{44D26853-A371-E142-9D89-77849B492106}" type="presParOf" srcId="{38E9EA38-A88F-4CA8-AA3B-91D154E25CC5}" destId="{0FBE95B7-F835-4CB7-AE58-253B8EE313F9}" srcOrd="8" destOrd="0" presId="urn:microsoft.com/office/officeart/2018/2/layout/IconVerticalSolidList"/>
    <dgm:cxn modelId="{F7377C1C-2477-834F-8A61-54F1D4FCE7D2}" type="presParOf" srcId="{0FBE95B7-F835-4CB7-AE58-253B8EE313F9}" destId="{2EC81ADF-2DD9-47EF-8CB9-44AA60939686}" srcOrd="0" destOrd="0" presId="urn:microsoft.com/office/officeart/2018/2/layout/IconVerticalSolidList"/>
    <dgm:cxn modelId="{26B7ACDE-0B7E-484E-90CE-986684575EF1}" type="presParOf" srcId="{0FBE95B7-F835-4CB7-AE58-253B8EE313F9}" destId="{FCC53DFF-6BFD-40B7-9514-B805F6FB68B5}" srcOrd="1" destOrd="0" presId="urn:microsoft.com/office/officeart/2018/2/layout/IconVerticalSolidList"/>
    <dgm:cxn modelId="{379EE79D-AFEF-9945-89BE-1FCFA8925C62}" type="presParOf" srcId="{0FBE95B7-F835-4CB7-AE58-253B8EE313F9}" destId="{149320F0-41B9-455C-9C4D-CC0E5A85925F}" srcOrd="2" destOrd="0" presId="urn:microsoft.com/office/officeart/2018/2/layout/IconVerticalSolidList"/>
    <dgm:cxn modelId="{7D7BE9BC-398D-8845-8F1E-0E887C588715}" type="presParOf" srcId="{0FBE95B7-F835-4CB7-AE58-253B8EE313F9}" destId="{46F428C2-5CD7-4BD5-B47D-8C0AC92EA04E}" srcOrd="3" destOrd="0" presId="urn:microsoft.com/office/officeart/2018/2/layout/IconVerticalSolidList"/>
    <dgm:cxn modelId="{E0783E60-2106-FA4F-BA7D-DB929BB95AAB}" type="presParOf" srcId="{38E9EA38-A88F-4CA8-AA3B-91D154E25CC5}" destId="{043E4F33-CC5F-48A6-B3D8-2971606330D0}" srcOrd="9" destOrd="0" presId="urn:microsoft.com/office/officeart/2018/2/layout/IconVerticalSolidList"/>
    <dgm:cxn modelId="{394FAF4B-1E88-2B49-A37E-614C079BDA2E}" type="presParOf" srcId="{38E9EA38-A88F-4CA8-AA3B-91D154E25CC5}" destId="{0D65162F-A2D9-4D94-9ED5-F7D707AE0AA6}" srcOrd="10" destOrd="0" presId="urn:microsoft.com/office/officeart/2018/2/layout/IconVerticalSolidList"/>
    <dgm:cxn modelId="{A052DD8F-A9B9-A54C-85BD-360A5D040825}" type="presParOf" srcId="{0D65162F-A2D9-4D94-9ED5-F7D707AE0AA6}" destId="{EED69668-F08C-4E34-B88B-53B84B9D394F}" srcOrd="0" destOrd="0" presId="urn:microsoft.com/office/officeart/2018/2/layout/IconVerticalSolidList"/>
    <dgm:cxn modelId="{E2150FE3-7B79-7B47-98C1-2F0D7294AC0A}" type="presParOf" srcId="{0D65162F-A2D9-4D94-9ED5-F7D707AE0AA6}" destId="{76772678-E425-4A21-AC00-3F0391ABFA02}" srcOrd="1" destOrd="0" presId="urn:microsoft.com/office/officeart/2018/2/layout/IconVerticalSolidList"/>
    <dgm:cxn modelId="{860D38E3-ED43-E145-B380-7C7E013B9892}" type="presParOf" srcId="{0D65162F-A2D9-4D94-9ED5-F7D707AE0AA6}" destId="{9E18B6AE-DBCC-45C9-96AD-88CC0663AA0A}" srcOrd="2" destOrd="0" presId="urn:microsoft.com/office/officeart/2018/2/layout/IconVerticalSolidList"/>
    <dgm:cxn modelId="{6EAA47FB-5BA9-EC45-BE8E-73D5AB3BB966}" type="presParOf" srcId="{0D65162F-A2D9-4D94-9ED5-F7D707AE0AA6}" destId="{0A647416-FB1A-4264-B34F-6A1EA86170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B103E-E91F-4142-993F-3D5D610F2C06}">
      <dsp:nvSpPr>
        <dsp:cNvPr id="0" name=""/>
        <dsp:cNvSpPr/>
      </dsp:nvSpPr>
      <dsp:spPr>
        <a:xfrm>
          <a:off x="0" y="1427"/>
          <a:ext cx="5019156" cy="608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6C6D8-0490-420F-8E4C-7DE655F182A4}">
      <dsp:nvSpPr>
        <dsp:cNvPr id="0" name=""/>
        <dsp:cNvSpPr/>
      </dsp:nvSpPr>
      <dsp:spPr>
        <a:xfrm>
          <a:off x="184054" y="138327"/>
          <a:ext cx="334643" cy="3346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F1071-87BA-4273-81AB-CC9B8E2F81CF}">
      <dsp:nvSpPr>
        <dsp:cNvPr id="0" name=""/>
        <dsp:cNvSpPr/>
      </dsp:nvSpPr>
      <dsp:spPr>
        <a:xfrm>
          <a:off x="702751" y="1427"/>
          <a:ext cx="4316405" cy="608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4" tIns="64394" rIns="64394" bIns="6439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Gathering Data</a:t>
          </a:r>
        </a:p>
      </dsp:txBody>
      <dsp:txXfrm>
        <a:off x="702751" y="1427"/>
        <a:ext cx="4316405" cy="608443"/>
      </dsp:txXfrm>
    </dsp:sp>
    <dsp:sp modelId="{8255CB2B-34A5-4B2A-9525-F96E08A3D0BC}">
      <dsp:nvSpPr>
        <dsp:cNvPr id="0" name=""/>
        <dsp:cNvSpPr/>
      </dsp:nvSpPr>
      <dsp:spPr>
        <a:xfrm>
          <a:off x="0" y="761981"/>
          <a:ext cx="5019156" cy="608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6B466-A101-4706-B402-803E05A9E8EB}">
      <dsp:nvSpPr>
        <dsp:cNvPr id="0" name=""/>
        <dsp:cNvSpPr/>
      </dsp:nvSpPr>
      <dsp:spPr>
        <a:xfrm>
          <a:off x="184054" y="898881"/>
          <a:ext cx="334643" cy="3346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4271A-9F3D-4306-A61A-0D04B4C49F98}">
      <dsp:nvSpPr>
        <dsp:cNvPr id="0" name=""/>
        <dsp:cNvSpPr/>
      </dsp:nvSpPr>
      <dsp:spPr>
        <a:xfrm>
          <a:off x="702751" y="761981"/>
          <a:ext cx="4316405" cy="608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4" tIns="64394" rIns="64394" bIns="6439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Preprocessing</a:t>
          </a:r>
        </a:p>
      </dsp:txBody>
      <dsp:txXfrm>
        <a:off x="702751" y="761981"/>
        <a:ext cx="4316405" cy="608443"/>
      </dsp:txXfrm>
    </dsp:sp>
    <dsp:sp modelId="{DA67243F-AA45-46B1-BFE9-BEE41816808B}">
      <dsp:nvSpPr>
        <dsp:cNvPr id="0" name=""/>
        <dsp:cNvSpPr/>
      </dsp:nvSpPr>
      <dsp:spPr>
        <a:xfrm>
          <a:off x="0" y="1522535"/>
          <a:ext cx="5019156" cy="608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54B50-23E7-4B66-8AA3-D74EE57F7BEF}">
      <dsp:nvSpPr>
        <dsp:cNvPr id="0" name=""/>
        <dsp:cNvSpPr/>
      </dsp:nvSpPr>
      <dsp:spPr>
        <a:xfrm>
          <a:off x="184054" y="1659435"/>
          <a:ext cx="334643" cy="3346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7A949-ABFB-462D-92CA-C1D804472C7D}">
      <dsp:nvSpPr>
        <dsp:cNvPr id="0" name=""/>
        <dsp:cNvSpPr/>
      </dsp:nvSpPr>
      <dsp:spPr>
        <a:xfrm>
          <a:off x="702751" y="1522535"/>
          <a:ext cx="4316405" cy="608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4" tIns="64394" rIns="64394" bIns="6439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Transformation</a:t>
          </a:r>
        </a:p>
      </dsp:txBody>
      <dsp:txXfrm>
        <a:off x="702751" y="1522535"/>
        <a:ext cx="4316405" cy="608443"/>
      </dsp:txXfrm>
    </dsp:sp>
    <dsp:sp modelId="{FA09933E-13B3-4E89-8973-7D964C8046BC}">
      <dsp:nvSpPr>
        <dsp:cNvPr id="0" name=""/>
        <dsp:cNvSpPr/>
      </dsp:nvSpPr>
      <dsp:spPr>
        <a:xfrm>
          <a:off x="0" y="2283089"/>
          <a:ext cx="5019156" cy="608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7EC5B-AD69-41F0-8A4E-E0D3F16EF419}">
      <dsp:nvSpPr>
        <dsp:cNvPr id="0" name=""/>
        <dsp:cNvSpPr/>
      </dsp:nvSpPr>
      <dsp:spPr>
        <a:xfrm>
          <a:off x="184054" y="2419989"/>
          <a:ext cx="334643" cy="3346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A60F5-7D6C-44B6-9DBF-D0A31BC09007}">
      <dsp:nvSpPr>
        <dsp:cNvPr id="0" name=""/>
        <dsp:cNvSpPr/>
      </dsp:nvSpPr>
      <dsp:spPr>
        <a:xfrm>
          <a:off x="702751" y="2283089"/>
          <a:ext cx="4316405" cy="608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4" tIns="64394" rIns="64394" bIns="6439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Split</a:t>
          </a:r>
        </a:p>
      </dsp:txBody>
      <dsp:txXfrm>
        <a:off x="702751" y="2283089"/>
        <a:ext cx="4316405" cy="608443"/>
      </dsp:txXfrm>
    </dsp:sp>
    <dsp:sp modelId="{2EC81ADF-2DD9-47EF-8CB9-44AA60939686}">
      <dsp:nvSpPr>
        <dsp:cNvPr id="0" name=""/>
        <dsp:cNvSpPr/>
      </dsp:nvSpPr>
      <dsp:spPr>
        <a:xfrm>
          <a:off x="0" y="3043643"/>
          <a:ext cx="5019156" cy="608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53DFF-6BFD-40B7-9514-B805F6FB68B5}">
      <dsp:nvSpPr>
        <dsp:cNvPr id="0" name=""/>
        <dsp:cNvSpPr/>
      </dsp:nvSpPr>
      <dsp:spPr>
        <a:xfrm>
          <a:off x="184054" y="3180543"/>
          <a:ext cx="334643" cy="334643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428C2-5CD7-4BD5-B47D-8C0AC92EA04E}">
      <dsp:nvSpPr>
        <dsp:cNvPr id="0" name=""/>
        <dsp:cNvSpPr/>
      </dsp:nvSpPr>
      <dsp:spPr>
        <a:xfrm>
          <a:off x="702751" y="3043643"/>
          <a:ext cx="4316405" cy="608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4" tIns="64394" rIns="64394" bIns="6439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and Test</a:t>
          </a:r>
        </a:p>
      </dsp:txBody>
      <dsp:txXfrm>
        <a:off x="702751" y="3043643"/>
        <a:ext cx="4316405" cy="608443"/>
      </dsp:txXfrm>
    </dsp:sp>
    <dsp:sp modelId="{EED69668-F08C-4E34-B88B-53B84B9D394F}">
      <dsp:nvSpPr>
        <dsp:cNvPr id="0" name=""/>
        <dsp:cNvSpPr/>
      </dsp:nvSpPr>
      <dsp:spPr>
        <a:xfrm>
          <a:off x="0" y="3804197"/>
          <a:ext cx="5019156" cy="608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72678-E425-4A21-AC00-3F0391ABFA02}">
      <dsp:nvSpPr>
        <dsp:cNvPr id="0" name=""/>
        <dsp:cNvSpPr/>
      </dsp:nvSpPr>
      <dsp:spPr>
        <a:xfrm>
          <a:off x="184054" y="3941097"/>
          <a:ext cx="334643" cy="3346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47416-FB1A-4264-B34F-6A1EA86170CC}">
      <dsp:nvSpPr>
        <dsp:cNvPr id="0" name=""/>
        <dsp:cNvSpPr/>
      </dsp:nvSpPr>
      <dsp:spPr>
        <a:xfrm>
          <a:off x="702751" y="3804197"/>
          <a:ext cx="4316405" cy="608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4" tIns="64394" rIns="64394" bIns="6439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</a:t>
          </a:r>
        </a:p>
      </dsp:txBody>
      <dsp:txXfrm>
        <a:off x="702751" y="3804197"/>
        <a:ext cx="4316405" cy="608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9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7309" y="2352369"/>
            <a:ext cx="8067369" cy="13937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4" y="1297859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05232"/>
            <a:ext cx="8246070" cy="355709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243" y="443407"/>
            <a:ext cx="659981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4" y="1177436"/>
            <a:ext cx="6622028" cy="3511061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7578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amazon-reviews-pds/tsv/amazon_reviews_multilingual_US_v1_00.tsv.gz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machine-learning-algorithm-choic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lligraphy-pen-thanks-thank-you-2658504/" TargetMode="External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bigml.com/2013/05/23/get-your-training-and-test-sets-in-just-one-click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0" y="156598"/>
            <a:ext cx="5212079" cy="1452715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Predicting Amazon Rating Using Spark ML and Azure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2246" y="2318326"/>
            <a:ext cx="4571199" cy="1705033"/>
          </a:xfrm>
        </p:spPr>
        <p:txBody>
          <a:bodyPr/>
          <a:lstStyle/>
          <a:p>
            <a:r>
              <a:rPr lang="en-US" sz="2400" b="1" dirty="0" err="1"/>
              <a:t>Aakanksha</a:t>
            </a:r>
            <a:r>
              <a:rPr lang="en-US" sz="2400" b="1" dirty="0"/>
              <a:t> </a:t>
            </a:r>
            <a:r>
              <a:rPr lang="en-US" sz="2400" b="1" dirty="0" err="1"/>
              <a:t>Tasgaonkar</a:t>
            </a:r>
            <a:endParaRPr lang="en-US" sz="2400" b="1" dirty="0"/>
          </a:p>
          <a:p>
            <a:r>
              <a:rPr lang="en-US" sz="2400" b="1" dirty="0" err="1"/>
              <a:t>Amogh</a:t>
            </a:r>
            <a:r>
              <a:rPr lang="en-US" sz="2400" b="1" dirty="0"/>
              <a:t> Mahesh</a:t>
            </a:r>
          </a:p>
          <a:p>
            <a:r>
              <a:rPr lang="en-US" sz="2400" b="1" dirty="0"/>
              <a:t>Monika Mishra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1DEF-0D7E-6046-B384-11C7E3CE9ADC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82F8E-7651-F948-A521-F469C83D8AB8}"/>
              </a:ext>
            </a:extLst>
          </p:cNvPr>
          <p:cNvSpPr txBox="1"/>
          <p:nvPr/>
        </p:nvSpPr>
        <p:spPr>
          <a:xfrm>
            <a:off x="4572001" y="4349717"/>
            <a:ext cx="4148052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Professor – Dr. Jongwook Woo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1">
            <a:extLst>
              <a:ext uri="{FF2B5EF4-FFF2-40B4-BE49-F238E27FC236}">
                <a16:creationId xmlns:a16="http://schemas.microsoft.com/office/drawing/2014/main" id="{B9CBC141-00EB-8741-AAFA-03AF71EE56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33" r="-2127" b="29982"/>
          <a:stretch/>
        </p:blipFill>
        <p:spPr>
          <a:xfrm>
            <a:off x="7776376" y="0"/>
            <a:ext cx="1367624" cy="37371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876455-D231-C241-9AFB-D30730D34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99366"/>
              </p:ext>
            </p:extLst>
          </p:nvPr>
        </p:nvGraphicFramePr>
        <p:xfrm>
          <a:off x="245326" y="1164217"/>
          <a:ext cx="8697952" cy="390725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4348976">
                  <a:extLst>
                    <a:ext uri="{9D8B030D-6E8A-4147-A177-3AD203B41FA5}">
                      <a16:colId xmlns:a16="http://schemas.microsoft.com/office/drawing/2014/main" val="2615323233"/>
                    </a:ext>
                  </a:extLst>
                </a:gridCol>
                <a:gridCol w="4348976">
                  <a:extLst>
                    <a:ext uri="{9D8B030D-6E8A-4147-A177-3AD203B41FA5}">
                      <a16:colId xmlns:a16="http://schemas.microsoft.com/office/drawing/2014/main" val="2850882114"/>
                    </a:ext>
                  </a:extLst>
                </a:gridCol>
              </a:tblGrid>
              <a:tr h="852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Item Recommendation (From Rated Items)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Related Items 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(Categories)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282505"/>
                  </a:ext>
                </a:extLst>
              </a:tr>
              <a:tr h="2962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116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2C3BB0-99EF-3A4E-B7D6-4995C893D296}"/>
              </a:ext>
            </a:extLst>
          </p:cNvPr>
          <p:cNvSpPr txBox="1"/>
          <p:nvPr/>
        </p:nvSpPr>
        <p:spPr>
          <a:xfrm>
            <a:off x="3166946" y="482966"/>
            <a:ext cx="6088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  <a:ea typeface="+mj-ea"/>
                <a:cs typeface="+mj-cs"/>
              </a:rPr>
              <a:t>Matchbox Recommender Outcomes</a:t>
            </a:r>
            <a:endParaRPr lang="en-US" sz="3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AC50C-11C2-A64B-BA12-207E94FD8C9A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8554A7-6A52-1845-9389-7F6595A2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466" y="2147963"/>
            <a:ext cx="4230533" cy="174443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2609F9-CB01-9B48-8284-03AE2F455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92" y="3979283"/>
            <a:ext cx="2427903" cy="102691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3A421D-930E-CD43-B2C1-64B1C046C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2" y="2139174"/>
            <a:ext cx="4159777" cy="175322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7CF72A-7CD2-4F43-85B2-FF1E457BFE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46" y="3968480"/>
            <a:ext cx="1435100" cy="10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59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1">
            <a:extLst>
              <a:ext uri="{FF2B5EF4-FFF2-40B4-BE49-F238E27FC236}">
                <a16:creationId xmlns:a16="http://schemas.microsoft.com/office/drawing/2014/main" id="{B9CBC141-00EB-8741-AAFA-03AF71EE56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33" r="-2127" b="29982"/>
          <a:stretch/>
        </p:blipFill>
        <p:spPr>
          <a:xfrm>
            <a:off x="7776376" y="0"/>
            <a:ext cx="1367624" cy="37371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876455-D231-C241-9AFB-D30730D34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13041"/>
              </p:ext>
            </p:extLst>
          </p:nvPr>
        </p:nvGraphicFramePr>
        <p:xfrm>
          <a:off x="245326" y="1164217"/>
          <a:ext cx="8697952" cy="3887285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4348976">
                  <a:extLst>
                    <a:ext uri="{9D8B030D-6E8A-4147-A177-3AD203B41FA5}">
                      <a16:colId xmlns:a16="http://schemas.microsoft.com/office/drawing/2014/main" val="2615323233"/>
                    </a:ext>
                  </a:extLst>
                </a:gridCol>
                <a:gridCol w="4348976">
                  <a:extLst>
                    <a:ext uri="{9D8B030D-6E8A-4147-A177-3AD203B41FA5}">
                      <a16:colId xmlns:a16="http://schemas.microsoft.com/office/drawing/2014/main" val="2850882114"/>
                    </a:ext>
                  </a:extLst>
                </a:gridCol>
              </a:tblGrid>
              <a:tr h="60373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Rating Prediction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Related Users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282505"/>
                  </a:ext>
                </a:extLst>
              </a:tr>
              <a:tr h="3283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116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2C3BB0-99EF-3A4E-B7D6-4995C893D296}"/>
              </a:ext>
            </a:extLst>
          </p:cNvPr>
          <p:cNvSpPr txBox="1"/>
          <p:nvPr/>
        </p:nvSpPr>
        <p:spPr>
          <a:xfrm>
            <a:off x="3166946" y="482966"/>
            <a:ext cx="6088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  <a:ea typeface="+mj-ea"/>
                <a:cs typeface="+mj-cs"/>
              </a:rPr>
              <a:t>Matchbox Recommender Outcomes</a:t>
            </a:r>
            <a:endParaRPr lang="en-US" sz="3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68F5E-AF28-674E-AB8C-6FE8EEC7C07D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ED20C-FDF2-0B4F-81D7-C02CB9A6F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46" y="1851101"/>
            <a:ext cx="1321078" cy="1349299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52A53B-9E9A-9347-B6D8-4DD8F0F21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" y="1851101"/>
            <a:ext cx="2613133" cy="306815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5271D-C13F-4845-8990-2396B538DE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78" y="1851100"/>
            <a:ext cx="4152120" cy="1873407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25CCFC-46C4-FF43-AF8E-55E2471890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82" y="3851759"/>
            <a:ext cx="2288594" cy="11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31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>
            <a:extLst>
              <a:ext uri="{FF2B5EF4-FFF2-40B4-BE49-F238E27FC236}">
                <a16:creationId xmlns:a16="http://schemas.microsoft.com/office/drawing/2014/main" id="{747BC2E5-3A9E-E047-843A-AB267CAAC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33" r="-2127" b="29982"/>
          <a:stretch/>
        </p:blipFill>
        <p:spPr>
          <a:xfrm>
            <a:off x="7752522" y="22121"/>
            <a:ext cx="1391478" cy="391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778259-DDB9-0247-AFF8-F63237CB368F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599F7-043C-AB41-A7F2-449A9E37FE02}"/>
              </a:ext>
            </a:extLst>
          </p:cNvPr>
          <p:cNvSpPr txBox="1"/>
          <p:nvPr/>
        </p:nvSpPr>
        <p:spPr>
          <a:xfrm>
            <a:off x="3166946" y="482966"/>
            <a:ext cx="6088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  <a:ea typeface="+mj-ea"/>
                <a:cs typeface="+mj-cs"/>
              </a:rPr>
              <a:t>Matchbox Recommender Outcomes</a:t>
            </a:r>
            <a:endParaRPr lang="en-US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27CFE-DC6F-E544-8C58-D07AD44432C6}"/>
              </a:ext>
            </a:extLst>
          </p:cNvPr>
          <p:cNvSpPr txBox="1"/>
          <p:nvPr/>
        </p:nvSpPr>
        <p:spPr>
          <a:xfrm>
            <a:off x="499729" y="1495406"/>
            <a:ext cx="814453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Item Recommendation – From All Items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441EA9-9653-4E45-981E-4C9381C9E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9" y="2164702"/>
            <a:ext cx="8144539" cy="28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44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778259-DDB9-0247-AFF8-F63237CB368F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599F7-043C-AB41-A7F2-449A9E37FE02}"/>
              </a:ext>
            </a:extLst>
          </p:cNvPr>
          <p:cNvSpPr txBox="1"/>
          <p:nvPr/>
        </p:nvSpPr>
        <p:spPr>
          <a:xfrm>
            <a:off x="3649287" y="75629"/>
            <a:ext cx="4994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  <a:ea typeface="+mj-ea"/>
                <a:cs typeface="+mj-cs"/>
              </a:rPr>
              <a:t>Collaborative Filtering Recommender </a:t>
            </a:r>
            <a:endParaRPr lang="en-US" sz="3000" b="1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3775AA-8D8A-B648-B748-71F12C550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71" y="1338809"/>
            <a:ext cx="5295900" cy="2308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EAD044-6268-504C-AAC9-1E73B25B4F96}"/>
              </a:ext>
            </a:extLst>
          </p:cNvPr>
          <p:cNvSpPr txBox="1"/>
          <p:nvPr/>
        </p:nvSpPr>
        <p:spPr>
          <a:xfrm>
            <a:off x="65314" y="1346110"/>
            <a:ext cx="3424336" cy="230832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Selected the required columns from the cleaned data on the AzureML platform and uploaded in Databricks File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D2FD5-C8C9-C947-A462-DE5591B3AB41}"/>
              </a:ext>
            </a:extLst>
          </p:cNvPr>
          <p:cNvSpPr txBox="1"/>
          <p:nvPr/>
        </p:nvSpPr>
        <p:spPr>
          <a:xfrm>
            <a:off x="65314" y="4030781"/>
            <a:ext cx="889580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Alternating Least Squares (ALS) algorithm * Explicit Feedback </a:t>
            </a:r>
            <a:r>
              <a:rPr lang="en-US" sz="2800" b="1" dirty="0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8" name="Picture 15" descr="Image result for spark logo blue">
            <a:extLst>
              <a:ext uri="{FF2B5EF4-FFF2-40B4-BE49-F238E27FC236}">
                <a16:creationId xmlns:a16="http://schemas.microsoft.com/office/drawing/2014/main" id="{FCB42E9A-A65A-8F43-B0FF-471EC0BFB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149" y="23889"/>
            <a:ext cx="1385310" cy="4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88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778259-DDB9-0247-AFF8-F63237CB368F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599F7-043C-AB41-A7F2-449A9E37FE02}"/>
              </a:ext>
            </a:extLst>
          </p:cNvPr>
          <p:cNvSpPr txBox="1"/>
          <p:nvPr/>
        </p:nvSpPr>
        <p:spPr>
          <a:xfrm>
            <a:off x="3649287" y="75629"/>
            <a:ext cx="4994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  <a:ea typeface="+mj-ea"/>
                <a:cs typeface="+mj-cs"/>
              </a:rPr>
              <a:t>Collaborative Filtering Recommender </a:t>
            </a:r>
            <a:endParaRPr lang="en-US" sz="3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AD044-6268-504C-AAC9-1E73B25B4F96}"/>
              </a:ext>
            </a:extLst>
          </p:cNvPr>
          <p:cNvSpPr txBox="1"/>
          <p:nvPr/>
        </p:nvSpPr>
        <p:spPr>
          <a:xfrm>
            <a:off x="65314" y="1346110"/>
            <a:ext cx="8895804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 ALS algorithm requires all three inputs in the integer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StringIndexer</a:t>
            </a:r>
            <a:r>
              <a:rPr lang="en-US" sz="2400" b="1" dirty="0">
                <a:solidFill>
                  <a:schemeClr val="bg1"/>
                </a:solidFill>
              </a:rPr>
              <a:t> Feature used to convert product category (string) into integer form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E580E3-5675-D146-B4ED-6C2CE405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2597062"/>
            <a:ext cx="6335202" cy="2505290"/>
          </a:xfrm>
          <a:prstGeom prst="rect">
            <a:avLst/>
          </a:prstGeom>
        </p:spPr>
      </p:pic>
      <p:pic>
        <p:nvPicPr>
          <p:cNvPr id="8" name="Picture 15" descr="Image result for spark logo blue">
            <a:extLst>
              <a:ext uri="{FF2B5EF4-FFF2-40B4-BE49-F238E27FC236}">
                <a16:creationId xmlns:a16="http://schemas.microsoft.com/office/drawing/2014/main" id="{2CCA70E1-35E6-D64B-BC06-90F54D24A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149" y="23889"/>
            <a:ext cx="1385310" cy="4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46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778259-DDB9-0247-AFF8-F63237CB368F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599F7-043C-AB41-A7F2-449A9E37FE02}"/>
              </a:ext>
            </a:extLst>
          </p:cNvPr>
          <p:cNvSpPr txBox="1"/>
          <p:nvPr/>
        </p:nvSpPr>
        <p:spPr>
          <a:xfrm>
            <a:off x="3649287" y="75629"/>
            <a:ext cx="4994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  <a:ea typeface="+mj-ea"/>
                <a:cs typeface="+mj-cs"/>
              </a:rPr>
              <a:t>Collaborative Filtering Recommender </a:t>
            </a:r>
            <a:endParaRPr lang="en-US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C0425-5828-6E4D-AF94-8FE664BF2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1" y="1289304"/>
            <a:ext cx="8600789" cy="612140"/>
          </a:xfrm>
          <a:prstGeom prst="rect">
            <a:avLst/>
          </a:prstGeom>
        </p:spPr>
      </p:pic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235EAA0-F39A-1342-BA80-C8D805B15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" y="2114688"/>
            <a:ext cx="5029030" cy="2895461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9284E88-CA87-FA41-9924-8E8B31AC3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12" y="3866263"/>
            <a:ext cx="3471836" cy="733730"/>
          </a:xfrm>
          <a:prstGeom prst="rect">
            <a:avLst/>
          </a:prstGeom>
        </p:spPr>
      </p:pic>
      <p:pic>
        <p:nvPicPr>
          <p:cNvPr id="8" name="Picture 15" descr="Image result for spark logo blue">
            <a:extLst>
              <a:ext uri="{FF2B5EF4-FFF2-40B4-BE49-F238E27FC236}">
                <a16:creationId xmlns:a16="http://schemas.microsoft.com/office/drawing/2014/main" id="{8ABB5625-6DEC-CF45-8A41-1F64539D7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149" y="23889"/>
            <a:ext cx="1385310" cy="457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881643-9EBA-A643-90FE-7BC3B7A9D812}"/>
              </a:ext>
            </a:extLst>
          </p:cNvPr>
          <p:cNvSpPr txBox="1"/>
          <p:nvPr/>
        </p:nvSpPr>
        <p:spPr>
          <a:xfrm>
            <a:off x="5645020" y="2780522"/>
            <a:ext cx="3287888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Time Taken : 30 Minutes</a:t>
            </a:r>
          </a:p>
        </p:txBody>
      </p:sp>
    </p:spTree>
    <p:extLst>
      <p:ext uri="{BB962C8B-B14F-4D97-AF65-F5344CB8AC3E}">
        <p14:creationId xmlns:p14="http://schemas.microsoft.com/office/powerpoint/2010/main" val="1815518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45F01-2B74-754C-B372-CBC639FE8803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C1F04-D7EA-F84D-AF46-F185F70AC4DB}"/>
              </a:ext>
            </a:extLst>
          </p:cNvPr>
          <p:cNvSpPr txBox="1"/>
          <p:nvPr/>
        </p:nvSpPr>
        <p:spPr>
          <a:xfrm>
            <a:off x="3166946" y="482966"/>
            <a:ext cx="6088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  <a:ea typeface="+mj-ea"/>
                <a:cs typeface="+mj-cs"/>
              </a:rPr>
              <a:t>Decision Forest Regression</a:t>
            </a:r>
            <a:endParaRPr lang="en-US" sz="3000" b="1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773DE9D-56E5-9242-A2BD-6528EFC7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336" y="1327094"/>
            <a:ext cx="5200181" cy="3575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40C458-2CBD-5E48-9513-70BE47744369}"/>
              </a:ext>
            </a:extLst>
          </p:cNvPr>
          <p:cNvSpPr txBox="1"/>
          <p:nvPr/>
        </p:nvSpPr>
        <p:spPr>
          <a:xfrm>
            <a:off x="221483" y="1758876"/>
            <a:ext cx="3241908" cy="30469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2%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70:30 Split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Cross-Validation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Tune Model Hyperparameters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Permutation Feature Importance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Time Taken: 30 Mins</a:t>
            </a:r>
          </a:p>
        </p:txBody>
      </p:sp>
      <p:pic>
        <p:nvPicPr>
          <p:cNvPr id="8" name="Picture 31">
            <a:extLst>
              <a:ext uri="{FF2B5EF4-FFF2-40B4-BE49-F238E27FC236}">
                <a16:creationId xmlns:a16="http://schemas.microsoft.com/office/drawing/2014/main" id="{DE87D76D-CE61-034C-83BE-0C2B44962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33" r="-2127" b="29982"/>
          <a:stretch/>
        </p:blipFill>
        <p:spPr>
          <a:xfrm>
            <a:off x="7752522" y="22121"/>
            <a:ext cx="1391478" cy="3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45F01-2B74-754C-B372-CBC639FE8803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C1F04-D7EA-F84D-AF46-F185F70AC4DB}"/>
              </a:ext>
            </a:extLst>
          </p:cNvPr>
          <p:cNvSpPr txBox="1"/>
          <p:nvPr/>
        </p:nvSpPr>
        <p:spPr>
          <a:xfrm>
            <a:off x="3166946" y="482966"/>
            <a:ext cx="6088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  <a:ea typeface="+mj-ea"/>
                <a:cs typeface="+mj-cs"/>
              </a:rPr>
              <a:t>Decision Forest Regression</a:t>
            </a:r>
            <a:endParaRPr lang="en-US" sz="30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5CAF58-B7E9-6E45-9AB6-0E8591471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1" y="2117032"/>
            <a:ext cx="5033523" cy="210103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0648A1-0C48-9B49-8D56-936343D14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60" y="2013526"/>
            <a:ext cx="2648379" cy="2954399"/>
          </a:xfrm>
          <a:prstGeom prst="rect">
            <a:avLst/>
          </a:prstGeom>
        </p:spPr>
      </p:pic>
      <p:pic>
        <p:nvPicPr>
          <p:cNvPr id="10" name="Picture 31">
            <a:extLst>
              <a:ext uri="{FF2B5EF4-FFF2-40B4-BE49-F238E27FC236}">
                <a16:creationId xmlns:a16="http://schemas.microsoft.com/office/drawing/2014/main" id="{78F1570C-4446-8144-ACBD-80058028F1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33" r="-2127" b="29982"/>
          <a:stretch/>
        </p:blipFill>
        <p:spPr>
          <a:xfrm>
            <a:off x="7752522" y="22121"/>
            <a:ext cx="1391478" cy="3913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51842A-9E93-FC43-A5AF-E231E95BD7BC}"/>
              </a:ext>
            </a:extLst>
          </p:cNvPr>
          <p:cNvSpPr txBox="1"/>
          <p:nvPr/>
        </p:nvSpPr>
        <p:spPr>
          <a:xfrm>
            <a:off x="6188960" y="1422400"/>
            <a:ext cx="264837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Permutation Feature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77EDF-0C9C-F543-968A-BF55684C3C7B}"/>
              </a:ext>
            </a:extLst>
          </p:cNvPr>
          <p:cNvSpPr txBox="1"/>
          <p:nvPr/>
        </p:nvSpPr>
        <p:spPr>
          <a:xfrm>
            <a:off x="1667748" y="1463965"/>
            <a:ext cx="264837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Evaluation Metrics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C9129FD7-55B5-804D-8507-BEC3036836F5}"/>
              </a:ext>
            </a:extLst>
          </p:cNvPr>
          <p:cNvSpPr/>
          <p:nvPr/>
        </p:nvSpPr>
        <p:spPr>
          <a:xfrm>
            <a:off x="1953491" y="2117032"/>
            <a:ext cx="856211" cy="2101039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23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45F01-2B74-754C-B372-CBC639FE8803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C1F04-D7EA-F84D-AF46-F185F70AC4DB}"/>
              </a:ext>
            </a:extLst>
          </p:cNvPr>
          <p:cNvSpPr txBox="1"/>
          <p:nvPr/>
        </p:nvSpPr>
        <p:spPr>
          <a:xfrm>
            <a:off x="3166946" y="482966"/>
            <a:ext cx="6088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  <a:ea typeface="+mj-ea"/>
                <a:cs typeface="+mj-cs"/>
              </a:rPr>
              <a:t>Decision Forest Regression</a:t>
            </a:r>
            <a:endParaRPr lang="en-US" sz="30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EC802A-704A-044A-9AE8-790093FCC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35" y="2115324"/>
            <a:ext cx="5317787" cy="2104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D6747-1A68-8F40-A17D-C70D741A589A}"/>
              </a:ext>
            </a:extLst>
          </p:cNvPr>
          <p:cNvSpPr txBox="1"/>
          <p:nvPr/>
        </p:nvSpPr>
        <p:spPr>
          <a:xfrm>
            <a:off x="74645" y="4162589"/>
            <a:ext cx="3405674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RMSE decreased but not a very significant difference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E5645-E1BF-AD4B-977B-BC0A828CB4C4}"/>
              </a:ext>
            </a:extLst>
          </p:cNvPr>
          <p:cNvSpPr txBox="1"/>
          <p:nvPr/>
        </p:nvSpPr>
        <p:spPr>
          <a:xfrm>
            <a:off x="74645" y="1400649"/>
            <a:ext cx="3405673" cy="23083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Features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badi MT Condensed Light" panose="020B0306030101010103" pitchFamily="34" charset="77"/>
              </a:rPr>
              <a:t>product_parent</a:t>
            </a:r>
            <a:endParaRPr lang="en-US" sz="2400" dirty="0">
              <a:solidFill>
                <a:schemeClr val="bg1"/>
              </a:solidFill>
              <a:latin typeface="Abadi MT Condensed Light" panose="020B03060301010101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badi MT Condensed Light" panose="020B0306030101010103" pitchFamily="34" charset="77"/>
              </a:rPr>
              <a:t>product_title</a:t>
            </a:r>
            <a:endParaRPr lang="en-US" sz="2400" b="1" dirty="0">
              <a:solidFill>
                <a:schemeClr val="bg1"/>
              </a:solidFill>
              <a:latin typeface="Abadi MT Condensed Light" panose="020B03060301010101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badi MT Condensed Light" panose="020B0306030101010103" pitchFamily="34" charset="77"/>
              </a:rPr>
              <a:t>review_headline</a:t>
            </a:r>
            <a:r>
              <a:rPr lang="en-US" sz="2400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badi MT Condensed Light" panose="020B0306030101010103" pitchFamily="34" charset="77"/>
              </a:rPr>
              <a:t>product_id</a:t>
            </a:r>
            <a:endParaRPr lang="en-US" sz="2400" dirty="0">
              <a:solidFill>
                <a:schemeClr val="bg1"/>
              </a:solidFill>
              <a:latin typeface="Abadi MT Condensed Light" panose="020B03060301010101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badi MT Condensed Light" panose="020B0306030101010103" pitchFamily="34" charset="77"/>
              </a:rPr>
              <a:t>review_date</a:t>
            </a:r>
            <a:endParaRPr lang="en-US" sz="2400" dirty="0">
              <a:solidFill>
                <a:schemeClr val="bg1"/>
              </a:solidFill>
              <a:latin typeface="Abadi MT Condensed Light" panose="020B0306030101010103" pitchFamily="34" charset="77"/>
            </a:endParaRPr>
          </a:p>
        </p:txBody>
      </p:sp>
      <p:pic>
        <p:nvPicPr>
          <p:cNvPr id="11" name="Picture 31">
            <a:extLst>
              <a:ext uri="{FF2B5EF4-FFF2-40B4-BE49-F238E27FC236}">
                <a16:creationId xmlns:a16="http://schemas.microsoft.com/office/drawing/2014/main" id="{1E8FECC4-03CA-C549-A2A7-A1AA4F324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33" r="-2127" b="29982"/>
          <a:stretch/>
        </p:blipFill>
        <p:spPr>
          <a:xfrm>
            <a:off x="7752522" y="22121"/>
            <a:ext cx="1391478" cy="3913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93D236-1999-5D4B-9C88-B43D94993652}"/>
              </a:ext>
            </a:extLst>
          </p:cNvPr>
          <p:cNvSpPr txBox="1"/>
          <p:nvPr/>
        </p:nvSpPr>
        <p:spPr>
          <a:xfrm>
            <a:off x="4752693" y="1463965"/>
            <a:ext cx="264837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Evaluation Metrics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92C4C94B-7100-ED4C-8D03-0262E1175FC0}"/>
              </a:ext>
            </a:extLst>
          </p:cNvPr>
          <p:cNvSpPr/>
          <p:nvPr/>
        </p:nvSpPr>
        <p:spPr>
          <a:xfrm>
            <a:off x="5237014" y="2053244"/>
            <a:ext cx="856211" cy="2164827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85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45F01-2B74-754C-B372-CBC639FE8803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C1F04-D7EA-F84D-AF46-F185F70AC4DB}"/>
              </a:ext>
            </a:extLst>
          </p:cNvPr>
          <p:cNvSpPr txBox="1"/>
          <p:nvPr/>
        </p:nvSpPr>
        <p:spPr>
          <a:xfrm>
            <a:off x="3166946" y="482966"/>
            <a:ext cx="6088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  <a:ea typeface="+mj-ea"/>
                <a:cs typeface="+mj-cs"/>
              </a:rPr>
              <a:t>Boosted Decision Tree Regression</a:t>
            </a:r>
            <a:endParaRPr lang="en-US" sz="3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0C458-2CBD-5E48-9513-70BE47744369}"/>
              </a:ext>
            </a:extLst>
          </p:cNvPr>
          <p:cNvSpPr txBox="1"/>
          <p:nvPr/>
        </p:nvSpPr>
        <p:spPr>
          <a:xfrm>
            <a:off x="221483" y="1581592"/>
            <a:ext cx="3303942" cy="34163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2%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70:30 Split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Cross-Validation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Tune Model Hyperparameters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Permutation Feature Importance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Time Taken: 1 hour 30 Minutes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65EE946-D8B6-AC47-A65C-3BC01084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64" y="1205345"/>
            <a:ext cx="4521284" cy="3857106"/>
          </a:xfrm>
          <a:prstGeom prst="rect">
            <a:avLst/>
          </a:prstGeom>
        </p:spPr>
      </p:pic>
      <p:pic>
        <p:nvPicPr>
          <p:cNvPr id="8" name="Picture 31">
            <a:extLst>
              <a:ext uri="{FF2B5EF4-FFF2-40B4-BE49-F238E27FC236}">
                <a16:creationId xmlns:a16="http://schemas.microsoft.com/office/drawing/2014/main" id="{E4451FCC-9167-D54A-91EB-FFB6B9FFB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33" r="-2127" b="29982"/>
          <a:stretch/>
        </p:blipFill>
        <p:spPr>
          <a:xfrm>
            <a:off x="7752522" y="22121"/>
            <a:ext cx="1391478" cy="3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03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64774" y="1177436"/>
            <a:ext cx="6622028" cy="39660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Rating helps customers to obtain useful information of products more easily and more efficiently.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Prediction of rating is important for the business to take corrective measures. 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Recommendation systems are an important units in today's e-commerce applications, such as targeted advertising, personalized marketing and information retrieval.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Our goal is to predict ratings using various model.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5958E-FD8B-7247-8E49-182C4B0193E0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45F01-2B74-754C-B372-CBC639FE8803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C1F04-D7EA-F84D-AF46-F185F70AC4DB}"/>
              </a:ext>
            </a:extLst>
          </p:cNvPr>
          <p:cNvSpPr txBox="1"/>
          <p:nvPr/>
        </p:nvSpPr>
        <p:spPr>
          <a:xfrm>
            <a:off x="3166946" y="482966"/>
            <a:ext cx="6088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</a:rPr>
              <a:t>Boosted Decision Tree Regression</a:t>
            </a:r>
            <a:endParaRPr lang="en-US" sz="30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856CAF-3C4F-0040-BD73-115A89180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46" y="2041235"/>
            <a:ext cx="2969443" cy="300999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6BA822-CBD8-A84A-B603-C5B23FBAF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1" y="2142890"/>
            <a:ext cx="5063247" cy="2400300"/>
          </a:xfrm>
          <a:prstGeom prst="rect">
            <a:avLst/>
          </a:prstGeom>
        </p:spPr>
      </p:pic>
      <p:pic>
        <p:nvPicPr>
          <p:cNvPr id="12" name="Picture 31">
            <a:extLst>
              <a:ext uri="{FF2B5EF4-FFF2-40B4-BE49-F238E27FC236}">
                <a16:creationId xmlns:a16="http://schemas.microsoft.com/office/drawing/2014/main" id="{01677DC2-7B48-0D4E-81EC-1AB781EE3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33" r="-2127" b="29982"/>
          <a:stretch/>
        </p:blipFill>
        <p:spPr>
          <a:xfrm>
            <a:off x="7752522" y="22121"/>
            <a:ext cx="1391478" cy="391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AC4795-DEDB-CB48-A281-6719E11ECCE8}"/>
              </a:ext>
            </a:extLst>
          </p:cNvPr>
          <p:cNvSpPr txBox="1"/>
          <p:nvPr/>
        </p:nvSpPr>
        <p:spPr>
          <a:xfrm>
            <a:off x="5773325" y="1422400"/>
            <a:ext cx="264837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Permutation Feature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A3581-3F87-E34D-8FAD-1F4EC76D2B72}"/>
              </a:ext>
            </a:extLst>
          </p:cNvPr>
          <p:cNvSpPr txBox="1"/>
          <p:nvPr/>
        </p:nvSpPr>
        <p:spPr>
          <a:xfrm>
            <a:off x="1667748" y="1463965"/>
            <a:ext cx="264837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Evaluation Metrics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E070D07-FB44-B74D-92BE-E809FBED837F}"/>
              </a:ext>
            </a:extLst>
          </p:cNvPr>
          <p:cNvSpPr/>
          <p:nvPr/>
        </p:nvSpPr>
        <p:spPr>
          <a:xfrm>
            <a:off x="266007" y="2959331"/>
            <a:ext cx="5062451" cy="290945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68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45F01-2B74-754C-B372-CBC639FE8803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C1F04-D7EA-F84D-AF46-F185F70AC4DB}"/>
              </a:ext>
            </a:extLst>
          </p:cNvPr>
          <p:cNvSpPr txBox="1"/>
          <p:nvPr/>
        </p:nvSpPr>
        <p:spPr>
          <a:xfrm>
            <a:off x="3166946" y="482966"/>
            <a:ext cx="6088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</a:rPr>
              <a:t>Boosted Decision Tree Regression</a:t>
            </a:r>
            <a:endParaRPr lang="en-US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D6747-1A68-8F40-A17D-C70D741A589A}"/>
              </a:ext>
            </a:extLst>
          </p:cNvPr>
          <p:cNvSpPr txBox="1"/>
          <p:nvPr/>
        </p:nvSpPr>
        <p:spPr>
          <a:xfrm>
            <a:off x="162447" y="3518797"/>
            <a:ext cx="3159251" cy="15696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There was no change in Root Mean Squared Error even after removing less weighted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E5645-E1BF-AD4B-977B-BC0A828CB4C4}"/>
              </a:ext>
            </a:extLst>
          </p:cNvPr>
          <p:cNvSpPr txBox="1"/>
          <p:nvPr/>
        </p:nvSpPr>
        <p:spPr>
          <a:xfrm>
            <a:off x="60496" y="1400649"/>
            <a:ext cx="3261202" cy="19389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Features removed: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marketplace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badi MT Condensed Light" panose="020B0306030101010103" pitchFamily="34" charset="77"/>
              </a:rPr>
              <a:t>customer_id</a:t>
            </a:r>
            <a:endParaRPr lang="en-US" sz="2400" dirty="0">
              <a:solidFill>
                <a:schemeClr val="bg1"/>
              </a:solidFill>
              <a:latin typeface="Abadi MT Condensed Light" panose="020B03060301010101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badi MT Condensed Light" panose="020B0306030101010103" pitchFamily="34" charset="77"/>
              </a:rPr>
              <a:t>review_id</a:t>
            </a:r>
            <a:endParaRPr lang="en-US" sz="2400" dirty="0">
              <a:solidFill>
                <a:schemeClr val="bg1"/>
              </a:solidFill>
              <a:latin typeface="Abadi MT Condensed Light" panose="020B03060301010101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badi MT Condensed Light" panose="020B0306030101010103" pitchFamily="34" charset="77"/>
              </a:rPr>
              <a:t>review_body</a:t>
            </a:r>
            <a:endParaRPr lang="en-US" sz="2400" dirty="0">
              <a:solidFill>
                <a:schemeClr val="bg1"/>
              </a:solidFill>
              <a:latin typeface="Abadi MT Condensed Light" panose="020B0306030101010103" pitchFamily="34" charset="77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5A282D-D12E-6D4D-AEE8-EE61AD38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23" y="1987185"/>
            <a:ext cx="5549630" cy="2673349"/>
          </a:xfrm>
          <a:prstGeom prst="rect">
            <a:avLst/>
          </a:prstGeom>
        </p:spPr>
      </p:pic>
      <p:pic>
        <p:nvPicPr>
          <p:cNvPr id="9" name="Picture 31">
            <a:extLst>
              <a:ext uri="{FF2B5EF4-FFF2-40B4-BE49-F238E27FC236}">
                <a16:creationId xmlns:a16="http://schemas.microsoft.com/office/drawing/2014/main" id="{06445986-B7D1-BB40-B4FA-3B8FF6700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33" r="-2127" b="29982"/>
          <a:stretch/>
        </p:blipFill>
        <p:spPr>
          <a:xfrm>
            <a:off x="7752522" y="22121"/>
            <a:ext cx="1391478" cy="3913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D9CDE8-B529-D548-854D-F41B4633AA9C}"/>
              </a:ext>
            </a:extLst>
          </p:cNvPr>
          <p:cNvSpPr txBox="1"/>
          <p:nvPr/>
        </p:nvSpPr>
        <p:spPr>
          <a:xfrm>
            <a:off x="4835819" y="1362366"/>
            <a:ext cx="264837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Evaluation Metrics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C52A455-41C8-8C43-8CCF-5A8D8AC18640}"/>
              </a:ext>
            </a:extLst>
          </p:cNvPr>
          <p:cNvSpPr/>
          <p:nvPr/>
        </p:nvSpPr>
        <p:spPr>
          <a:xfrm>
            <a:off x="3431924" y="2959331"/>
            <a:ext cx="5549630" cy="290945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55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45F01-2B74-754C-B372-CBC639FE8803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C1F04-D7EA-F84D-AF46-F185F70AC4DB}"/>
              </a:ext>
            </a:extLst>
          </p:cNvPr>
          <p:cNvSpPr txBox="1"/>
          <p:nvPr/>
        </p:nvSpPr>
        <p:spPr>
          <a:xfrm>
            <a:off x="141317" y="83953"/>
            <a:ext cx="2211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</a:rPr>
              <a:t>Comparison</a:t>
            </a:r>
            <a:endParaRPr lang="en-US" sz="3000" b="1" dirty="0"/>
          </a:p>
        </p:txBody>
      </p:sp>
      <p:pic>
        <p:nvPicPr>
          <p:cNvPr id="9" name="Picture 31">
            <a:extLst>
              <a:ext uri="{FF2B5EF4-FFF2-40B4-BE49-F238E27FC236}">
                <a16:creationId xmlns:a16="http://schemas.microsoft.com/office/drawing/2014/main" id="{06445986-B7D1-BB40-B4FA-3B8FF6700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33" r="-2127" b="29982"/>
          <a:stretch/>
        </p:blipFill>
        <p:spPr>
          <a:xfrm>
            <a:off x="7752522" y="22121"/>
            <a:ext cx="1391478" cy="39134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6888F7-CB28-4540-8EB5-C7518895F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83002"/>
              </p:ext>
            </p:extLst>
          </p:nvPr>
        </p:nvGraphicFramePr>
        <p:xfrm>
          <a:off x="79512" y="588075"/>
          <a:ext cx="8923172" cy="4488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75113">
                  <a:extLst>
                    <a:ext uri="{9D8B030D-6E8A-4147-A177-3AD203B41FA5}">
                      <a16:colId xmlns:a16="http://schemas.microsoft.com/office/drawing/2014/main" val="1747684755"/>
                    </a:ext>
                  </a:extLst>
                </a:gridCol>
                <a:gridCol w="2975113">
                  <a:extLst>
                    <a:ext uri="{9D8B030D-6E8A-4147-A177-3AD203B41FA5}">
                      <a16:colId xmlns:a16="http://schemas.microsoft.com/office/drawing/2014/main" val="2305325753"/>
                    </a:ext>
                  </a:extLst>
                </a:gridCol>
                <a:gridCol w="2972946">
                  <a:extLst>
                    <a:ext uri="{9D8B030D-6E8A-4147-A177-3AD203B41FA5}">
                      <a16:colId xmlns:a16="http://schemas.microsoft.com/office/drawing/2014/main" val="3953993335"/>
                    </a:ext>
                  </a:extLst>
                </a:gridCol>
              </a:tblGrid>
              <a:tr h="80111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Decision Forest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Boosted Decision Tree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82629"/>
                  </a:ext>
                </a:extLst>
              </a:tr>
              <a:tr h="59846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Mean Absolute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0.882887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0.649424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54363"/>
                  </a:ext>
                </a:extLst>
              </a:tr>
              <a:tr h="8011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Root Mean Squared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1.143119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0.911949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108623"/>
                  </a:ext>
                </a:extLst>
              </a:tr>
              <a:tr h="8011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Relative Absolute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0.989171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0.727603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091"/>
                  </a:ext>
                </a:extLst>
              </a:tr>
              <a:tr h="59846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Relative Squared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0.986502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0.627851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171721"/>
                  </a:ext>
                </a:extLst>
              </a:tr>
              <a:tr h="8011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Coefficient of Determination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0.013498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0.372149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9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70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45F01-2B74-754C-B372-CBC639FE8803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C1F04-D7EA-F84D-AF46-F185F70AC4DB}"/>
              </a:ext>
            </a:extLst>
          </p:cNvPr>
          <p:cNvSpPr txBox="1"/>
          <p:nvPr/>
        </p:nvSpPr>
        <p:spPr>
          <a:xfrm>
            <a:off x="3705880" y="482966"/>
            <a:ext cx="5549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</a:rPr>
              <a:t>Text Analytics</a:t>
            </a:r>
            <a:endParaRPr lang="en-US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E5645-E1BF-AD4B-977B-BC0A828CB4C4}"/>
              </a:ext>
            </a:extLst>
          </p:cNvPr>
          <p:cNvSpPr txBox="1"/>
          <p:nvPr/>
        </p:nvSpPr>
        <p:spPr>
          <a:xfrm>
            <a:off x="60495" y="1055403"/>
            <a:ext cx="5967081" cy="41549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Analyzing text from “</a:t>
            </a:r>
            <a:r>
              <a:rPr lang="en-US" sz="2400" b="1" dirty="0" err="1">
                <a:solidFill>
                  <a:schemeClr val="bg1"/>
                </a:solidFill>
                <a:latin typeface="Abadi MT Condensed Light" panose="020B0306030101010103" pitchFamily="34" charset="77"/>
              </a:rPr>
              <a:t>review_head</a:t>
            </a:r>
            <a:r>
              <a:rPr lang="en-US" sz="24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” column to predict the sentiment.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Abadi MT Condensed Light" panose="020B0306030101010103" pitchFamily="34" charset="77"/>
              </a:rPr>
              <a:t>star_rating</a:t>
            </a:r>
            <a:r>
              <a:rPr lang="en-US" sz="24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 &gt; 3 means positive sentiment else negative sentiment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70:30 Split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Tokenizer splits the review into individual 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Abadi MT Condensed Light" panose="020B0306030101010103" pitchFamily="34" charset="77"/>
              </a:rPr>
              <a:t>StopWordsRemover</a:t>
            </a:r>
            <a:r>
              <a:rPr lang="en-US" sz="24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 removes common words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Abadi MT Condensed Light" panose="020B0306030101010103" pitchFamily="34" charset="77"/>
              </a:rPr>
              <a:t>HashingTF</a:t>
            </a:r>
            <a:r>
              <a:rPr lang="en-US" sz="24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 generates numeric vectors from the text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Abadi MT Condensed Light" panose="020B0306030101010103" pitchFamily="34" charset="77"/>
              </a:rPr>
              <a:t>LogisticRegression</a:t>
            </a:r>
            <a:r>
              <a:rPr lang="en-US" sz="2400" b="1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 algorithm used to train the binary classification model</a:t>
            </a:r>
          </a:p>
        </p:txBody>
      </p:sp>
      <p:pic>
        <p:nvPicPr>
          <p:cNvPr id="13" name="Picture 15" descr="Image result for spark logo blue">
            <a:extLst>
              <a:ext uri="{FF2B5EF4-FFF2-40B4-BE49-F238E27FC236}">
                <a16:creationId xmlns:a16="http://schemas.microsoft.com/office/drawing/2014/main" id="{FCE1B3B0-3C33-2246-99DF-DBA8CF9A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149" y="23889"/>
            <a:ext cx="1385310" cy="45737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D7EEE88-D3A0-954F-8F9B-67AECCAF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881" y="1400649"/>
            <a:ext cx="3003577" cy="32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74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45F01-2B74-754C-B372-CBC639FE8803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C1F04-D7EA-F84D-AF46-F185F70AC4DB}"/>
              </a:ext>
            </a:extLst>
          </p:cNvPr>
          <p:cNvSpPr txBox="1"/>
          <p:nvPr/>
        </p:nvSpPr>
        <p:spPr>
          <a:xfrm>
            <a:off x="3705880" y="482966"/>
            <a:ext cx="5549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rbel" panose="020B0503020204020204"/>
              </a:rPr>
              <a:t>Text Analytics</a:t>
            </a:r>
            <a:endParaRPr lang="en-US" sz="3000" b="1" dirty="0"/>
          </a:p>
        </p:txBody>
      </p:sp>
      <p:pic>
        <p:nvPicPr>
          <p:cNvPr id="13" name="Picture 15" descr="Image result for spark logo blue">
            <a:extLst>
              <a:ext uri="{FF2B5EF4-FFF2-40B4-BE49-F238E27FC236}">
                <a16:creationId xmlns:a16="http://schemas.microsoft.com/office/drawing/2014/main" id="{FCE1B3B0-3C33-2246-99DF-DBA8CF9A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149" y="23889"/>
            <a:ext cx="1385310" cy="45737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BFD4A9-6259-C745-8F19-617A25D91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" y="1280289"/>
            <a:ext cx="4630064" cy="1967204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F1E6EB2-3E50-814D-9349-DDE5D4D62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" y="3310813"/>
            <a:ext cx="4219517" cy="162508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8EA75-FDE5-EB49-92A2-4C071FDA4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27" y="1291375"/>
            <a:ext cx="4219517" cy="2580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ACEFC5-14A8-924F-B820-90DFA2CD4867}"/>
              </a:ext>
            </a:extLst>
          </p:cNvPr>
          <p:cNvSpPr txBox="1"/>
          <p:nvPr/>
        </p:nvSpPr>
        <p:spPr>
          <a:xfrm>
            <a:off x="4653898" y="4497359"/>
            <a:ext cx="4070224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AUR = 0.7101944679648156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6B819-2FC2-564C-B1D3-A5A86F4DDF93}"/>
              </a:ext>
            </a:extLst>
          </p:cNvPr>
          <p:cNvSpPr txBox="1"/>
          <p:nvPr/>
        </p:nvSpPr>
        <p:spPr>
          <a:xfrm>
            <a:off x="5206481" y="3974839"/>
            <a:ext cx="3132396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Time Taken : 4 Minutes</a:t>
            </a:r>
          </a:p>
        </p:txBody>
      </p:sp>
    </p:spTree>
    <p:extLst>
      <p:ext uri="{BB962C8B-B14F-4D97-AF65-F5344CB8AC3E}">
        <p14:creationId xmlns:p14="http://schemas.microsoft.com/office/powerpoint/2010/main" val="4144152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401216"/>
            <a:ext cx="8259098" cy="5839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orbel" panose="020B0503020204020204" pitchFamily="34" charset="0"/>
              </a:rPr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0668-54A7-A54E-8318-84B987367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824444"/>
              </p:ext>
            </p:extLst>
          </p:nvPr>
        </p:nvGraphicFramePr>
        <p:xfrm>
          <a:off x="99752" y="1125982"/>
          <a:ext cx="8994372" cy="184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888">
                  <a:extLst>
                    <a:ext uri="{9D8B030D-6E8A-4147-A177-3AD203B41FA5}">
                      <a16:colId xmlns:a16="http://schemas.microsoft.com/office/drawing/2014/main" val="1017374754"/>
                    </a:ext>
                  </a:extLst>
                </a:gridCol>
                <a:gridCol w="1693996">
                  <a:extLst>
                    <a:ext uri="{9D8B030D-6E8A-4147-A177-3AD203B41FA5}">
                      <a16:colId xmlns:a16="http://schemas.microsoft.com/office/drawing/2014/main" val="3544997483"/>
                    </a:ext>
                  </a:extLst>
                </a:gridCol>
                <a:gridCol w="2279488">
                  <a:extLst>
                    <a:ext uri="{9D8B030D-6E8A-4147-A177-3AD203B41FA5}">
                      <a16:colId xmlns:a16="http://schemas.microsoft.com/office/drawing/2014/main" val="2608140715"/>
                    </a:ext>
                  </a:extLst>
                </a:gridCol>
              </a:tblGrid>
              <a:tr h="47382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Azure ML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RMSE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Taken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1117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Matchbox Recommender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1.222147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 Minutes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580561"/>
                  </a:ext>
                </a:extLst>
              </a:tr>
              <a:tr h="35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Forest Regression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1.143199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 Minutes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43256"/>
                  </a:ext>
                </a:extLst>
              </a:tr>
              <a:tr h="432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Boosted Decision Tree Regression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0.911949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 Hour 30 Mins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499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0863D8-D915-0A49-B98A-DE98E5F3CA9E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1789D9-B13F-D643-851A-3319185FD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87115"/>
              </p:ext>
            </p:extLst>
          </p:nvPr>
        </p:nvGraphicFramePr>
        <p:xfrm>
          <a:off x="99752" y="3004012"/>
          <a:ext cx="9010997" cy="1051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1">
                  <a:extLst>
                    <a:ext uri="{9D8B030D-6E8A-4147-A177-3AD203B41FA5}">
                      <a16:colId xmlns:a16="http://schemas.microsoft.com/office/drawing/2014/main" val="560979614"/>
                    </a:ext>
                  </a:extLst>
                </a:gridCol>
                <a:gridCol w="1695796">
                  <a:extLst>
                    <a:ext uri="{9D8B030D-6E8A-4147-A177-3AD203B41FA5}">
                      <a16:colId xmlns:a16="http://schemas.microsoft.com/office/drawing/2014/main" val="114219349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17392962"/>
                    </a:ext>
                  </a:extLst>
                </a:gridCol>
              </a:tblGrid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Spark ML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RMSE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Taken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71955"/>
                  </a:ext>
                </a:extLst>
              </a:tr>
              <a:tr h="594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Collaborative Filtering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1.729060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Minutes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9682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09B536-8076-C645-8C5D-F598921D6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614237"/>
              </p:ext>
            </p:extLst>
          </p:nvPr>
        </p:nvGraphicFramePr>
        <p:xfrm>
          <a:off x="94205" y="4079127"/>
          <a:ext cx="9024856" cy="1051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290">
                  <a:extLst>
                    <a:ext uri="{9D8B030D-6E8A-4147-A177-3AD203B41FA5}">
                      <a16:colId xmlns:a16="http://schemas.microsoft.com/office/drawing/2014/main" val="560979614"/>
                    </a:ext>
                  </a:extLst>
                </a:gridCol>
                <a:gridCol w="1697192">
                  <a:extLst>
                    <a:ext uri="{9D8B030D-6E8A-4147-A177-3AD203B41FA5}">
                      <a16:colId xmlns:a16="http://schemas.microsoft.com/office/drawing/2014/main" val="1142193499"/>
                    </a:ext>
                  </a:extLst>
                </a:gridCol>
                <a:gridCol w="2269374">
                  <a:extLst>
                    <a:ext uri="{9D8B030D-6E8A-4147-A177-3AD203B41FA5}">
                      <a16:colId xmlns:a16="http://schemas.microsoft.com/office/drawing/2014/main" val="1563285258"/>
                    </a:ext>
                  </a:extLst>
                </a:gridCol>
              </a:tblGrid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Spark ML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AUR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Taken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71955"/>
                  </a:ext>
                </a:extLst>
              </a:tr>
              <a:tr h="594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Analytics with Logistic Regression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0.710194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Minutes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968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79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orbel" panose="020B0503020204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39092"/>
            <a:ext cx="8246070" cy="3924318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</a:pPr>
            <a:r>
              <a:rPr lang="en-US" sz="2400" b="1" dirty="0">
                <a:solidFill>
                  <a:schemeClr val="bg1"/>
                </a:solidFill>
              </a:rPr>
              <a:t>Recommendation model is implemented to predict the item recommendation and rating prediction .</a:t>
            </a:r>
          </a:p>
          <a:p>
            <a:pPr algn="just">
              <a:buClr>
                <a:schemeClr val="bg1"/>
              </a:buClr>
            </a:pPr>
            <a:r>
              <a:rPr lang="en-US" sz="2400" b="1" dirty="0">
                <a:solidFill>
                  <a:schemeClr val="bg1"/>
                </a:solidFill>
              </a:rPr>
              <a:t>It can help in finding customers with the preferred items. </a:t>
            </a:r>
          </a:p>
          <a:p>
            <a:pPr algn="just">
              <a:buClr>
                <a:schemeClr val="bg1"/>
              </a:buClr>
            </a:pPr>
            <a:r>
              <a:rPr lang="en-US" sz="2400" b="1" dirty="0">
                <a:solidFill>
                  <a:schemeClr val="bg1"/>
                </a:solidFill>
              </a:rPr>
              <a:t>Based on RMSE, for recommendation model, AzureML performed better than the Spark ML.</a:t>
            </a:r>
          </a:p>
          <a:p>
            <a:pPr algn="just">
              <a:buClr>
                <a:schemeClr val="bg1"/>
              </a:buClr>
            </a:pPr>
            <a:r>
              <a:rPr lang="en-US" sz="2400" b="1" dirty="0">
                <a:solidFill>
                  <a:schemeClr val="bg1"/>
                </a:solidFill>
              </a:rPr>
              <a:t>Boosted Decision Tree performed better than the Decision Forest in rating prediction.</a:t>
            </a:r>
          </a:p>
          <a:p>
            <a:pPr algn="just">
              <a:buClr>
                <a:schemeClr val="bg1"/>
              </a:buClr>
            </a:pPr>
            <a:r>
              <a:rPr lang="en-US" sz="2400" b="1" dirty="0">
                <a:solidFill>
                  <a:schemeClr val="bg1"/>
                </a:solidFill>
              </a:rPr>
              <a:t>Text Analysis – Helps to understand customer sentiment and satisfaction of a product.</a:t>
            </a:r>
          </a:p>
          <a:p>
            <a:pPr algn="just">
              <a:buClr>
                <a:schemeClr val="bg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863D8-D915-0A49-B98A-DE98E5F3CA9E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48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orbel" panose="020B0503020204020204" pitchFamily="34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39091"/>
            <a:ext cx="8246070" cy="4104409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en-US" sz="2400" b="1" dirty="0">
                <a:solidFill>
                  <a:schemeClr val="bg1"/>
                </a:solidFill>
              </a:rPr>
              <a:t>AZURE ML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highlight>
                  <a:srgbClr val="000000"/>
                </a:highlight>
              </a:rPr>
              <a:t>Error 0138: Memory has been exhausted, unable to complete running of module. Process exited with error code -2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863D8-D915-0A49-B98A-DE98E5F3CA9E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67C9A4-98F4-D145-A755-25A4879FB6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0" b="-36800"/>
          <a:stretch/>
        </p:blipFill>
        <p:spPr>
          <a:xfrm>
            <a:off x="570267" y="2286000"/>
            <a:ext cx="4699108" cy="130759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F6FEDD-6265-BF4F-A59B-FBA96040D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1" y="3118104"/>
            <a:ext cx="4745736" cy="1911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8F7B2C-9DF8-AF4A-B189-73949147B7A2}"/>
              </a:ext>
            </a:extLst>
          </p:cNvPr>
          <p:cNvSpPr txBox="1"/>
          <p:nvPr/>
        </p:nvSpPr>
        <p:spPr>
          <a:xfrm>
            <a:off x="5335929" y="2377325"/>
            <a:ext cx="37154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Save the experiment under a new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Delete the old experiment.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This will release the memory</a:t>
            </a:r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5D3C3E-201B-0944-ACCB-1C13A25083DF}"/>
              </a:ext>
            </a:extLst>
          </p:cNvPr>
          <p:cNvCxnSpPr/>
          <p:nvPr/>
        </p:nvCxnSpPr>
        <p:spPr>
          <a:xfrm>
            <a:off x="274320" y="2788920"/>
            <a:ext cx="64008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17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orbel" panose="020B0503020204020204" pitchFamily="34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39091"/>
            <a:ext cx="8246070" cy="4104409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en-US" sz="2400" b="1" dirty="0">
                <a:solidFill>
                  <a:schemeClr val="bg1"/>
                </a:solidFill>
              </a:rPr>
              <a:t>SPARK ML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863D8-D915-0A49-B98A-DE98E5F3CA9E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9467F5-2EA7-7A43-9D8C-ED3B9B448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6" y="1544097"/>
            <a:ext cx="6173930" cy="2655786"/>
          </a:xfrm>
          <a:prstGeom prst="rect">
            <a:avLst/>
          </a:prstGeom>
        </p:spPr>
      </p:pic>
      <p:pic>
        <p:nvPicPr>
          <p:cNvPr id="16" name="Picture 15" descr="A picture containing sky&#10;&#10;Description automatically generated">
            <a:extLst>
              <a:ext uri="{FF2B5EF4-FFF2-40B4-BE49-F238E27FC236}">
                <a16:creationId xmlns:a16="http://schemas.microsoft.com/office/drawing/2014/main" id="{F5CF6966-5478-EC47-A7A3-70D8A3247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4354523"/>
            <a:ext cx="6034132" cy="7196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DB4687-F31F-6B40-B956-4B6C36CE077A}"/>
              </a:ext>
            </a:extLst>
          </p:cNvPr>
          <p:cNvSpPr txBox="1"/>
          <p:nvPr/>
        </p:nvSpPr>
        <p:spPr>
          <a:xfrm>
            <a:off x="6483096" y="1388220"/>
            <a:ext cx="2459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File size lesser than 2 GB will resolve the issue.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 resolution to the spark driver being stopped unexpectedly is unknown.</a:t>
            </a:r>
          </a:p>
        </p:txBody>
      </p:sp>
    </p:spTree>
    <p:extLst>
      <p:ext uri="{BB962C8B-B14F-4D97-AF65-F5344CB8AC3E}">
        <p14:creationId xmlns:p14="http://schemas.microsoft.com/office/powerpoint/2010/main" val="2548820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orbel" panose="020B0503020204020204" pitchFamily="34" charset="0"/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Github Link 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https://</a:t>
            </a:r>
            <a:r>
              <a:rPr lang="en-US" b="1" dirty="0" err="1">
                <a:solidFill>
                  <a:schemeClr val="bg1"/>
                </a:solidFill>
              </a:rPr>
              <a:t>github.com</a:t>
            </a:r>
            <a:r>
              <a:rPr lang="en-US" b="1" dirty="0">
                <a:solidFill>
                  <a:schemeClr val="bg1"/>
                </a:solidFill>
              </a:rPr>
              <a:t>/monika2403/mmishra2/tree/master/CIS%205560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863D8-D915-0A49-B98A-DE98E5F3CA9E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5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orbel" panose="020B0503020204020204" pitchFamily="34" charset="0"/>
              </a:rPr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1379914"/>
            <a:ext cx="8969433" cy="3583496"/>
          </a:xfr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URL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https://s3.amazonaws.com/amazon-reviews-pds/tsv/amazon_reviews_multilingual_US_v1_00.tsv.gz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Products reviewed  between 2005 and 2015 in US</a:t>
            </a:r>
          </a:p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Size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3.63 GB   </a:t>
            </a:r>
          </a:p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rows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6.93 Millions</a:t>
            </a:r>
          </a:p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Columns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       </a:t>
            </a:r>
          </a:p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File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Format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TSV (Tab Separated Values)</a:t>
            </a: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863D8-D915-0A49-B98A-DE98E5F3CA9E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18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orbel" panose="020B050302020402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Microsoft DAT202.3x Implementing Predictive Analytics with Spark in Azure HDInsight </a:t>
            </a:r>
          </a:p>
          <a:p>
            <a:r>
              <a:rPr lang="en-US" sz="3100" b="1" dirty="0">
                <a:solidFill>
                  <a:schemeClr val="bg1"/>
                </a:solidFill>
              </a:rPr>
              <a:t>Microsoft's DAT203x, Data Science and Machine Learning Essentials</a:t>
            </a:r>
          </a:p>
          <a:p>
            <a:r>
              <a:rPr lang="en-US" sz="3100" b="1" dirty="0">
                <a:solidFill>
                  <a:schemeClr val="bg1"/>
                </a:solidFill>
              </a:rPr>
              <a:t>How to choose algorithms for Microsoft Azure Machine Learning - </a:t>
            </a:r>
            <a:r>
              <a:rPr lang="en-US" sz="31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https://docs.microsoft.com/en-us/azure/machine-learning/machine-learning-algorithm-choice</a:t>
            </a:r>
          </a:p>
          <a:p>
            <a:r>
              <a:rPr lang="en-US" sz="3100" b="1" dirty="0">
                <a:solidFill>
                  <a:schemeClr val="bg1"/>
                </a:solidFill>
              </a:rPr>
              <a:t>Databricks Spark Data Engineers -</a:t>
            </a:r>
            <a:r>
              <a:rPr lang="en-US" sz="31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https://docs.microsoft.com/en-us/azure/machine-learning/machine-learning-algorithm-choice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863D8-D915-0A49-B98A-DE98E5F3CA9E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77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orbel" panose="020B050302020402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M. Woolf, “Playing with 80 Million Amazon Product Review Ratings Using Apache Spark,” minimaxir, 02-Jan-2017. [Online]. Available: https://</a:t>
            </a:r>
            <a:r>
              <a:rPr lang="en-US" sz="2400" b="1" dirty="0" err="1">
                <a:solidFill>
                  <a:schemeClr val="bg1"/>
                </a:solidFill>
              </a:rPr>
              <a:t>minimaxir.com</a:t>
            </a:r>
            <a:r>
              <a:rPr lang="en-US" sz="2400" b="1" dirty="0">
                <a:solidFill>
                  <a:schemeClr val="bg1"/>
                </a:solidFill>
              </a:rPr>
              <a:t>/2017/01/amazon-spark/.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863D8-D915-0A49-B98A-DE98E5F3CA9E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35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6EECB51-51E5-CD4A-9304-2DD34B012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414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chemeClr val="accent6">
                <a:lumMod val="40000"/>
                <a:lumOff val="60000"/>
              </a:schemeClr>
            </a:extrusion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745F01-2B74-754C-B372-CBC639FE8803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35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orbel" panose="020B0503020204020204" pitchFamily="34" charset="0"/>
              </a:rPr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863D8-D915-0A49-B98A-DE98E5F3CA9E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E0E456-9FE2-7645-AD3C-01E847630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89867"/>
              </p:ext>
            </p:extLst>
          </p:nvPr>
        </p:nvGraphicFramePr>
        <p:xfrm>
          <a:off x="258622" y="1873844"/>
          <a:ext cx="5218542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3412">
                  <a:extLst>
                    <a:ext uri="{9D8B030D-6E8A-4147-A177-3AD203B41FA5}">
                      <a16:colId xmlns:a16="http://schemas.microsoft.com/office/drawing/2014/main" val="2353851873"/>
                    </a:ext>
                  </a:extLst>
                </a:gridCol>
                <a:gridCol w="2855130">
                  <a:extLst>
                    <a:ext uri="{9D8B030D-6E8A-4147-A177-3AD203B41FA5}">
                      <a16:colId xmlns:a16="http://schemas.microsoft.com/office/drawing/2014/main" val="1993334776"/>
                    </a:ext>
                  </a:extLst>
                </a:gridCol>
              </a:tblGrid>
              <a:tr h="45439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marketplace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helpful_votes</a:t>
                      </a:r>
                      <a:r>
                        <a:rPr lang="en-US" sz="2400" dirty="0">
                          <a:latin typeface="Tw Cen MT" panose="020B0602020104020603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40476"/>
                  </a:ext>
                </a:extLst>
              </a:tr>
              <a:tr h="454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customer_id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total_votes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91471"/>
                  </a:ext>
                </a:extLst>
              </a:tr>
              <a:tr h="454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review_id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 panose="020B0602020104020603" pitchFamily="34" charset="0"/>
                        </a:rPr>
                        <a:t>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7757"/>
                  </a:ext>
                </a:extLst>
              </a:tr>
              <a:tr h="454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product_id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verified_purchase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1479"/>
                  </a:ext>
                </a:extLst>
              </a:tr>
              <a:tr h="454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product_parent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review_headline</a:t>
                      </a:r>
                      <a:r>
                        <a:rPr lang="en-US" sz="2400" dirty="0">
                          <a:latin typeface="Tw Cen MT" panose="020B0602020104020603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55347"/>
                  </a:ext>
                </a:extLst>
              </a:tr>
              <a:tr h="454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product_title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review_body</a:t>
                      </a:r>
                      <a:r>
                        <a:rPr lang="en-US" sz="2400" dirty="0">
                          <a:latin typeface="Tw Cen MT" panose="020B0602020104020603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63437"/>
                  </a:ext>
                </a:extLst>
              </a:tr>
              <a:tr h="454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product_category</a:t>
                      </a:r>
                      <a:r>
                        <a:rPr lang="en-US" sz="2400" dirty="0">
                          <a:latin typeface="Tw Cen MT" panose="020B0602020104020603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review_date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41424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DF71CC22-935A-FB4E-97DA-C217A73EAB38}"/>
              </a:ext>
            </a:extLst>
          </p:cNvPr>
          <p:cNvSpPr/>
          <p:nvPr/>
        </p:nvSpPr>
        <p:spPr>
          <a:xfrm rot="5400000">
            <a:off x="2555571" y="-604398"/>
            <a:ext cx="467616" cy="4451927"/>
          </a:xfrm>
          <a:prstGeom prst="leftBrac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E989BE0-6BC4-DE4D-978C-E711E7BB3E87}"/>
              </a:ext>
            </a:extLst>
          </p:cNvPr>
          <p:cNvSpPr/>
          <p:nvPr/>
        </p:nvSpPr>
        <p:spPr>
          <a:xfrm rot="5400000">
            <a:off x="7113719" y="843994"/>
            <a:ext cx="467616" cy="1930400"/>
          </a:xfrm>
          <a:prstGeom prst="leftBrac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BADC7-B954-0F4C-8C1C-4841D33A4121}"/>
              </a:ext>
            </a:extLst>
          </p:cNvPr>
          <p:cNvSpPr txBox="1"/>
          <p:nvPr/>
        </p:nvSpPr>
        <p:spPr>
          <a:xfrm>
            <a:off x="5948218" y="2318331"/>
            <a:ext cx="276070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dk1"/>
                </a:solidFill>
                <a:latin typeface="Tw Cen MT" panose="020B0602020104020603" pitchFamily="34" charset="0"/>
              </a:rPr>
              <a:t>star_rating</a:t>
            </a:r>
            <a:endParaRPr lang="en-US" sz="2400" dirty="0">
              <a:solidFill>
                <a:schemeClr val="dk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C2D5B-7BF8-AA4F-8BCD-63F7A56974CE}"/>
              </a:ext>
            </a:extLst>
          </p:cNvPr>
          <p:cNvSpPr txBox="1"/>
          <p:nvPr/>
        </p:nvSpPr>
        <p:spPr>
          <a:xfrm>
            <a:off x="1828800" y="1006769"/>
            <a:ext cx="2142836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CE3E4-9E5B-9547-BCFC-387963247E16}"/>
              </a:ext>
            </a:extLst>
          </p:cNvPr>
          <p:cNvSpPr txBox="1"/>
          <p:nvPr/>
        </p:nvSpPr>
        <p:spPr>
          <a:xfrm>
            <a:off x="6793346" y="1086093"/>
            <a:ext cx="1103745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81522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5540-87B2-AC4A-AC41-C467DDB8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58" y="205979"/>
            <a:ext cx="4950542" cy="857250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TECHNICAL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7DC5-C19B-884C-8583-BE02FE1BF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737369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3100" dirty="0">
              <a:latin typeface="Tw Cen MT" panose="020B06020201040206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3100" dirty="0">
              <a:solidFill>
                <a:schemeClr val="bg1"/>
              </a:solidFill>
              <a:latin typeface="Tw Cen MT" panose="020B06020201040206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lvl="1" indent="-5143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100" b="1" dirty="0">
                <a:solidFill>
                  <a:schemeClr val="bg1"/>
                </a:solidFill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Free Workspace</a:t>
            </a:r>
          </a:p>
          <a:p>
            <a:pPr marL="514350" lvl="1" indent="-5143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100" b="1" dirty="0">
                <a:solidFill>
                  <a:schemeClr val="bg1"/>
                </a:solidFill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10 GB storage</a:t>
            </a:r>
          </a:p>
          <a:p>
            <a:pPr marL="514350" lvl="1" indent="-5143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100" b="1" dirty="0">
                <a:solidFill>
                  <a:schemeClr val="bg1"/>
                </a:solidFill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Single node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39E85-EF76-334C-B536-FC59AF9C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737370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3100" dirty="0">
              <a:latin typeface="Tw Cen MT" panose="020B06020201040206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3200" dirty="0">
              <a:latin typeface="Tw Cen MT" panose="020B06020201040206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lvl="1" indent="-5143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1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DataBricks</a:t>
            </a:r>
            <a:r>
              <a:rPr lang="en-US" sz="3100" b="1" dirty="0">
                <a:solidFill>
                  <a:schemeClr val="bg1"/>
                </a:solidFill>
                <a:latin typeface="Tw Cen MT" panose="020B0602020104020603" pitchFamily="34" charset="0"/>
              </a:rPr>
              <a:t> Subscription</a:t>
            </a:r>
          </a:p>
          <a:p>
            <a:pPr marL="514350" lvl="1" indent="-5143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100" b="1" dirty="0">
                <a:solidFill>
                  <a:schemeClr val="bg1"/>
                </a:solidFill>
                <a:latin typeface="Tw Cen MT" panose="020B0602020104020603" pitchFamily="34" charset="0"/>
              </a:rPr>
              <a:t>Cluster 5.2 (includes      Apache Spark 2.4.0, Scala 2.11)</a:t>
            </a:r>
          </a:p>
          <a:p>
            <a:pPr marL="514350" lvl="1" indent="-5143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100" b="1" dirty="0">
                <a:solidFill>
                  <a:schemeClr val="bg1"/>
                </a:solidFill>
                <a:latin typeface="Tw Cen MT" panose="020B0602020104020603" pitchFamily="34" charset="0"/>
              </a:rPr>
              <a:t>6 GB Memory, 0.88 Cores, 1 DBU</a:t>
            </a:r>
          </a:p>
          <a:p>
            <a:pPr marL="514350" lvl="1" indent="-5143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100" b="1" dirty="0">
                <a:solidFill>
                  <a:schemeClr val="bg1"/>
                </a:solidFill>
                <a:latin typeface="Tw Cen MT" panose="020B0602020104020603" pitchFamily="34" charset="0"/>
              </a:rPr>
              <a:t>Python Version 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3B6C3-95FD-FA45-929E-21B3D38253FE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31">
            <a:extLst>
              <a:ext uri="{FF2B5EF4-FFF2-40B4-BE49-F238E27FC236}">
                <a16:creationId xmlns:a16="http://schemas.microsoft.com/office/drawing/2014/main" id="{36DB57E8-BD12-C04A-8545-255A9AB30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33" r="-2127" b="29982"/>
          <a:stretch/>
        </p:blipFill>
        <p:spPr>
          <a:xfrm>
            <a:off x="1028928" y="1403805"/>
            <a:ext cx="2895143" cy="4573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15" descr="Image result for spark logo blue">
            <a:extLst>
              <a:ext uri="{FF2B5EF4-FFF2-40B4-BE49-F238E27FC236}">
                <a16:creationId xmlns:a16="http://schemas.microsoft.com/office/drawing/2014/main" id="{D3D12B8E-F84E-EE47-9E1C-F2F876D9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00" y="1403805"/>
            <a:ext cx="1831975" cy="4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22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Corbel" panose="020B0503020204020204" pitchFamily="34" charset="0"/>
              </a:rPr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21724"/>
            <a:ext cx="8246070" cy="3540597"/>
          </a:xfrm>
          <a:solidFill>
            <a:schemeClr val="accent5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Tw Cen MT" panose="020B0602020104020603" pitchFamily="34" charset="0"/>
              </a:rPr>
              <a:t>Azure ML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Matchbox Recommender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Decision Forest Regression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Boosted Decision Tree Regression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Tw Cen MT" panose="020B0602020104020603" pitchFamily="34" charset="0"/>
              </a:rPr>
              <a:t>Spark ML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Collaborative Filtering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Text Analytics using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863D8-D915-0A49-B98A-DE98E5F3CA9E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20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759003"/>
            <a:ext cx="2165377" cy="3596556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rgbClr val="FFFFFF"/>
                </a:solidFill>
              </a:rPr>
              <a:t>Flowchart</a:t>
            </a:r>
            <a:endParaRPr lang="en-US" sz="3300" b="1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863D8-D915-0A49-B98A-DE98E5F3CA9E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47D85CB-F148-2146-927A-78364C3A9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608649"/>
              </p:ext>
            </p:extLst>
          </p:nvPr>
        </p:nvGraphicFramePr>
        <p:xfrm>
          <a:off x="3761771" y="353193"/>
          <a:ext cx="5019157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1A5A8A2-FC7D-F347-84EF-93CF8CDF81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074288" y="3495554"/>
            <a:ext cx="381966" cy="384214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3FB55F7B-3CD9-8E49-9BD1-78460E0A550C}"/>
              </a:ext>
            </a:extLst>
          </p:cNvPr>
          <p:cNvSpPr/>
          <p:nvPr/>
        </p:nvSpPr>
        <p:spPr>
          <a:xfrm>
            <a:off x="7050383" y="1410529"/>
            <a:ext cx="374073" cy="794161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5E648-EC50-C949-9A11-1B1D4CF86E28}"/>
              </a:ext>
            </a:extLst>
          </p:cNvPr>
          <p:cNvSpPr txBox="1"/>
          <p:nvPr/>
        </p:nvSpPr>
        <p:spPr>
          <a:xfrm>
            <a:off x="7518736" y="1373694"/>
            <a:ext cx="1262191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AZURE ML</a:t>
            </a:r>
          </a:p>
        </p:txBody>
      </p:sp>
    </p:spTree>
    <p:extLst>
      <p:ext uri="{BB962C8B-B14F-4D97-AF65-F5344CB8AC3E}">
        <p14:creationId xmlns:p14="http://schemas.microsoft.com/office/powerpoint/2010/main" val="2625133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310CF-3410-2047-88A7-FA7126E0FA91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31">
            <a:extLst>
              <a:ext uri="{FF2B5EF4-FFF2-40B4-BE49-F238E27FC236}">
                <a16:creationId xmlns:a16="http://schemas.microsoft.com/office/drawing/2014/main" id="{B4419FC1-4E15-A047-BCB8-AD48408E4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33" r="-2127" b="29982"/>
          <a:stretch/>
        </p:blipFill>
        <p:spPr>
          <a:xfrm>
            <a:off x="7617350" y="32746"/>
            <a:ext cx="1489587" cy="364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C47B87-0EC7-594E-BDF5-C69F51A85DF8}"/>
              </a:ext>
            </a:extLst>
          </p:cNvPr>
          <p:cNvSpPr txBox="1"/>
          <p:nvPr/>
        </p:nvSpPr>
        <p:spPr>
          <a:xfrm>
            <a:off x="5361223" y="506015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rbel"/>
                <a:ea typeface="+mj-ea"/>
                <a:cs typeface="+mj-cs"/>
              </a:rPr>
              <a:t>SAMPLING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9242F-AF79-D445-9C4C-DF82771F6273}"/>
              </a:ext>
            </a:extLst>
          </p:cNvPr>
          <p:cNvSpPr txBox="1"/>
          <p:nvPr/>
        </p:nvSpPr>
        <p:spPr>
          <a:xfrm>
            <a:off x="0" y="1328632"/>
            <a:ext cx="3519377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Original Dataset : 3.63 GB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Sampled Dataset : 73 MB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Time Taken : 5.30 Minutes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F5EE5-CC51-2342-AC62-FE173C6CEEE6}"/>
              </a:ext>
            </a:extLst>
          </p:cNvPr>
          <p:cNvSpPr txBox="1"/>
          <p:nvPr/>
        </p:nvSpPr>
        <p:spPr>
          <a:xfrm>
            <a:off x="0" y="2919679"/>
            <a:ext cx="3519377" cy="19389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Stratified Split ensures that the output dataset contains a representative sample of the values in the selected column.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458A43-FA69-9E4D-9A48-7E488449F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12" y="1310565"/>
            <a:ext cx="2817327" cy="370930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F512BC-5F0E-1D49-88B5-9C7067242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623" y="1307506"/>
            <a:ext cx="2679321" cy="370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310CF-3410-2047-88A7-FA7126E0FA91}"/>
              </a:ext>
            </a:extLst>
          </p:cNvPr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31">
            <a:extLst>
              <a:ext uri="{FF2B5EF4-FFF2-40B4-BE49-F238E27FC236}">
                <a16:creationId xmlns:a16="http://schemas.microsoft.com/office/drawing/2014/main" id="{B4419FC1-4E15-A047-BCB8-AD48408E4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33" r="-2127" b="29982"/>
          <a:stretch/>
        </p:blipFill>
        <p:spPr>
          <a:xfrm>
            <a:off x="7617350" y="32746"/>
            <a:ext cx="1489587" cy="364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C47B87-0EC7-594E-BDF5-C69F51A85DF8}"/>
              </a:ext>
            </a:extLst>
          </p:cNvPr>
          <p:cNvSpPr txBox="1"/>
          <p:nvPr/>
        </p:nvSpPr>
        <p:spPr>
          <a:xfrm>
            <a:off x="3364469" y="506015"/>
            <a:ext cx="4082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rbel"/>
                <a:ea typeface="+mj-ea"/>
                <a:cs typeface="+mj-cs"/>
              </a:rPr>
              <a:t>Matchbox Recommender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9242F-AF79-D445-9C4C-DF82771F6273}"/>
              </a:ext>
            </a:extLst>
          </p:cNvPr>
          <p:cNvSpPr txBox="1"/>
          <p:nvPr/>
        </p:nvSpPr>
        <p:spPr>
          <a:xfrm>
            <a:off x="221483" y="1403280"/>
            <a:ext cx="3241908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2%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Time Taken : 6 Mins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75:25 Split Train/Test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F5EE5-CC51-2342-AC62-FE173C6CEEE6}"/>
              </a:ext>
            </a:extLst>
          </p:cNvPr>
          <p:cNvSpPr txBox="1"/>
          <p:nvPr/>
        </p:nvSpPr>
        <p:spPr>
          <a:xfrm>
            <a:off x="238419" y="2919678"/>
            <a:ext cx="3241908" cy="19389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Item Recommendation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Related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Rating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Related Items</a:t>
            </a:r>
          </a:p>
        </p:txBody>
      </p:sp>
      <p:pic>
        <p:nvPicPr>
          <p:cNvPr id="8" name="Picture 7" descr="A picture containing text, map, indoor, computer&#10;&#10;Description automatically generated">
            <a:extLst>
              <a:ext uri="{FF2B5EF4-FFF2-40B4-BE49-F238E27FC236}">
                <a16:creationId xmlns:a16="http://schemas.microsoft.com/office/drawing/2014/main" id="{1B328EF6-CF96-A745-9E02-56DD9EFE4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55" y="1119673"/>
            <a:ext cx="5523982" cy="390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68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Microsoft Macintosh PowerPoint</Application>
  <PresentationFormat>On-screen Show (16:9)</PresentationFormat>
  <Paragraphs>216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Abadi MT Condensed Light</vt:lpstr>
      <vt:lpstr>Arial</vt:lpstr>
      <vt:lpstr>Calibri</vt:lpstr>
      <vt:lpstr>Corbel</vt:lpstr>
      <vt:lpstr>Tw Cen MT</vt:lpstr>
      <vt:lpstr>Wingdings</vt:lpstr>
      <vt:lpstr>Office Theme</vt:lpstr>
      <vt:lpstr>Predicting Amazon Rating Using Spark ML and Azure ML</vt:lpstr>
      <vt:lpstr>Introduction</vt:lpstr>
      <vt:lpstr>ABOUT THE DATASET</vt:lpstr>
      <vt:lpstr>FEATURES</vt:lpstr>
      <vt:lpstr>TECHNICAL SPECIFICATIONS</vt:lpstr>
      <vt:lpstr>ALGORITHMS USED</vt:lpstr>
      <vt:lpstr>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SUMMARY</vt:lpstr>
      <vt:lpstr>CHALLENGES FACED</vt:lpstr>
      <vt:lpstr>CHALLENGES FACED</vt:lpstr>
      <vt:lpstr>GITHUB LINK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2019-04-30T05:33:06Z</dcterms:created>
  <dcterms:modified xsi:type="dcterms:W3CDTF">2019-04-30T08:28:05Z</dcterms:modified>
</cp:coreProperties>
</file>