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02" r:id="rId5"/>
    <p:sldId id="270" r:id="rId6"/>
    <p:sldId id="260" r:id="rId7"/>
    <p:sldId id="290" r:id="rId8"/>
    <p:sldId id="303" r:id="rId9"/>
    <p:sldId id="294" r:id="rId10"/>
    <p:sldId id="268" r:id="rId11"/>
    <p:sldId id="265" r:id="rId12"/>
    <p:sldId id="262" r:id="rId13"/>
    <p:sldId id="264" r:id="rId14"/>
    <p:sldId id="267" r:id="rId15"/>
    <p:sldId id="271" r:id="rId16"/>
    <p:sldId id="275" r:id="rId17"/>
    <p:sldId id="280" r:id="rId18"/>
    <p:sldId id="279" r:id="rId19"/>
    <p:sldId id="272" r:id="rId20"/>
    <p:sldId id="296" r:id="rId21"/>
    <p:sldId id="288" r:id="rId22"/>
    <p:sldId id="289" r:id="rId23"/>
    <p:sldId id="291" r:id="rId24"/>
    <p:sldId id="292" r:id="rId25"/>
    <p:sldId id="298" r:id="rId26"/>
    <p:sldId id="293" r:id="rId27"/>
    <p:sldId id="29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D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FE8FF-6E18-7A4B-BC4C-16A5A07B0F89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FD60F-1C63-0B4F-A533-861649D573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Acquisition</a:t>
          </a:r>
        </a:p>
      </dgm:t>
    </dgm:pt>
    <dgm:pt modelId="{69BEDE98-955E-AA47-9B90-AFA38D947110}" type="parTrans" cxnId="{404EEB70-DE33-0C4B-93CF-DB314DAD7B95}">
      <dgm:prSet/>
      <dgm:spPr/>
      <dgm:t>
        <a:bodyPr/>
        <a:lstStyle/>
        <a:p>
          <a:endParaRPr lang="en-US"/>
        </a:p>
      </dgm:t>
    </dgm:pt>
    <dgm:pt modelId="{56B93BB4-4DDA-3245-972E-520899C6F3E7}" type="sibTrans" cxnId="{404EEB70-DE33-0C4B-93CF-DB314DAD7B95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E31C299E-34A1-C548-A863-7CDFB1B104F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Preprocessing</a:t>
          </a:r>
        </a:p>
      </dgm:t>
    </dgm:pt>
    <dgm:pt modelId="{8D131C97-42BD-5640-B6B7-32CA9741BFF1}" type="parTrans" cxnId="{FF4D3BEC-3D67-3E48-974F-B805CD0AAD68}">
      <dgm:prSet/>
      <dgm:spPr/>
      <dgm:t>
        <a:bodyPr/>
        <a:lstStyle/>
        <a:p>
          <a:endParaRPr lang="en-US"/>
        </a:p>
      </dgm:t>
    </dgm:pt>
    <dgm:pt modelId="{3552B493-E795-1445-82BD-F8B7E3471C7C}" type="sibTrans" cxnId="{FF4D3BEC-3D67-3E48-974F-B805CD0AAD6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D7D67B2-27F1-1742-92AE-7986A391C6D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Uploading</a:t>
          </a:r>
        </a:p>
      </dgm:t>
    </dgm:pt>
    <dgm:pt modelId="{B3F99E8B-057D-1E45-9AA8-CC1E9838DA4E}" type="parTrans" cxnId="{A31E75D8-E790-3649-A9F9-65B2FBFA6FA8}">
      <dgm:prSet/>
      <dgm:spPr/>
      <dgm:t>
        <a:bodyPr/>
        <a:lstStyle/>
        <a:p>
          <a:endParaRPr lang="en-US"/>
        </a:p>
      </dgm:t>
    </dgm:pt>
    <dgm:pt modelId="{93322D81-E478-E442-9471-62DDEEF37936}" type="sibTrans" cxnId="{A31E75D8-E790-3649-A9F9-65B2FBFA6FA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DB45F6F-0EA7-794F-B0C5-66C70B59463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Visualizations and Insights</a:t>
          </a:r>
        </a:p>
      </dgm:t>
    </dgm:pt>
    <dgm:pt modelId="{A03041F1-CBA9-0945-AD5B-461FBCD092F8}" type="parTrans" cxnId="{E044956D-F783-114C-B009-252EE7B031E4}">
      <dgm:prSet/>
      <dgm:spPr/>
      <dgm:t>
        <a:bodyPr/>
        <a:lstStyle/>
        <a:p>
          <a:endParaRPr lang="en-US"/>
        </a:p>
      </dgm:t>
    </dgm:pt>
    <dgm:pt modelId="{5007A4B7-01B0-9A49-8EE7-4897F2C44FAD}" type="sibTrans" cxnId="{E044956D-F783-114C-B009-252EE7B031E4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3940056D-B52C-3946-A643-DA91D267DF9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Anomaly Detection and Forecasting</a:t>
          </a:r>
        </a:p>
      </dgm:t>
    </dgm:pt>
    <dgm:pt modelId="{12F8675D-4FB9-8A4B-A819-9242B25D4828}" type="parTrans" cxnId="{C4FFD65C-5C9B-B146-9726-51ACB0223BDD}">
      <dgm:prSet/>
      <dgm:spPr/>
      <dgm:t>
        <a:bodyPr/>
        <a:lstStyle/>
        <a:p>
          <a:endParaRPr lang="en-US"/>
        </a:p>
      </dgm:t>
    </dgm:pt>
    <dgm:pt modelId="{2CC5B34A-AFC9-CA4D-A059-401562F88564}" type="sibTrans" cxnId="{C4FFD65C-5C9B-B146-9726-51ACB0223BDD}">
      <dgm:prSet/>
      <dgm:spPr/>
      <dgm:t>
        <a:bodyPr/>
        <a:lstStyle/>
        <a:p>
          <a:endParaRPr lang="en-US"/>
        </a:p>
      </dgm:t>
    </dgm:pt>
    <dgm:pt modelId="{7094C9C6-FD8E-7143-8547-9FA9A3547FAE}">
      <dgm:prSet phldrT="[Text]" custScaleX="54569" custLinFactNeighborX="-12525"/>
      <dgm:spPr>
        <a:solidFill>
          <a:schemeClr val="accent2"/>
        </a:solidFill>
      </dgm:spPr>
    </dgm:pt>
    <dgm:pt modelId="{9248DFA7-122A-8D4C-B21F-0BF22EA5AEB5}" type="parTrans" cxnId="{07DC00A1-1F6B-834B-82D0-6EC18C5B213E}">
      <dgm:prSet/>
      <dgm:spPr/>
      <dgm:t>
        <a:bodyPr/>
        <a:lstStyle/>
        <a:p>
          <a:endParaRPr lang="en-US"/>
        </a:p>
      </dgm:t>
    </dgm:pt>
    <dgm:pt modelId="{E863ACB4-3B63-4C4A-91A2-7DFF04E1922E}" type="sibTrans" cxnId="{07DC00A1-1F6B-834B-82D0-6EC18C5B213E}">
      <dgm:prSet custLinFactX="-200000" custLinFactNeighborX="-208367"/>
      <dgm:spPr/>
      <dgm:t>
        <a:bodyPr/>
        <a:lstStyle/>
        <a:p>
          <a:endParaRPr lang="en-US"/>
        </a:p>
      </dgm:t>
    </dgm:pt>
    <dgm:pt modelId="{EDD1B6DE-822D-BB48-9F1A-DAA2B9502F9C}">
      <dgm:prSet phldrT="[Text]" custScaleX="53597" custLinFactNeighborX="-20454"/>
      <dgm:spPr>
        <a:solidFill>
          <a:schemeClr val="accent2"/>
        </a:solidFill>
      </dgm:spPr>
    </dgm:pt>
    <dgm:pt modelId="{521FE755-F9AC-FC4E-9203-A22734CBED1D}" type="parTrans" cxnId="{E0BF6549-A9F8-CC4A-9962-B8C5EB41E37F}">
      <dgm:prSet/>
      <dgm:spPr/>
      <dgm:t>
        <a:bodyPr/>
        <a:lstStyle/>
        <a:p>
          <a:endParaRPr lang="en-US"/>
        </a:p>
      </dgm:t>
    </dgm:pt>
    <dgm:pt modelId="{23AE8AF6-3ED9-0042-BA5B-B32CCB08131D}" type="sibTrans" cxnId="{E0BF6549-A9F8-CC4A-9962-B8C5EB41E37F}">
      <dgm:prSet custLinFactX="-200000" custLinFactNeighborX="-294252"/>
      <dgm:spPr/>
      <dgm:t>
        <a:bodyPr/>
        <a:lstStyle/>
        <a:p>
          <a:endParaRPr lang="en-US"/>
        </a:p>
      </dgm:t>
    </dgm:pt>
    <dgm:pt modelId="{468C3DAB-4953-DF4A-9A92-30BE02462386}">
      <dgm:prSet phldrT="[Text]" custScaleX="54195" custLinFactNeighborX="-27273"/>
      <dgm:spPr>
        <a:solidFill>
          <a:schemeClr val="accent2"/>
        </a:solidFill>
      </dgm:spPr>
    </dgm:pt>
    <dgm:pt modelId="{F03E295D-09A5-BC42-A361-7F8F02904AE4}" type="parTrans" cxnId="{C9180AEB-C8BD-5B41-A3F4-5F036E96DCC1}">
      <dgm:prSet/>
      <dgm:spPr/>
      <dgm:t>
        <a:bodyPr/>
        <a:lstStyle/>
        <a:p>
          <a:endParaRPr lang="en-US"/>
        </a:p>
      </dgm:t>
    </dgm:pt>
    <dgm:pt modelId="{9B36C049-1FA0-4949-9254-C58E3D2D7820}" type="sibTrans" cxnId="{C9180AEB-C8BD-5B41-A3F4-5F036E96DCC1}">
      <dgm:prSet custLinFactX="-278083" custLinFactNeighborX="-300000"/>
      <dgm:spPr/>
      <dgm:t>
        <a:bodyPr/>
        <a:lstStyle/>
        <a:p>
          <a:endParaRPr lang="en-US"/>
        </a:p>
      </dgm:t>
    </dgm:pt>
    <dgm:pt modelId="{A9288C94-CF48-BF40-9BFC-53AC393A97A7}">
      <dgm:prSet phldrT="[Text]" custScaleX="53923" custLinFactNeighborX="-35226"/>
      <dgm:spPr>
        <a:solidFill>
          <a:schemeClr val="accent2"/>
        </a:solidFill>
      </dgm:spPr>
    </dgm:pt>
    <dgm:pt modelId="{92652B66-9238-EE49-81A9-372701AAF606}" type="parTrans" cxnId="{E159F7DA-9E74-6440-BA68-9B33F1BE5840}">
      <dgm:prSet/>
      <dgm:spPr/>
      <dgm:t>
        <a:bodyPr/>
        <a:lstStyle/>
        <a:p>
          <a:endParaRPr lang="en-US"/>
        </a:p>
      </dgm:t>
    </dgm:pt>
    <dgm:pt modelId="{6C5FEC11-912B-B14C-AF28-DDD671D1391E}" type="sibTrans" cxnId="{E159F7DA-9E74-6440-BA68-9B33F1BE5840}">
      <dgm:prSet custLinFactX="-300000" custLinFactNeighborX="-361914"/>
      <dgm:spPr/>
      <dgm:t>
        <a:bodyPr/>
        <a:lstStyle/>
        <a:p>
          <a:endParaRPr lang="en-US"/>
        </a:p>
      </dgm:t>
    </dgm:pt>
    <dgm:pt modelId="{3EA46733-F647-3B4C-ACA8-53C064AFAE97}">
      <dgm:prSet phldrT="[Text]" custScaleX="55220" custLinFactNeighborX="-42045"/>
      <dgm:spPr>
        <a:solidFill>
          <a:schemeClr val="accent2"/>
        </a:solidFill>
      </dgm:spPr>
    </dgm:pt>
    <dgm:pt modelId="{D2E8C066-8E92-CC42-8355-A8466FC33C97}" type="parTrans" cxnId="{8735F808-D681-D843-9E0E-1D64304458EA}">
      <dgm:prSet/>
      <dgm:spPr/>
      <dgm:t>
        <a:bodyPr/>
        <a:lstStyle/>
        <a:p>
          <a:endParaRPr lang="en-US"/>
        </a:p>
      </dgm:t>
    </dgm:pt>
    <dgm:pt modelId="{166BD810-F8E7-6D47-A53E-CD8DB44C4C5C}" type="sibTrans" cxnId="{8735F808-D681-D843-9E0E-1D64304458EA}">
      <dgm:prSet/>
      <dgm:spPr/>
      <dgm:t>
        <a:bodyPr/>
        <a:lstStyle/>
        <a:p>
          <a:endParaRPr lang="en-US"/>
        </a:p>
      </dgm:t>
    </dgm:pt>
    <dgm:pt modelId="{A78EC235-6662-7742-B75F-AAAF2DAAE52D}" type="pres">
      <dgm:prSet presAssocID="{5B5FE8FF-6E18-7A4B-BC4C-16A5A07B0F89}" presName="outerComposite" presStyleCnt="0">
        <dgm:presLayoutVars>
          <dgm:chMax val="5"/>
          <dgm:dir/>
          <dgm:resizeHandles val="exact"/>
        </dgm:presLayoutVars>
      </dgm:prSet>
      <dgm:spPr/>
    </dgm:pt>
    <dgm:pt modelId="{B9F5E0E1-6096-DE4E-97BA-6AAE432270A7}" type="pres">
      <dgm:prSet presAssocID="{5B5FE8FF-6E18-7A4B-BC4C-16A5A07B0F89}" presName="dummyMaxCanvas" presStyleCnt="0">
        <dgm:presLayoutVars/>
      </dgm:prSet>
      <dgm:spPr/>
    </dgm:pt>
    <dgm:pt modelId="{CD1E6593-72FA-7448-B6B1-39B600273C4C}" type="pres">
      <dgm:prSet presAssocID="{5B5FE8FF-6E18-7A4B-BC4C-16A5A07B0F89}" presName="FiveNodes_1" presStyleLbl="node1" presStyleIdx="0" presStyleCnt="5" custScaleX="54569" custLinFactNeighborX="-19319">
        <dgm:presLayoutVars>
          <dgm:bulletEnabled val="1"/>
        </dgm:presLayoutVars>
      </dgm:prSet>
      <dgm:spPr/>
    </dgm:pt>
    <dgm:pt modelId="{BDD56EBE-7100-B848-9368-D9EA812F4243}" type="pres">
      <dgm:prSet presAssocID="{5B5FE8FF-6E18-7A4B-BC4C-16A5A07B0F89}" presName="FiveNodes_2" presStyleLbl="node1" presStyleIdx="1" presStyleCnt="5" custScaleX="53597" custLinFactNeighborX="-27248">
        <dgm:presLayoutVars>
          <dgm:bulletEnabled val="1"/>
        </dgm:presLayoutVars>
      </dgm:prSet>
      <dgm:spPr/>
    </dgm:pt>
    <dgm:pt modelId="{9894C10B-511D-8546-BD4A-0E38BFD1534F}" type="pres">
      <dgm:prSet presAssocID="{5B5FE8FF-6E18-7A4B-BC4C-16A5A07B0F89}" presName="FiveNodes_3" presStyleLbl="node1" presStyleIdx="2" presStyleCnt="5" custScaleX="54195" custLinFactNeighborX="-34067">
        <dgm:presLayoutVars>
          <dgm:bulletEnabled val="1"/>
        </dgm:presLayoutVars>
      </dgm:prSet>
      <dgm:spPr/>
    </dgm:pt>
    <dgm:pt modelId="{D8229366-D4FC-B94A-B659-7E83E57750FE}" type="pres">
      <dgm:prSet presAssocID="{5B5FE8FF-6E18-7A4B-BC4C-16A5A07B0F89}" presName="FiveNodes_4" presStyleLbl="node1" presStyleIdx="3" presStyleCnt="5" custScaleX="53923" custLinFactNeighborX="-42020">
        <dgm:presLayoutVars>
          <dgm:bulletEnabled val="1"/>
        </dgm:presLayoutVars>
      </dgm:prSet>
      <dgm:spPr/>
    </dgm:pt>
    <dgm:pt modelId="{738D2A96-B46C-B344-AD41-C2320D4F3437}" type="pres">
      <dgm:prSet presAssocID="{5B5FE8FF-6E18-7A4B-BC4C-16A5A07B0F89}" presName="FiveNodes_5" presStyleLbl="node1" presStyleIdx="4" presStyleCnt="5" custScaleX="55220" custLinFactNeighborX="-48839">
        <dgm:presLayoutVars>
          <dgm:bulletEnabled val="1"/>
        </dgm:presLayoutVars>
      </dgm:prSet>
      <dgm:spPr/>
    </dgm:pt>
    <dgm:pt modelId="{DD41D225-D12E-384F-B8C6-9B2BC08E3437}" type="pres">
      <dgm:prSet presAssocID="{5B5FE8FF-6E18-7A4B-BC4C-16A5A07B0F89}" presName="FiveConn_1-2" presStyleLbl="fgAccFollowNode1" presStyleIdx="0" presStyleCnt="4" custLinFactX="-200000" custLinFactNeighborX="-272151">
        <dgm:presLayoutVars>
          <dgm:bulletEnabled val="1"/>
        </dgm:presLayoutVars>
      </dgm:prSet>
      <dgm:spPr/>
    </dgm:pt>
    <dgm:pt modelId="{4C647794-485E-BF43-947A-DE344B07FD16}" type="pres">
      <dgm:prSet presAssocID="{5B5FE8FF-6E18-7A4B-BC4C-16A5A07B0F89}" presName="FiveConn_2-3" presStyleLbl="fgAccFollowNode1" presStyleIdx="1" presStyleCnt="4" custLinFactX="-258036" custLinFactNeighborX="-300000">
        <dgm:presLayoutVars>
          <dgm:bulletEnabled val="1"/>
        </dgm:presLayoutVars>
      </dgm:prSet>
      <dgm:spPr/>
    </dgm:pt>
    <dgm:pt modelId="{0F048C95-4945-2542-9470-719235687ABF}" type="pres">
      <dgm:prSet presAssocID="{5B5FE8FF-6E18-7A4B-BC4C-16A5A07B0F89}" presName="FiveConn_3-4" presStyleLbl="fgAccFollowNode1" presStyleIdx="2" presStyleCnt="4" custLinFactX="-300000" custLinFactNeighborX="-341867">
        <dgm:presLayoutVars>
          <dgm:bulletEnabled val="1"/>
        </dgm:presLayoutVars>
      </dgm:prSet>
      <dgm:spPr/>
    </dgm:pt>
    <dgm:pt modelId="{0BCB7244-6870-8943-AB37-76DD992DBA23}" type="pres">
      <dgm:prSet presAssocID="{5B5FE8FF-6E18-7A4B-BC4C-16A5A07B0F89}" presName="FiveConn_4-5" presStyleLbl="fgAccFollowNode1" presStyleIdx="3" presStyleCnt="4" custLinFactX="-325698" custLinFactNeighborX="-400000">
        <dgm:presLayoutVars>
          <dgm:bulletEnabled val="1"/>
        </dgm:presLayoutVars>
      </dgm:prSet>
      <dgm:spPr/>
    </dgm:pt>
    <dgm:pt modelId="{99EBE4D8-D52B-2D44-B0A0-52D5E23E2CC4}" type="pres">
      <dgm:prSet presAssocID="{5B5FE8FF-6E18-7A4B-BC4C-16A5A07B0F89}" presName="FiveNodes_1_text" presStyleLbl="node1" presStyleIdx="4" presStyleCnt="5">
        <dgm:presLayoutVars>
          <dgm:bulletEnabled val="1"/>
        </dgm:presLayoutVars>
      </dgm:prSet>
      <dgm:spPr/>
    </dgm:pt>
    <dgm:pt modelId="{C3DFD6F6-8A5A-174C-A350-8E1BB6B10630}" type="pres">
      <dgm:prSet presAssocID="{5B5FE8FF-6E18-7A4B-BC4C-16A5A07B0F89}" presName="FiveNodes_2_text" presStyleLbl="node1" presStyleIdx="4" presStyleCnt="5">
        <dgm:presLayoutVars>
          <dgm:bulletEnabled val="1"/>
        </dgm:presLayoutVars>
      </dgm:prSet>
      <dgm:spPr/>
    </dgm:pt>
    <dgm:pt modelId="{1D1ED0D0-5346-0F48-8CE1-D40007D3EB44}" type="pres">
      <dgm:prSet presAssocID="{5B5FE8FF-6E18-7A4B-BC4C-16A5A07B0F89}" presName="FiveNodes_3_text" presStyleLbl="node1" presStyleIdx="4" presStyleCnt="5">
        <dgm:presLayoutVars>
          <dgm:bulletEnabled val="1"/>
        </dgm:presLayoutVars>
      </dgm:prSet>
      <dgm:spPr/>
    </dgm:pt>
    <dgm:pt modelId="{8AB6D2E5-41AF-0F4E-AA72-0B31E2567401}" type="pres">
      <dgm:prSet presAssocID="{5B5FE8FF-6E18-7A4B-BC4C-16A5A07B0F89}" presName="FiveNodes_4_text" presStyleLbl="node1" presStyleIdx="4" presStyleCnt="5">
        <dgm:presLayoutVars>
          <dgm:bulletEnabled val="1"/>
        </dgm:presLayoutVars>
      </dgm:prSet>
      <dgm:spPr/>
    </dgm:pt>
    <dgm:pt modelId="{EE9CE0D1-D3DF-5C48-A6E3-3E00AAC505B8}" type="pres">
      <dgm:prSet presAssocID="{5B5FE8FF-6E18-7A4B-BC4C-16A5A07B0F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092AE05-6839-994B-8FC6-EE4AFCF28529}" type="presOf" srcId="{DDB45F6F-0EA7-794F-B0C5-66C70B59463F}" destId="{D8229366-D4FC-B94A-B659-7E83E57750FE}" srcOrd="0" destOrd="0" presId="urn:microsoft.com/office/officeart/2005/8/layout/vProcess5"/>
    <dgm:cxn modelId="{8735F808-D681-D843-9E0E-1D64304458EA}" srcId="{5B5FE8FF-6E18-7A4B-BC4C-16A5A07B0F89}" destId="{3EA46733-F647-3B4C-ACA8-53C064AFAE97}" srcOrd="9" destOrd="0" parTransId="{D2E8C066-8E92-CC42-8355-A8466FC33C97}" sibTransId="{166BD810-F8E7-6D47-A53E-CD8DB44C4C5C}"/>
    <dgm:cxn modelId="{D14AD220-E1BD-DF41-9810-FBD3D497E6C2}" type="presOf" srcId="{3940056D-B52C-3946-A643-DA91D267DF91}" destId="{738D2A96-B46C-B344-AD41-C2320D4F3437}" srcOrd="0" destOrd="0" presId="urn:microsoft.com/office/officeart/2005/8/layout/vProcess5"/>
    <dgm:cxn modelId="{A9089B25-DDC5-0641-B5A2-2D012EFBE994}" type="presOf" srcId="{3940056D-B52C-3946-A643-DA91D267DF91}" destId="{EE9CE0D1-D3DF-5C48-A6E3-3E00AAC505B8}" srcOrd="1" destOrd="0" presId="urn:microsoft.com/office/officeart/2005/8/layout/vProcess5"/>
    <dgm:cxn modelId="{1ACE6932-FBD2-CE45-816A-A8AD3DB21D81}" type="presOf" srcId="{C20FD60F-1C63-0B4F-A533-861649D57323}" destId="{99EBE4D8-D52B-2D44-B0A0-52D5E23E2CC4}" srcOrd="1" destOrd="0" presId="urn:microsoft.com/office/officeart/2005/8/layout/vProcess5"/>
    <dgm:cxn modelId="{E0BF6549-A9F8-CC4A-9962-B8C5EB41E37F}" srcId="{5B5FE8FF-6E18-7A4B-BC4C-16A5A07B0F89}" destId="{EDD1B6DE-822D-BB48-9F1A-DAA2B9502F9C}" srcOrd="6" destOrd="0" parTransId="{521FE755-F9AC-FC4E-9203-A22734CBED1D}" sibTransId="{23AE8AF6-3ED9-0042-BA5B-B32CCB08131D}"/>
    <dgm:cxn modelId="{C4FFD65C-5C9B-B146-9726-51ACB0223BDD}" srcId="{5B5FE8FF-6E18-7A4B-BC4C-16A5A07B0F89}" destId="{3940056D-B52C-3946-A643-DA91D267DF91}" srcOrd="4" destOrd="0" parTransId="{12F8675D-4FB9-8A4B-A819-9242B25D4828}" sibTransId="{2CC5B34A-AFC9-CA4D-A059-401562F88564}"/>
    <dgm:cxn modelId="{1976526B-A146-834E-BD27-72E86AB5F5E0}" type="presOf" srcId="{C20FD60F-1C63-0B4F-A533-861649D57323}" destId="{CD1E6593-72FA-7448-B6B1-39B600273C4C}" srcOrd="0" destOrd="0" presId="urn:microsoft.com/office/officeart/2005/8/layout/vProcess5"/>
    <dgm:cxn modelId="{E044956D-F783-114C-B009-252EE7B031E4}" srcId="{5B5FE8FF-6E18-7A4B-BC4C-16A5A07B0F89}" destId="{DDB45F6F-0EA7-794F-B0C5-66C70B59463F}" srcOrd="3" destOrd="0" parTransId="{A03041F1-CBA9-0945-AD5B-461FBCD092F8}" sibTransId="{5007A4B7-01B0-9A49-8EE7-4897F2C44FAD}"/>
    <dgm:cxn modelId="{404EEB70-DE33-0C4B-93CF-DB314DAD7B95}" srcId="{5B5FE8FF-6E18-7A4B-BC4C-16A5A07B0F89}" destId="{C20FD60F-1C63-0B4F-A533-861649D57323}" srcOrd="0" destOrd="0" parTransId="{69BEDE98-955E-AA47-9B90-AFA38D947110}" sibTransId="{56B93BB4-4DDA-3245-972E-520899C6F3E7}"/>
    <dgm:cxn modelId="{80F58079-C0B6-FC4A-AF47-C1831B0B9BAB}" type="presOf" srcId="{93322D81-E478-E442-9471-62DDEEF37936}" destId="{0F048C95-4945-2542-9470-719235687ABF}" srcOrd="0" destOrd="0" presId="urn:microsoft.com/office/officeart/2005/8/layout/vProcess5"/>
    <dgm:cxn modelId="{73885F86-1575-E449-B32D-13B99303D1F3}" type="presOf" srcId="{DDB45F6F-0EA7-794F-B0C5-66C70B59463F}" destId="{8AB6D2E5-41AF-0F4E-AA72-0B31E2567401}" srcOrd="1" destOrd="0" presId="urn:microsoft.com/office/officeart/2005/8/layout/vProcess5"/>
    <dgm:cxn modelId="{2621E989-B9F8-604C-9C39-78094032922F}" type="presOf" srcId="{5B5FE8FF-6E18-7A4B-BC4C-16A5A07B0F89}" destId="{A78EC235-6662-7742-B75F-AAAF2DAAE52D}" srcOrd="0" destOrd="0" presId="urn:microsoft.com/office/officeart/2005/8/layout/vProcess5"/>
    <dgm:cxn modelId="{86C40D9D-8DE5-0E43-B5A7-0A845B0B366F}" type="presOf" srcId="{E31C299E-34A1-C548-A863-7CDFB1B104F8}" destId="{C3DFD6F6-8A5A-174C-A350-8E1BB6B10630}" srcOrd="1" destOrd="0" presId="urn:microsoft.com/office/officeart/2005/8/layout/vProcess5"/>
    <dgm:cxn modelId="{CD11BDA0-808F-F14A-BFEB-3BB1D4436622}" type="presOf" srcId="{5007A4B7-01B0-9A49-8EE7-4897F2C44FAD}" destId="{0BCB7244-6870-8943-AB37-76DD992DBA23}" srcOrd="0" destOrd="0" presId="urn:microsoft.com/office/officeart/2005/8/layout/vProcess5"/>
    <dgm:cxn modelId="{07DC00A1-1F6B-834B-82D0-6EC18C5B213E}" srcId="{5B5FE8FF-6E18-7A4B-BC4C-16A5A07B0F89}" destId="{7094C9C6-FD8E-7143-8547-9FA9A3547FAE}" srcOrd="5" destOrd="0" parTransId="{9248DFA7-122A-8D4C-B21F-0BF22EA5AEB5}" sibTransId="{E863ACB4-3B63-4C4A-91A2-7DFF04E1922E}"/>
    <dgm:cxn modelId="{CD20A0A1-AD9B-9542-86A8-7361CCD14311}" type="presOf" srcId="{CD7D67B2-27F1-1742-92AE-7986A391C6D3}" destId="{9894C10B-511D-8546-BD4A-0E38BFD1534F}" srcOrd="0" destOrd="0" presId="urn:microsoft.com/office/officeart/2005/8/layout/vProcess5"/>
    <dgm:cxn modelId="{34BB92B0-F29F-CC49-8D08-5912EF03A17C}" type="presOf" srcId="{3552B493-E795-1445-82BD-F8B7E3471C7C}" destId="{4C647794-485E-BF43-947A-DE344B07FD16}" srcOrd="0" destOrd="0" presId="urn:microsoft.com/office/officeart/2005/8/layout/vProcess5"/>
    <dgm:cxn modelId="{A31E75D8-E790-3649-A9F9-65B2FBFA6FA8}" srcId="{5B5FE8FF-6E18-7A4B-BC4C-16A5A07B0F89}" destId="{CD7D67B2-27F1-1742-92AE-7986A391C6D3}" srcOrd="2" destOrd="0" parTransId="{B3F99E8B-057D-1E45-9AA8-CC1E9838DA4E}" sibTransId="{93322D81-E478-E442-9471-62DDEEF37936}"/>
    <dgm:cxn modelId="{E159F7DA-9E74-6440-BA68-9B33F1BE5840}" srcId="{5B5FE8FF-6E18-7A4B-BC4C-16A5A07B0F89}" destId="{A9288C94-CF48-BF40-9BFC-53AC393A97A7}" srcOrd="8" destOrd="0" parTransId="{92652B66-9238-EE49-81A9-372701AAF606}" sibTransId="{6C5FEC11-912B-B14C-AF28-DDD671D1391E}"/>
    <dgm:cxn modelId="{BD3602E2-898E-DA4C-8D90-B30232BC6D99}" type="presOf" srcId="{56B93BB4-4DDA-3245-972E-520899C6F3E7}" destId="{DD41D225-D12E-384F-B8C6-9B2BC08E3437}" srcOrd="0" destOrd="0" presId="urn:microsoft.com/office/officeart/2005/8/layout/vProcess5"/>
    <dgm:cxn modelId="{040185E4-1A94-144B-884C-A358BE481649}" type="presOf" srcId="{E31C299E-34A1-C548-A863-7CDFB1B104F8}" destId="{BDD56EBE-7100-B848-9368-D9EA812F4243}" srcOrd="0" destOrd="0" presId="urn:microsoft.com/office/officeart/2005/8/layout/vProcess5"/>
    <dgm:cxn modelId="{C9180AEB-C8BD-5B41-A3F4-5F036E96DCC1}" srcId="{5B5FE8FF-6E18-7A4B-BC4C-16A5A07B0F89}" destId="{468C3DAB-4953-DF4A-9A92-30BE02462386}" srcOrd="7" destOrd="0" parTransId="{F03E295D-09A5-BC42-A361-7F8F02904AE4}" sibTransId="{9B36C049-1FA0-4949-9254-C58E3D2D7820}"/>
    <dgm:cxn modelId="{FF4D3BEC-3D67-3E48-974F-B805CD0AAD68}" srcId="{5B5FE8FF-6E18-7A4B-BC4C-16A5A07B0F89}" destId="{E31C299E-34A1-C548-A863-7CDFB1B104F8}" srcOrd="1" destOrd="0" parTransId="{8D131C97-42BD-5640-B6B7-32CA9741BFF1}" sibTransId="{3552B493-E795-1445-82BD-F8B7E3471C7C}"/>
    <dgm:cxn modelId="{5E8DF9F7-B00C-9643-9C55-E0B4E6F31837}" type="presOf" srcId="{CD7D67B2-27F1-1742-92AE-7986A391C6D3}" destId="{1D1ED0D0-5346-0F48-8CE1-D40007D3EB44}" srcOrd="1" destOrd="0" presId="urn:microsoft.com/office/officeart/2005/8/layout/vProcess5"/>
    <dgm:cxn modelId="{9FE2376D-BBC2-A540-B0D3-78B4B44FB772}" type="presParOf" srcId="{A78EC235-6662-7742-B75F-AAAF2DAAE52D}" destId="{B9F5E0E1-6096-DE4E-97BA-6AAE432270A7}" srcOrd="0" destOrd="0" presId="urn:microsoft.com/office/officeart/2005/8/layout/vProcess5"/>
    <dgm:cxn modelId="{35443DB8-2902-D542-98E5-DE3998C4F3C9}" type="presParOf" srcId="{A78EC235-6662-7742-B75F-AAAF2DAAE52D}" destId="{CD1E6593-72FA-7448-B6B1-39B600273C4C}" srcOrd="1" destOrd="0" presId="urn:microsoft.com/office/officeart/2005/8/layout/vProcess5"/>
    <dgm:cxn modelId="{7F54D6C9-719E-6A48-B514-183482F3BADD}" type="presParOf" srcId="{A78EC235-6662-7742-B75F-AAAF2DAAE52D}" destId="{BDD56EBE-7100-B848-9368-D9EA812F4243}" srcOrd="2" destOrd="0" presId="urn:microsoft.com/office/officeart/2005/8/layout/vProcess5"/>
    <dgm:cxn modelId="{22A138D0-3DF4-E34E-973E-6A32432DA8A9}" type="presParOf" srcId="{A78EC235-6662-7742-B75F-AAAF2DAAE52D}" destId="{9894C10B-511D-8546-BD4A-0E38BFD1534F}" srcOrd="3" destOrd="0" presId="urn:microsoft.com/office/officeart/2005/8/layout/vProcess5"/>
    <dgm:cxn modelId="{519960DF-C419-4F40-9404-E4459D907DB8}" type="presParOf" srcId="{A78EC235-6662-7742-B75F-AAAF2DAAE52D}" destId="{D8229366-D4FC-B94A-B659-7E83E57750FE}" srcOrd="4" destOrd="0" presId="urn:microsoft.com/office/officeart/2005/8/layout/vProcess5"/>
    <dgm:cxn modelId="{A7DE0E65-9176-E44F-AB38-941A7DE4C7F9}" type="presParOf" srcId="{A78EC235-6662-7742-B75F-AAAF2DAAE52D}" destId="{738D2A96-B46C-B344-AD41-C2320D4F3437}" srcOrd="5" destOrd="0" presId="urn:microsoft.com/office/officeart/2005/8/layout/vProcess5"/>
    <dgm:cxn modelId="{CB92E992-E03F-DB4B-BCBC-A2BEF5265B14}" type="presParOf" srcId="{A78EC235-6662-7742-B75F-AAAF2DAAE52D}" destId="{DD41D225-D12E-384F-B8C6-9B2BC08E3437}" srcOrd="6" destOrd="0" presId="urn:microsoft.com/office/officeart/2005/8/layout/vProcess5"/>
    <dgm:cxn modelId="{A537D213-1FA4-194B-A3D8-268B00C7BE16}" type="presParOf" srcId="{A78EC235-6662-7742-B75F-AAAF2DAAE52D}" destId="{4C647794-485E-BF43-947A-DE344B07FD16}" srcOrd="7" destOrd="0" presId="urn:microsoft.com/office/officeart/2005/8/layout/vProcess5"/>
    <dgm:cxn modelId="{FD8EC84C-BC8B-8C49-875B-BAEFAF9A3AF2}" type="presParOf" srcId="{A78EC235-6662-7742-B75F-AAAF2DAAE52D}" destId="{0F048C95-4945-2542-9470-719235687ABF}" srcOrd="8" destOrd="0" presId="urn:microsoft.com/office/officeart/2005/8/layout/vProcess5"/>
    <dgm:cxn modelId="{0FBA0F08-FA1D-7544-98F5-17FF7F44B67C}" type="presParOf" srcId="{A78EC235-6662-7742-B75F-AAAF2DAAE52D}" destId="{0BCB7244-6870-8943-AB37-76DD992DBA23}" srcOrd="9" destOrd="0" presId="urn:microsoft.com/office/officeart/2005/8/layout/vProcess5"/>
    <dgm:cxn modelId="{9EC91EB0-11BB-A44A-8FA8-EA8B7949D884}" type="presParOf" srcId="{A78EC235-6662-7742-B75F-AAAF2DAAE52D}" destId="{99EBE4D8-D52B-2D44-B0A0-52D5E23E2CC4}" srcOrd="10" destOrd="0" presId="urn:microsoft.com/office/officeart/2005/8/layout/vProcess5"/>
    <dgm:cxn modelId="{0C893FC6-C02B-094F-A504-57E0D2D71394}" type="presParOf" srcId="{A78EC235-6662-7742-B75F-AAAF2DAAE52D}" destId="{C3DFD6F6-8A5A-174C-A350-8E1BB6B10630}" srcOrd="11" destOrd="0" presId="urn:microsoft.com/office/officeart/2005/8/layout/vProcess5"/>
    <dgm:cxn modelId="{CE003BE7-1B5F-4E42-BD07-5E39F1DF4F4E}" type="presParOf" srcId="{A78EC235-6662-7742-B75F-AAAF2DAAE52D}" destId="{1D1ED0D0-5346-0F48-8CE1-D40007D3EB44}" srcOrd="12" destOrd="0" presId="urn:microsoft.com/office/officeart/2005/8/layout/vProcess5"/>
    <dgm:cxn modelId="{817EC9C4-62BB-834A-8D35-DA6547F32CB0}" type="presParOf" srcId="{A78EC235-6662-7742-B75F-AAAF2DAAE52D}" destId="{8AB6D2E5-41AF-0F4E-AA72-0B31E2567401}" srcOrd="13" destOrd="0" presId="urn:microsoft.com/office/officeart/2005/8/layout/vProcess5"/>
    <dgm:cxn modelId="{29B68815-E833-6449-B628-75C64071CE1B}" type="presParOf" srcId="{A78EC235-6662-7742-B75F-AAAF2DAAE52D}" destId="{EE9CE0D1-D3DF-5C48-A6E3-3E00AAC505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E6593-72FA-7448-B6B1-39B600273C4C}">
      <dsp:nvSpPr>
        <dsp:cNvPr id="0" name=""/>
        <dsp:cNvSpPr/>
      </dsp:nvSpPr>
      <dsp:spPr>
        <a:xfrm>
          <a:off x="215229" y="0"/>
          <a:ext cx="3457924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Acquisition</a:t>
          </a:r>
        </a:p>
      </dsp:txBody>
      <dsp:txXfrm>
        <a:off x="240664" y="25435"/>
        <a:ext cx="2868008" cy="817546"/>
      </dsp:txXfrm>
    </dsp:sp>
    <dsp:sp modelId="{BDD56EBE-7100-B848-9368-D9EA812F4243}">
      <dsp:nvSpPr>
        <dsp:cNvPr id="0" name=""/>
        <dsp:cNvSpPr/>
      </dsp:nvSpPr>
      <dsp:spPr>
        <a:xfrm>
          <a:off x="216783" y="989029"/>
          <a:ext cx="3396330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Preprocessing</a:t>
          </a:r>
        </a:p>
      </dsp:txBody>
      <dsp:txXfrm>
        <a:off x="242218" y="1014464"/>
        <a:ext cx="2789298" cy="817546"/>
      </dsp:txXfrm>
    </dsp:sp>
    <dsp:sp modelId="{9894C10B-511D-8546-BD4A-0E38BFD1534F}">
      <dsp:nvSpPr>
        <dsp:cNvPr id="0" name=""/>
        <dsp:cNvSpPr/>
      </dsp:nvSpPr>
      <dsp:spPr>
        <a:xfrm>
          <a:off x="238932" y="1978059"/>
          <a:ext cx="3434224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Uploading</a:t>
          </a:r>
        </a:p>
      </dsp:txBody>
      <dsp:txXfrm>
        <a:off x="264367" y="2003494"/>
        <a:ext cx="2820987" cy="817546"/>
      </dsp:txXfrm>
    </dsp:sp>
    <dsp:sp modelId="{D8229366-D4FC-B94A-B659-7E83E57750FE}">
      <dsp:nvSpPr>
        <dsp:cNvPr id="0" name=""/>
        <dsp:cNvSpPr/>
      </dsp:nvSpPr>
      <dsp:spPr>
        <a:xfrm>
          <a:off x="216787" y="2967089"/>
          <a:ext cx="3416988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Visualizations and Insights</a:t>
          </a:r>
        </a:p>
      </dsp:txBody>
      <dsp:txXfrm>
        <a:off x="242222" y="2992524"/>
        <a:ext cx="2806574" cy="817546"/>
      </dsp:txXfrm>
    </dsp:sp>
    <dsp:sp modelId="{738D2A96-B46C-B344-AD41-C2320D4F3437}">
      <dsp:nvSpPr>
        <dsp:cNvPr id="0" name=""/>
        <dsp:cNvSpPr/>
      </dsp:nvSpPr>
      <dsp:spPr>
        <a:xfrm>
          <a:off x="216789" y="3956119"/>
          <a:ext cx="3499176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Anomaly Detection and Forecasting</a:t>
          </a:r>
        </a:p>
      </dsp:txBody>
      <dsp:txXfrm>
        <a:off x="242224" y="3981554"/>
        <a:ext cx="2875303" cy="817546"/>
      </dsp:txXfrm>
    </dsp:sp>
    <dsp:sp modelId="{DD41D225-D12E-384F-B8C6-9B2BC08E3437}">
      <dsp:nvSpPr>
        <dsp:cNvPr id="0" name=""/>
        <dsp:cNvSpPr/>
      </dsp:nvSpPr>
      <dsp:spPr>
        <a:xfrm>
          <a:off x="3107167" y="634426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34173" y="634426"/>
        <a:ext cx="310458" cy="424764"/>
      </dsp:txXfrm>
    </dsp:sp>
    <dsp:sp modelId="{4C647794-485E-BF43-947A-DE344B07FD16}">
      <dsp:nvSpPr>
        <dsp:cNvPr id="0" name=""/>
        <dsp:cNvSpPr/>
      </dsp:nvSpPr>
      <dsp:spPr>
        <a:xfrm>
          <a:off x="3095573" y="1623456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79" y="1623456"/>
        <a:ext cx="310458" cy="424764"/>
      </dsp:txXfrm>
    </dsp:sp>
    <dsp:sp modelId="{0F048C95-4945-2542-9470-719235687ABF}">
      <dsp:nvSpPr>
        <dsp:cNvPr id="0" name=""/>
        <dsp:cNvSpPr/>
      </dsp:nvSpPr>
      <dsp:spPr>
        <a:xfrm>
          <a:off x="3095574" y="2598012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80" y="2598012"/>
        <a:ext cx="310458" cy="424764"/>
      </dsp:txXfrm>
    </dsp:sp>
    <dsp:sp modelId="{0BCB7244-6870-8943-AB37-76DD992DBA23}">
      <dsp:nvSpPr>
        <dsp:cNvPr id="0" name=""/>
        <dsp:cNvSpPr/>
      </dsp:nvSpPr>
      <dsp:spPr>
        <a:xfrm>
          <a:off x="3095574" y="3596691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80" y="3596691"/>
        <a:ext cx="310458" cy="424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ka2403/mmishra2/tree/master/CIS%20590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-14276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ics.uci.edu/ml/datasets/Drug+Review+Dataset+%28Drugs.com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p.pharm.mssm.edu/datasets2tools/landing/dataset/HMS2027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838363"/>
            <a:ext cx="2736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Monika Mishra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356992"/>
            <a:ext cx="56166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Drug Review Analysis Using Elasticsearch and Kibana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EFC40-44C9-3B4A-90A2-F3576494A559}"/>
              </a:ext>
            </a:extLst>
          </p:cNvPr>
          <p:cNvSpPr txBox="1"/>
          <p:nvPr/>
        </p:nvSpPr>
        <p:spPr>
          <a:xfrm>
            <a:off x="3419872" y="5859269"/>
            <a:ext cx="56166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 the guidance of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 – Dr. Jongwook Woo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B985-7663-3940-8170-63B5D93B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Yearly Review Count Trend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5CBA4BC7-3377-3B4F-93E2-AC8BED63241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00800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57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Most Common Medical Conditions</a:t>
            </a:r>
            <a:endParaRPr lang="ko-KR" altLang="en-US" sz="3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9D3BB-16E9-7747-AFA5-C5F6F1E636F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912768" cy="4536504"/>
          </a:xfrm>
          <a:prstGeom prst="rect">
            <a:avLst/>
          </a:prstGeom>
          <a:solidFill>
            <a:schemeClr val="accent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284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Number of Drugs Per Condition</a:t>
            </a:r>
            <a:endParaRPr lang="ko-KR" altLang="en-US" sz="3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E3CC0-E705-8C44-90DC-8F984766DB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7128791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3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Most Reviewed Drugs</a:t>
            </a:r>
            <a:endParaRPr lang="ko-KR" altLang="en-US" sz="30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C88420B-A019-A24B-99F6-03FF2B3440A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488831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460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Drugs Used in Multiple Conditions</a:t>
            </a:r>
            <a:endParaRPr lang="ko-KR" alt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2DD61-F73A-6045-95A0-5D49A2629E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200800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3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Conditions Cured By Drug - Prednisone</a:t>
            </a:r>
            <a:endParaRPr lang="ko-KR" altLang="en-US" sz="3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10C96-04FE-E144-9B8A-7B176949B4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12879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14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Significant Drugs With Best Rating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899592" y="119675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Based on average rating and review count &gt; 30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50C49-8A15-C04F-84FC-64A15B5DC3B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4824536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20FBD-41D2-0E4B-99CA-42BF3E3CF532}"/>
              </a:ext>
            </a:extLst>
          </p:cNvPr>
          <p:cNvSpPr txBox="1"/>
          <p:nvPr/>
        </p:nvSpPr>
        <p:spPr>
          <a:xfrm>
            <a:off x="6156177" y="1844824"/>
            <a:ext cx="2736304" cy="4401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select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avg</a:t>
            </a:r>
            <a:r>
              <a:rPr lang="en-US" sz="2800" dirty="0">
                <a:latin typeface="Abadi MT Condensed Light" panose="020B0306030101010103" pitchFamily="34" charset="77"/>
              </a:rPr>
              <a:t>(rating) "rating" ,</a:t>
            </a:r>
          </a:p>
          <a:p>
            <a:pPr latinLnBrk="0"/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,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count</a:t>
            </a:r>
            <a:r>
              <a:rPr lang="en-US" sz="2800" dirty="0">
                <a:latin typeface="Abadi MT Condensed Light" panose="020B0306030101010103" pitchFamily="34" charset="77"/>
              </a:rPr>
              <a:t>(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) "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"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from</a:t>
            </a:r>
            <a:r>
              <a:rPr lang="en-US" sz="2800" dirty="0">
                <a:latin typeface="Abadi MT Condensed Light" panose="020B0306030101010103" pitchFamily="34" charset="77"/>
              </a:rPr>
              <a:t> drugs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group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having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 &gt;30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order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rating </a:t>
            </a:r>
            <a:r>
              <a:rPr lang="en-US" sz="2800" b="1" dirty="0">
                <a:latin typeface="Abadi MT Condensed Light" panose="020B0306030101010103" pitchFamily="34" charset="77"/>
              </a:rPr>
              <a:t>desc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limit</a:t>
            </a:r>
            <a:r>
              <a:rPr lang="en-US" sz="2800" dirty="0">
                <a:latin typeface="Abadi MT Condensed Light" panose="020B0306030101010103" pitchFamily="34" charset="77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484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Significant Drugs With Worst Rating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899592" y="119675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Based on average rating and review count &gt; 30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AEB7D-FF64-464F-96C7-6FBA9E98E2C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4752528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91002-FD57-A34E-82E1-753254A65824}"/>
              </a:ext>
            </a:extLst>
          </p:cNvPr>
          <p:cNvSpPr txBox="1"/>
          <p:nvPr/>
        </p:nvSpPr>
        <p:spPr>
          <a:xfrm>
            <a:off x="6156177" y="1844824"/>
            <a:ext cx="2736304" cy="4401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select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avg</a:t>
            </a:r>
            <a:r>
              <a:rPr lang="en-US" sz="2800" dirty="0">
                <a:latin typeface="Abadi MT Condensed Light" panose="020B0306030101010103" pitchFamily="34" charset="77"/>
              </a:rPr>
              <a:t>(rating) "rating" ,</a:t>
            </a:r>
          </a:p>
          <a:p>
            <a:pPr latinLnBrk="0"/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,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count</a:t>
            </a:r>
            <a:r>
              <a:rPr lang="en-US" sz="2800" dirty="0">
                <a:latin typeface="Abadi MT Condensed Light" panose="020B0306030101010103" pitchFamily="34" charset="77"/>
              </a:rPr>
              <a:t>(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) "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"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from</a:t>
            </a:r>
            <a:r>
              <a:rPr lang="en-US" sz="2800" dirty="0">
                <a:latin typeface="Abadi MT Condensed Light" panose="020B0306030101010103" pitchFamily="34" charset="77"/>
              </a:rPr>
              <a:t> drugs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group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having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 &gt;30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order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rating </a:t>
            </a:r>
            <a:r>
              <a:rPr lang="en-US" sz="2800" b="1" dirty="0" err="1">
                <a:latin typeface="Abadi MT Condensed Light" panose="020B0306030101010103" pitchFamily="34" charset="77"/>
              </a:rPr>
              <a:t>asc</a:t>
            </a:r>
            <a:endParaRPr lang="en-US" sz="2800" b="1" dirty="0">
              <a:latin typeface="Abadi MT Condensed Light" panose="020B0306030101010103" pitchFamily="34" charset="77"/>
            </a:endParaRP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limit</a:t>
            </a:r>
            <a:r>
              <a:rPr lang="en-US" sz="2800" dirty="0">
                <a:latin typeface="Abadi MT Condensed Light" panose="020B0306030101010103" pitchFamily="34" charset="77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27416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Highest Reviewed Medical Conditions</a:t>
            </a:r>
            <a:endParaRPr lang="ko-KR" altLang="en-US" sz="3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315E7-D0F4-9A44-A34B-9941568C863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272808" cy="4104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611560" y="1455167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  <a:cs typeface="Apple Chancery" panose="03020702040506060504" pitchFamily="66" charset="-79"/>
              </a:rPr>
              <a:t>Top 5 medical conditions each year based on review count</a:t>
            </a:r>
          </a:p>
        </p:txBody>
      </p:sp>
    </p:spTree>
    <p:extLst>
      <p:ext uri="{BB962C8B-B14F-4D97-AF65-F5344CB8AC3E}">
        <p14:creationId xmlns:p14="http://schemas.microsoft.com/office/powerpoint/2010/main" val="245659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937718"/>
            <a:ext cx="7056784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2055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896544"/>
          </a:xfrm>
        </p:spPr>
        <p:txBody>
          <a:bodyPr/>
          <a:lstStyle/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Online review sites and opinion forums contain a wealth of information regarding user preferences and experiences over multiple product domains. 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Web-based reviews can be viewed as an orthogonal source of information for consumers, physicians, and drug manufacturers to assess the performance of a drug.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This information can be leveraged to obtain valuable insights using data mining approaches. 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Finding anomalies and predicting average rating is equally important to take corrective measures if required.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Anomaly Detection of Average Rating</a:t>
            </a:r>
            <a:endParaRPr lang="ko-KR" altLang="en-US" sz="3000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EB7B293-CBC0-FC4E-90DD-769F14C865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920880" cy="4320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540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Forecasting Average Rating</a:t>
            </a:r>
            <a:endParaRPr lang="ko-KR" altLang="en-US" sz="3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FD4908-2F1D-D64F-B921-98193BFF0B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/>
          <a:stretch/>
        </p:blipFill>
        <p:spPr>
          <a:xfrm>
            <a:off x="468313" y="1556792"/>
            <a:ext cx="822960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06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772816"/>
            <a:ext cx="8229600" cy="4680520"/>
          </a:xfrm>
        </p:spPr>
        <p:txBody>
          <a:bodyPr/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Birth Control followed by Depression , Anxiety, and Pain are the top problems faced by the people.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Maximum drugs have been rated 10.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People’s reactions are extreme.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One drug can be used to cure multiple medical conditions.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Depression and Anxiety medical conditions comes under top 5 medical conditions in all the years being analyzed.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Review count has dramatically increased since 2015.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772816"/>
            <a:ext cx="8229600" cy="4824536"/>
          </a:xfrm>
        </p:spPr>
        <p:txBody>
          <a:bodyPr/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Medical conditions “Pain” has the highest number of curable medicines available. 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Abadi MT Condensed Light" panose="020B0306030101010103" pitchFamily="34" charset="77"/>
                <a:cs typeface="Arial" pitchFamily="34" charset="0"/>
              </a:rPr>
              <a:t>Levonogestrel</a:t>
            </a: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 drug is the most reviewed drug.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Birth Control medical condition is pretty dominant in all the years being analyzed.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Since 2015, Birth Control condition has spiked up.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Elasticsearch and Kibana can be used for anomaly detection and forecasting.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824536"/>
          </a:xfrm>
        </p:spPr>
        <p:txBody>
          <a:bodyPr/>
          <a:lstStyle/>
          <a:p>
            <a:pPr latinLnBrk="0"/>
            <a:endParaRPr lang="en-US" sz="2800" dirty="0">
              <a:latin typeface="Abadi MT Condensed Light" panose="020B0306030101010103" pitchFamily="34" charset="7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06B86-D13B-4649-A5CE-153F8D4DF709}"/>
              </a:ext>
            </a:extLst>
          </p:cNvPr>
          <p:cNvSpPr/>
          <p:nvPr/>
        </p:nvSpPr>
        <p:spPr>
          <a:xfrm>
            <a:off x="446856" y="2357006"/>
            <a:ext cx="851763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800" dirty="0">
                <a:latin typeface="Abadi MT Condensed Light" panose="020B03060301010101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https://github.com/monika2403/mmishra2/tree/master/CIS%205900</a:t>
            </a:r>
            <a:endParaRPr lang="en-US" sz="2800" dirty="0">
              <a:latin typeface="Abadi MT Condensed Light" panose="020B0306030101010103" pitchFamily="34" charset="77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124744"/>
            <a:ext cx="8229600" cy="5716478"/>
          </a:xfrm>
        </p:spPr>
        <p:txBody>
          <a:bodyPr/>
          <a:lstStyle/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Uysal, A. K. Comparative Performance Analysis of Techniques for Automatic Drug Review Classification. </a:t>
            </a:r>
            <a:r>
              <a:rPr lang="en-US" sz="2600" i="1" dirty="0" err="1">
                <a:latin typeface="Abadi MT Condensed Light" panose="020B0306030101010103" pitchFamily="34" charset="77"/>
              </a:rPr>
              <a:t>Celal</a:t>
            </a:r>
            <a:r>
              <a:rPr lang="en-US" sz="2600" i="1" dirty="0">
                <a:latin typeface="Abadi MT Condensed Light" panose="020B0306030101010103" pitchFamily="34" charset="77"/>
              </a:rPr>
              <a:t> Bayar </a:t>
            </a:r>
            <a:r>
              <a:rPr lang="en-US" sz="2600" i="1" dirty="0" err="1">
                <a:latin typeface="Abadi MT Condensed Light" panose="020B0306030101010103" pitchFamily="34" charset="77"/>
              </a:rPr>
              <a:t>Üniversitesi</a:t>
            </a:r>
            <a:r>
              <a:rPr lang="en-US" sz="2600" i="1" dirty="0">
                <a:latin typeface="Abadi MT Condensed Light" panose="020B0306030101010103" pitchFamily="34" charset="77"/>
              </a:rPr>
              <a:t> Fen </a:t>
            </a:r>
            <a:r>
              <a:rPr lang="en-US" sz="2600" i="1" dirty="0" err="1">
                <a:latin typeface="Abadi MT Condensed Light" panose="020B0306030101010103" pitchFamily="34" charset="77"/>
              </a:rPr>
              <a:t>Bilimleri</a:t>
            </a:r>
            <a:r>
              <a:rPr lang="en-US" sz="2600" i="1" dirty="0">
                <a:latin typeface="Abadi MT Condensed Light" panose="020B0306030101010103" pitchFamily="34" charset="77"/>
              </a:rPr>
              <a:t> </a:t>
            </a:r>
            <a:r>
              <a:rPr lang="en-US" sz="2600" i="1" dirty="0" err="1">
                <a:latin typeface="Abadi MT Condensed Light" panose="020B0306030101010103" pitchFamily="34" charset="77"/>
              </a:rPr>
              <a:t>Dergisi</a:t>
            </a:r>
            <a:r>
              <a:rPr lang="en-US" sz="2600" dirty="0">
                <a:latin typeface="Abadi MT Condensed Light" panose="020B0306030101010103" pitchFamily="34" charset="77"/>
              </a:rPr>
              <a:t>, </a:t>
            </a:r>
            <a:r>
              <a:rPr lang="en-US" sz="2600" i="1" dirty="0">
                <a:latin typeface="Abadi MT Condensed Light" panose="020B0306030101010103" pitchFamily="34" charset="77"/>
              </a:rPr>
              <a:t>14</a:t>
            </a:r>
            <a:r>
              <a:rPr lang="en-US" sz="2600" dirty="0">
                <a:latin typeface="Abadi MT Condensed Light" panose="020B0306030101010103" pitchFamily="34" charset="77"/>
              </a:rPr>
              <a:t>(4), 485-490.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Bhargava, A. (2019). Grouping of Medicinal Drugs Used for Similar Symptoms by Mining Clusters from Drug Benefits Reviews. </a:t>
            </a:r>
            <a:r>
              <a:rPr lang="en-US" sz="2600" i="1" dirty="0">
                <a:latin typeface="Abadi MT Condensed Light" panose="020B0306030101010103" pitchFamily="34" charset="77"/>
              </a:rPr>
              <a:t>Proceedings of International Conference on Sustainable Computing in Science, Technology and Management (SUSCOM), Amity University Rajasthan, Jaipur - India, February 26-28, 2019</a:t>
            </a:r>
            <a:endParaRPr lang="en-US" sz="2600" dirty="0">
              <a:latin typeface="Abadi MT Condensed Light" panose="020B0306030101010103" pitchFamily="34" charset="77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Gräßer, F., </a:t>
            </a:r>
            <a:r>
              <a:rPr lang="en-US" sz="2600" dirty="0" err="1">
                <a:latin typeface="Abadi MT Condensed Light" panose="020B0306030101010103" pitchFamily="34" charset="77"/>
              </a:rPr>
              <a:t>Kallumadi</a:t>
            </a:r>
            <a:r>
              <a:rPr lang="en-US" sz="2600" dirty="0">
                <a:latin typeface="Abadi MT Condensed Light" panose="020B0306030101010103" pitchFamily="34" charset="77"/>
              </a:rPr>
              <a:t>, S., </a:t>
            </a:r>
            <a:r>
              <a:rPr lang="en-US" sz="2600" dirty="0" err="1">
                <a:latin typeface="Abadi MT Condensed Light" panose="020B0306030101010103" pitchFamily="34" charset="77"/>
              </a:rPr>
              <a:t>Malberg</a:t>
            </a:r>
            <a:r>
              <a:rPr lang="en-US" sz="2600" dirty="0">
                <a:latin typeface="Abadi MT Condensed Light" panose="020B0306030101010103" pitchFamily="34" charset="77"/>
              </a:rPr>
              <a:t>, H., &amp; </a:t>
            </a:r>
            <a:r>
              <a:rPr lang="en-US" sz="2600" dirty="0" err="1">
                <a:latin typeface="Abadi MT Condensed Light" panose="020B0306030101010103" pitchFamily="34" charset="77"/>
              </a:rPr>
              <a:t>Zaunseder</a:t>
            </a:r>
            <a:r>
              <a:rPr lang="en-US" sz="2600" dirty="0">
                <a:latin typeface="Abadi MT Condensed Light" panose="020B0306030101010103" pitchFamily="34" charset="77"/>
              </a:rPr>
              <a:t>, S. (2018, April). Aspect-based sentiment analysis of drug reviews applying cross-domain and cross-data learning. In </a:t>
            </a:r>
            <a:r>
              <a:rPr lang="en-US" sz="2600" i="1" dirty="0">
                <a:latin typeface="Abadi MT Condensed Light" panose="020B0306030101010103" pitchFamily="34" charset="77"/>
              </a:rPr>
              <a:t>Proceedings of the 2018 International Conference on Digital Health</a:t>
            </a:r>
            <a:r>
              <a:rPr lang="en-US" sz="2600" dirty="0">
                <a:latin typeface="Abadi MT Condensed Light" panose="020B0306030101010103" pitchFamily="34" charset="77"/>
              </a:rPr>
              <a:t> (pp. 121-125). ACM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600" dirty="0">
              <a:latin typeface="Abadi MT Condensed Light" panose="020B0306030101010103" pitchFamily="34" charset="77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0560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681044"/>
            <a:ext cx="7056784" cy="110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67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Platform Specification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11560" y="1196752"/>
            <a:ext cx="7632848" cy="5472608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Elasticsearch Version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7.2.0    </a:t>
            </a:r>
          </a:p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Node: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</a:t>
            </a:r>
          </a:p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Disk Size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465.6 GB</a:t>
            </a:r>
          </a:p>
          <a:p>
            <a:r>
              <a:rPr lang="en-US" altLang="ko-KR" sz="2800" b="1" dirty="0">
                <a:solidFill>
                  <a:schemeClr val="accent3">
                    <a:lumMod val="5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Kibana Version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7.2.0    </a:t>
            </a:r>
          </a:p>
          <a:p>
            <a:r>
              <a:rPr lang="en-US" altLang="ko-KR" sz="2800" b="1" dirty="0">
                <a:solidFill>
                  <a:schemeClr val="accent3">
                    <a:lumMod val="5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Memory Size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1.4 GB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OS 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Mac OS X   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Processor Speed: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3.1 GHz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Processor: </a:t>
            </a:r>
            <a:r>
              <a:rPr lang="en-US" sz="24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    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Cores: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2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Memory:</a:t>
            </a:r>
            <a:r>
              <a:rPr lang="en-US" sz="2800" b="1" dirty="0">
                <a:latin typeface="Abadi MT Condensed Light" panose="020B0306030101010103" pitchFamily="34" charset="77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8 GB</a:t>
            </a:r>
          </a:p>
          <a:p>
            <a:r>
              <a:rPr lang="en-US" dirty="0"/>
              <a:t> </a:t>
            </a:r>
            <a:endParaRPr lang="en-US" altLang="ko-KR" sz="2400" dirty="0"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B54F417-2D24-9643-91D7-540564EC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2132856"/>
            <a:ext cx="3456384" cy="356937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51141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Dataset Details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987824" y="1962564"/>
            <a:ext cx="5709320" cy="4490772"/>
          </a:xfrm>
        </p:spPr>
        <p:txBody>
          <a:bodyPr/>
          <a:lstStyle/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Dataset URL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https://archive.ics.uci.edu/ml/datasets/Drug+Review+Dataset+%28Drugs.com%29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Drugs reviewed between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2008</a:t>
            </a:r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 and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2017 </a:t>
            </a:r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obtained by crawling online pharmaceutical review sites. 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File Size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84 MB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Number of Rows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161,297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Number of Columns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7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File Format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TSV (Tab Separated Values)</a:t>
            </a:r>
            <a:endParaRPr lang="ko-KR" altLang="en-US" sz="2400" b="1" dirty="0">
              <a:solidFill>
                <a:srgbClr val="C00000"/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B8ACA0F-35B3-C443-8B8A-84AF6E2D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520" y="1962564"/>
            <a:ext cx="2736304" cy="4274748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5386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en-US" altLang="ko-KR" dirty="0"/>
              <a:t> Column Details</a:t>
            </a:r>
            <a:endParaRPr lang="ko-KR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984A550-7108-814B-B7B3-9EB1B0EBD60D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24142141"/>
              </p:ext>
            </p:extLst>
          </p:nvPr>
        </p:nvGraphicFramePr>
        <p:xfrm>
          <a:off x="468313" y="1600201"/>
          <a:ext cx="8229600" cy="4389120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2519511">
                  <a:extLst>
                    <a:ext uri="{9D8B030D-6E8A-4147-A177-3AD203B41FA5}">
                      <a16:colId xmlns:a16="http://schemas.microsoft.com/office/drawing/2014/main" val="911046976"/>
                    </a:ext>
                  </a:extLst>
                </a:gridCol>
                <a:gridCol w="5710089">
                  <a:extLst>
                    <a:ext uri="{9D8B030D-6E8A-4147-A177-3AD203B41FA5}">
                      <a16:colId xmlns:a16="http://schemas.microsoft.com/office/drawing/2014/main" val="1499972433"/>
                    </a:ext>
                  </a:extLst>
                </a:gridCol>
              </a:tblGrid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badi MT Condensed Light" panose="020B0306030101010103" pitchFamily="34" charset="77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badi MT Condensed Light" panose="020B0306030101010103" pitchFamily="34" charset="77"/>
                        </a:rPr>
                        <a:t>Column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7353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Abadi MT Condensed Light" panose="020B0306030101010103" pitchFamily="34" charset="77"/>
                          <a:cs typeface="Abad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Unique ID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03516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 err="1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drugName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Name of drug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82920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condition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Name of condition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62252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review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Patient review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9888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rating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10 star patient rating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14445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Abadi MT Condensed Light" panose="020B0306030101010103" pitchFamily="34" charset="77"/>
                          <a:cs typeface="Abad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Date of review entry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74769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 err="1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usefulCount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Number of users who found review useful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295B-010C-574C-AB85-F2025D8B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81D171-CA02-3244-8C08-03A69FF382E3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106592014"/>
              </p:ext>
            </p:extLst>
          </p:nvPr>
        </p:nvGraphicFramePr>
        <p:xfrm>
          <a:off x="468313" y="1412776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32CC5-7441-7344-9FAC-F86927D68DDC}"/>
              </a:ext>
            </a:extLst>
          </p:cNvPr>
          <p:cNvSpPr txBox="1"/>
          <p:nvPr/>
        </p:nvSpPr>
        <p:spPr>
          <a:xfrm>
            <a:off x="5292080" y="1484784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From UCI ML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25242-0266-2F48-A937-AB152025FAA7}"/>
              </a:ext>
            </a:extLst>
          </p:cNvPr>
          <p:cNvSpPr txBox="1"/>
          <p:nvPr/>
        </p:nvSpPr>
        <p:spPr>
          <a:xfrm>
            <a:off x="5292080" y="2473732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Added timestamp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AB30-1C2C-B142-A97F-A9EE603C8B2A}"/>
              </a:ext>
            </a:extLst>
          </p:cNvPr>
          <p:cNvSpPr txBox="1"/>
          <p:nvPr/>
        </p:nvSpPr>
        <p:spPr>
          <a:xfrm>
            <a:off x="5292080" y="3410997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Mapping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B77D3-454B-314B-8486-DC41F04AC025}"/>
              </a:ext>
            </a:extLst>
          </p:cNvPr>
          <p:cNvSpPr txBox="1"/>
          <p:nvPr/>
        </p:nvSpPr>
        <p:spPr>
          <a:xfrm>
            <a:off x="5292080" y="4417948"/>
            <a:ext cx="309634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Used Visualize and Canvas tab on Kibana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E3265-084F-604D-9999-5E6CFC80A57B}"/>
              </a:ext>
            </a:extLst>
          </p:cNvPr>
          <p:cNvSpPr txBox="1"/>
          <p:nvPr/>
        </p:nvSpPr>
        <p:spPr>
          <a:xfrm>
            <a:off x="5364088" y="5499229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Machine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904CE-CD6F-A246-B051-76CAFB586FA3}"/>
              </a:ext>
            </a:extLst>
          </p:cNvPr>
          <p:cNvCxnSpPr/>
          <p:nvPr/>
        </p:nvCxnSpPr>
        <p:spPr>
          <a:xfrm>
            <a:off x="4355976" y="177281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634A9-0318-F547-86F9-7DEE649C15D4}"/>
              </a:ext>
            </a:extLst>
          </p:cNvPr>
          <p:cNvCxnSpPr/>
          <p:nvPr/>
        </p:nvCxnSpPr>
        <p:spPr>
          <a:xfrm>
            <a:off x="4355976" y="2780928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0A86E-DF4D-B745-A18F-D5BCEA28C9EF}"/>
              </a:ext>
            </a:extLst>
          </p:cNvPr>
          <p:cNvCxnSpPr/>
          <p:nvPr/>
        </p:nvCxnSpPr>
        <p:spPr>
          <a:xfrm>
            <a:off x="4355976" y="3645024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3A032-C1F2-8045-B3EC-CC215C31AC62}"/>
              </a:ext>
            </a:extLst>
          </p:cNvPr>
          <p:cNvCxnSpPr/>
          <p:nvPr/>
        </p:nvCxnSpPr>
        <p:spPr>
          <a:xfrm>
            <a:off x="4355976" y="4797152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3EC42-0A11-BA40-8190-633E963B0C01}"/>
              </a:ext>
            </a:extLst>
          </p:cNvPr>
          <p:cNvCxnSpPr/>
          <p:nvPr/>
        </p:nvCxnSpPr>
        <p:spPr>
          <a:xfrm>
            <a:off x="4427984" y="573325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01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Mapping Changes</a:t>
            </a:r>
            <a:endParaRPr lang="ko-KR" altLang="en-US" sz="3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6CDF-2E93-874C-B89E-B58A2E8B50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54106" r="32055" b="8445"/>
          <a:stretch/>
        </p:blipFill>
        <p:spPr>
          <a:xfrm>
            <a:off x="827584" y="2780928"/>
            <a:ext cx="3744416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75985-57F6-674B-8D81-E819A51CA796}"/>
              </a:ext>
            </a:extLst>
          </p:cNvPr>
          <p:cNvSpPr txBox="1"/>
          <p:nvPr/>
        </p:nvSpPr>
        <p:spPr>
          <a:xfrm>
            <a:off x="899592" y="119675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“type” of </a:t>
            </a:r>
            <a:r>
              <a:rPr lang="en-US" sz="2800" b="1" dirty="0" err="1">
                <a:solidFill>
                  <a:schemeClr val="tx2"/>
                </a:solidFill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Abadi MT Condensed Light" panose="020B0306030101010103" pitchFamily="34" charset="77"/>
              </a:rPr>
              <a:t>review</a:t>
            </a:r>
            <a:r>
              <a:rPr lang="en-US" sz="2800" dirty="0">
                <a:latin typeface="Abadi MT Condensed Light" panose="020B0306030101010103" pitchFamily="34" charset="77"/>
              </a:rPr>
              <a:t> field was changed from “</a:t>
            </a:r>
            <a:r>
              <a:rPr lang="en-US" sz="2800" b="1" dirty="0">
                <a:solidFill>
                  <a:schemeClr val="accent2"/>
                </a:solidFill>
                <a:latin typeface="Abadi MT Condensed Light" panose="020B0306030101010103" pitchFamily="34" charset="77"/>
              </a:rPr>
              <a:t>text</a:t>
            </a:r>
            <a:r>
              <a:rPr lang="en-US" sz="2800" dirty="0">
                <a:latin typeface="Abadi MT Condensed Light" panose="020B0306030101010103" pitchFamily="34" charset="77"/>
              </a:rPr>
              <a:t>” to “</a:t>
            </a:r>
            <a:r>
              <a:rPr lang="en-US" sz="2800" b="1" dirty="0">
                <a:solidFill>
                  <a:schemeClr val="accent2"/>
                </a:solidFill>
                <a:latin typeface="Abadi MT Condensed Light" panose="020B0306030101010103" pitchFamily="34" charset="77"/>
              </a:rPr>
              <a:t>keyword</a:t>
            </a:r>
            <a:r>
              <a:rPr lang="en-US" sz="2800" dirty="0">
                <a:latin typeface="Abadi MT Condensed Light" panose="020B0306030101010103" pitchFamily="34" charset="77"/>
              </a:rPr>
              <a:t>” so that sort or aggregation can be performed on it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7646508-5F8E-E847-B317-845BA73FD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 t="50000" r="32675" b="8421"/>
          <a:stretch/>
        </p:blipFill>
        <p:spPr>
          <a:xfrm>
            <a:off x="4860032" y="2780928"/>
            <a:ext cx="3672408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35D2E0-79CD-1841-BB21-E85DF172C873}"/>
              </a:ext>
            </a:extLst>
          </p:cNvPr>
          <p:cNvSpPr txBox="1"/>
          <p:nvPr/>
        </p:nvSpPr>
        <p:spPr>
          <a:xfrm>
            <a:off x="1275907" y="2276872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badi MT Condensed Light" panose="020B0306030101010103" pitchFamily="34" charset="77"/>
              </a:rPr>
              <a:t>Default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18627-26C3-C34D-A17A-868BCF9BF613}"/>
              </a:ext>
            </a:extLst>
          </p:cNvPr>
          <p:cNvSpPr txBox="1"/>
          <p:nvPr/>
        </p:nvSpPr>
        <p:spPr>
          <a:xfrm>
            <a:off x="5684981" y="227687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badi MT Condensed Light" panose="020B0306030101010103" pitchFamily="34" charset="77"/>
              </a:rPr>
              <a:t>Change in Mapping</a:t>
            </a:r>
          </a:p>
        </p:txBody>
      </p:sp>
    </p:spTree>
    <p:extLst>
      <p:ext uri="{BB962C8B-B14F-4D97-AF65-F5344CB8AC3E}">
        <p14:creationId xmlns:p14="http://schemas.microsoft.com/office/powerpoint/2010/main" val="41616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825060"/>
            <a:ext cx="7056784" cy="110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579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Rating Distribution</a:t>
            </a:r>
            <a:endParaRPr lang="ko-KR" altLang="en-US" sz="3000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62DC947-3B4E-7543-B2D5-D8B8A7A270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128792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913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648</Words>
  <Application>Microsoft Macintosh PowerPoint</Application>
  <PresentationFormat>On-screen Show (4:3)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Abadi</vt:lpstr>
      <vt:lpstr>Abadi MT Condensed Light</vt:lpstr>
      <vt:lpstr>Arial</vt:lpstr>
      <vt:lpstr>Calibri</vt:lpstr>
      <vt:lpstr>Chalkduster</vt:lpstr>
      <vt:lpstr>Office Theme</vt:lpstr>
      <vt:lpstr>Custom Design</vt:lpstr>
      <vt:lpstr>PowerPoint Presentation</vt:lpstr>
      <vt:lpstr> Introduction</vt:lpstr>
      <vt:lpstr> Platform Specification</vt:lpstr>
      <vt:lpstr> Dataset Details</vt:lpstr>
      <vt:lpstr> Column Details</vt:lpstr>
      <vt:lpstr>Flow Diagram</vt:lpstr>
      <vt:lpstr> Mapping Changes</vt:lpstr>
      <vt:lpstr>PowerPoint Presentation</vt:lpstr>
      <vt:lpstr> Rating Distribution</vt:lpstr>
      <vt:lpstr>Yearly Review Count Trend</vt:lpstr>
      <vt:lpstr>Most Common Medical Conditions</vt:lpstr>
      <vt:lpstr> Number of Drugs Per Condition</vt:lpstr>
      <vt:lpstr> Most Reviewed Drugs</vt:lpstr>
      <vt:lpstr>Drugs Used in Multiple Conditions</vt:lpstr>
      <vt:lpstr>Conditions Cured By Drug - Prednisone</vt:lpstr>
      <vt:lpstr>Significant Drugs With Best Rating</vt:lpstr>
      <vt:lpstr>Significant Drugs With Worst Rating</vt:lpstr>
      <vt:lpstr> Highest Reviewed Medical Conditions</vt:lpstr>
      <vt:lpstr>PowerPoint Presentation</vt:lpstr>
      <vt:lpstr> Anomaly Detection of Average Rating</vt:lpstr>
      <vt:lpstr> Forecasting Average Rating</vt:lpstr>
      <vt:lpstr>Insights</vt:lpstr>
      <vt:lpstr>Insights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2019-07-26T10:12:18Z</dcterms:created>
  <dcterms:modified xsi:type="dcterms:W3CDTF">2019-08-06T21:57:10Z</dcterms:modified>
</cp:coreProperties>
</file>