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9F07CF-6F6E-4822-AB8C-AAD4224665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9FAE905-5826-4411-BF39-68AA7C017E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77BD0D8-02EE-4D11-9CB1-D35A3F020D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2B2D20-FBDD-472C-87CC-11F4E02BD0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93C059-4A1D-4362-98CB-86D80C464C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3590361-D412-4B37-AF13-048685F287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32C0D9B-738B-4045-A7ED-9D9DB2A7A4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2D7C5E0-6EBF-445E-A7C0-A9FA61EEA5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03ABC94-7154-431D-B279-455B6046E7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1295C47-B4FA-40C7-978F-9DE9A33C2D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ECF0C4B-D694-4364-BEBF-5CB2A65E7F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D3F711-DEBF-4AF7-922A-0D397BF6CF8D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35837FF-EB00-4E47-8306-210B22F18977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B48465F-2D20-4673-B9B7-5260E27E5C07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0F496FF-7207-4FC8-A8AC-A5C8C6E19C31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EFEE37-F011-4FB5-BB71-AF267CB5CA3B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6F12B64-34C8-4706-B957-EB2A6B615009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6E8C762-DF88-4E58-B896-5B395A7556C9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D34C88-2FAE-4DEB-A52A-AED395409B6B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3DB0974-D4ED-49AB-9937-CB04A718012D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545BE04-5F23-451D-A543-A2BBD3374718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A55F41-CF96-4380-8FBA-ED9A6B3171AD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02320" y="188640"/>
            <a:ext cx="8712720" cy="143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0240" lnSpcReduction="10000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3600" spc="-1" strike="noStrike">
                <a:solidFill>
                  <a:schemeClr val="dk1"/>
                </a:solidFill>
                <a:latin typeface="Times New Roman"/>
              </a:rPr>
              <a:t>DRIVER DROWSINESS DETECTION USING CUSTOM DEEP LEARNING HYBRID MODEL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808640"/>
            <a:ext cx="8290800" cy="5049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marL="343080" indent="-355680" defTabSz="9144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600" spc="-1" strike="noStrike">
                <a:solidFill>
                  <a:schemeClr val="dk1"/>
                </a:solidFill>
                <a:latin typeface="Times New Roman"/>
              </a:rPr>
              <a:t>Team Member:</a:t>
            </a:r>
            <a:br>
              <a:rPr sz="2600"/>
            </a:b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 1. Monika D (2023PECCS280)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    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2. Monika J G (2023PECCS281)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600" spc="-1" strike="noStrike">
                <a:solidFill>
                  <a:schemeClr val="dk1"/>
                </a:solidFill>
                <a:latin typeface="Times New Roman"/>
              </a:rPr>
              <a:t>Guide</a:t>
            </a:r>
            <a:r>
              <a:rPr b="0" lang="en-US" sz="2600" spc="-1" strike="noStrike">
                <a:solidFill>
                  <a:schemeClr val="dk1"/>
                </a:solidFill>
                <a:latin typeface="Times New Roman"/>
              </a:rPr>
              <a:t>: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 Ms.Jenifer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600" spc="-1" strike="noStrike">
                <a:solidFill>
                  <a:schemeClr val="dk1"/>
                </a:solidFill>
                <a:latin typeface="Times New Roman"/>
              </a:rPr>
              <a:t>Coordinator</a:t>
            </a:r>
            <a:r>
              <a:rPr b="0" lang="en-US" sz="2600" spc="-1" strike="noStrike">
                <a:solidFill>
                  <a:schemeClr val="dk1"/>
                </a:solidFill>
                <a:latin typeface="Times New Roman"/>
              </a:rPr>
              <a:t>: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DR.Valarmathi K,DR.Sangeetha K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600" spc="-1" strike="noStrike">
                <a:solidFill>
                  <a:schemeClr val="dk1"/>
                </a:solidFill>
                <a:latin typeface="Times New Roman"/>
              </a:rPr>
              <a:t>Department</a:t>
            </a:r>
            <a:r>
              <a:rPr b="0" lang="en-US" sz="2600" spc="-1" strike="noStrike">
                <a:solidFill>
                  <a:schemeClr val="dk1"/>
                </a:solidFill>
                <a:latin typeface="Times New Roman"/>
              </a:rPr>
              <a:t>: Computer Science &amp; Engineering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600" spc="-1" strike="noStrike">
                <a:solidFill>
                  <a:schemeClr val="dk1"/>
                </a:solidFill>
                <a:latin typeface="Times New Roman"/>
              </a:rPr>
              <a:t>Domain</a:t>
            </a:r>
            <a:r>
              <a:rPr b="0" lang="en-US" sz="2600" spc="-1" strike="noStrike">
                <a:solidFill>
                  <a:schemeClr val="dk1"/>
                </a:solidFill>
                <a:latin typeface="Times New Roman"/>
              </a:rPr>
              <a:t>: D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eep Learning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600" spc="-1" strike="noStrike">
                <a:solidFill>
                  <a:schemeClr val="dk1"/>
                </a:solidFill>
                <a:latin typeface="Times New Roman"/>
              </a:rPr>
              <a:t>Batch No: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C11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600" spc="-1" strike="noStrike">
                <a:solidFill>
                  <a:schemeClr val="dk1"/>
                </a:solidFill>
                <a:latin typeface="Times New Roman"/>
              </a:rPr>
              <a:t>SDG Goal: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SDG 3 – Good Health and Well-Being 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r>
              <a:rPr b="0" i="1" lang="en-US" sz="2600" spc="-1" strike="noStrike">
                <a:solidFill>
                  <a:schemeClr val="dk1"/>
                </a:solidFill>
                <a:latin typeface="Times New Roman"/>
              </a:rPr>
              <a:t>            </a:t>
            </a:r>
            <a:r>
              <a:rPr b="0" i="1" lang="en-US" sz="2600" spc="-1" strike="noStrike">
                <a:solidFill>
                  <a:schemeClr val="dk1"/>
                </a:solidFill>
                <a:latin typeface="Times New Roman"/>
              </a:rPr>
              <a:t>Target </a:t>
            </a:r>
            <a:r>
              <a:rPr b="0" i="1" lang="en-IN" sz="2600" spc="-1" strike="noStrike">
                <a:solidFill>
                  <a:schemeClr val="dk1"/>
                </a:solidFill>
                <a:latin typeface="Times New Roman"/>
              </a:rPr>
              <a:t>3</a:t>
            </a:r>
            <a:r>
              <a:rPr b="0" i="1" lang="en-US" sz="2600" spc="-1" strike="noStrike">
                <a:solidFill>
                  <a:schemeClr val="dk1"/>
                </a:solidFill>
                <a:latin typeface="Times New Roman"/>
              </a:rPr>
              <a:t>.1</a:t>
            </a:r>
            <a:r>
              <a:rPr b="0" lang="en-US" sz="2600" spc="-1" strike="noStrike">
                <a:solidFill>
                  <a:schemeClr val="dk1"/>
                </a:solidFill>
                <a:latin typeface="Times New Roman"/>
              </a:rPr>
              <a:t>: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Helps in early detection of drowsiness reducing accidents for each driver and passengers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DATA FLOW DIAGRAM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LEVEL 1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8" name="Picture 3" descr="level"/>
          <p:cNvPicPr/>
          <p:nvPr/>
        </p:nvPicPr>
        <p:blipFill>
          <a:blip r:embed="rId1"/>
          <a:srcRect l="-3388" t="0" r="45915" b="0"/>
          <a:stretch/>
        </p:blipFill>
        <p:spPr>
          <a:xfrm>
            <a:off x="2196000" y="1772280"/>
            <a:ext cx="6322320" cy="449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2732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MODULES EXPLAINATION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251640" y="1089360"/>
            <a:ext cx="8434800" cy="574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Functional Description of Each Module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Data Collection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: Captures driver images/videos and facial features (eyes, yawning, head pose) for training/testing.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Data Preprocessing: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Cleans data, detects face/eyes, and converts images into structured inputs for the model.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Model Training: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Uses CNN/EfficientNet/Transfer Learning to learn drowsiness patterns and optimize accuracy.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Real-time Video Processing: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Streams and analyzes video to detect facial landmarks like eye closure and yawning.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Drowsiness Detection Logic: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Evaluates drowsiness level and decides alerts.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Alert Module: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Triggers immediate audio, visual, or vibration warnings to prevent accidents.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LOGIN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Text Box 13"/>
          <p:cNvSpPr/>
          <p:nvPr/>
        </p:nvSpPr>
        <p:spPr>
          <a:xfrm>
            <a:off x="1908000" y="5661000"/>
            <a:ext cx="5350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679320" defTabSz="266760">
              <a:lnSpc>
                <a:spcPct val="100000"/>
              </a:lnSpc>
              <a:spcBef>
                <a:spcPts val="1100"/>
              </a:spcBef>
              <a:tabLst>
                <a:tab algn="l" pos="0"/>
              </a:tabLst>
            </a:pPr>
            <a:endParaRPr b="1" lang="en-US" sz="1800" spc="-1" strike="noStrike">
              <a:solidFill>
                <a:schemeClr val="dk1"/>
              </a:solidFill>
              <a:latin typeface="Times New Roman"/>
              <a:ea typeface="Times New Roman"/>
            </a:endParaRPr>
          </a:p>
        </p:txBody>
      </p:sp>
      <p:pic>
        <p:nvPicPr>
          <p:cNvPr id="93" name="Content Placeholder 17" descr="WhatsApp Image 2025-09-29 at 6.23.34 PM.jpeg"/>
          <p:cNvPicPr/>
          <p:nvPr/>
        </p:nvPicPr>
        <p:blipFill>
          <a:blip r:embed="rId1"/>
          <a:stretch/>
        </p:blipFill>
        <p:spPr>
          <a:xfrm>
            <a:off x="457200" y="1773720"/>
            <a:ext cx="8229240" cy="417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38120" y="1602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SAFE TO DRIVE/SCREENSHOT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5" name="Content Placeholder 9" descr="WhatsApp Image 2025-09-29 at 6.24.28 PM.jpeg"/>
          <p:cNvPicPr/>
          <p:nvPr/>
        </p:nvPicPr>
        <p:blipFill>
          <a:blip r:embed="rId1"/>
          <a:stretch/>
        </p:blipFill>
        <p:spPr>
          <a:xfrm>
            <a:off x="457200" y="1866960"/>
            <a:ext cx="8229240" cy="399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95640" y="4464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DROWSINESS DETECTION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TextBox 5"/>
          <p:cNvSpPr/>
          <p:nvPr/>
        </p:nvSpPr>
        <p:spPr>
          <a:xfrm flipV="1">
            <a:off x="899640" y="5489640"/>
            <a:ext cx="748836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IN" sz="2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8" name="Content Placeholder 8" descr="WhatsApp Image 2025-09-29 at 6.23.59 PM.jpeg"/>
          <p:cNvPicPr/>
          <p:nvPr/>
        </p:nvPicPr>
        <p:blipFill>
          <a:blip r:embed="rId1"/>
          <a:stretch/>
        </p:blipFill>
        <p:spPr>
          <a:xfrm>
            <a:off x="457200" y="1847520"/>
            <a:ext cx="8229240" cy="403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70880" y="1602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CONCLUSION &amp; FUTURE SCOPE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86000" y="1412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Conclusion: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68580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The D3-CDLM system accurately detects driver drowsiness in real time, achieving 99.6% accuracy, and provides timely alerts to enhance road safety and prevent accidents.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Future Scope: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68580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1. IoT &amp; Vehicle System Integration – Connect the detection system with onboard vehicle safety mechanisms for automatic interventions.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68580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2. Lightweight Deployment – Develop a mobile app or embedded hardware version for real-time use in any vehicle.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23000" y="117000"/>
            <a:ext cx="8229240" cy="91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REFERENCES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23000" y="981000"/>
            <a:ext cx="8229240" cy="545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14440" indent="-514440" defTabSz="9144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US" sz="2300" spc="-1" strike="noStrike">
                <a:solidFill>
                  <a:schemeClr val="dk1"/>
                </a:solidFill>
                <a:latin typeface="Times New Roman"/>
              </a:rPr>
              <a:t>Patel &amp; Singh, “Machine Learning Approaches for Driver Fatigue Detection,” IEEE .Transactions on Intelligent Transport Systems, 2024.</a:t>
            </a: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US" sz="2300" spc="-1" strike="noStrike">
                <a:solidFill>
                  <a:schemeClr val="dk1"/>
                </a:solidFill>
                <a:latin typeface="Times New Roman"/>
              </a:rPr>
              <a:t>Nguyen et al., “Deep Learning Models for Real-Time Driver Drowsiness Detection,” Springer Journal of AI Applications, 2024.</a:t>
            </a: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US" sz="2300" spc="-1" strike="noStrike">
                <a:solidFill>
                  <a:schemeClr val="dk1"/>
                </a:solidFill>
                <a:latin typeface="Times New Roman"/>
              </a:rPr>
              <a:t>Ahmed et al., “IoT-Enabled Driver Safety Monitoring Systems,” Elsevier –Transportation Research, 2023.</a:t>
            </a: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US" sz="2300" spc="-1" strike="noStrike">
                <a:solidFill>
                  <a:schemeClr val="dk1"/>
                </a:solidFill>
                <a:latin typeface="Times New Roman"/>
              </a:rPr>
              <a:t>Kumar et al., “CNN Architectures for Eye State Classification,” IEEE Access, 2024.</a:t>
            </a: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US" sz="2300" spc="-1" strike="noStrike">
                <a:solidFill>
                  <a:schemeClr val="dk1"/>
                </a:solidFill>
                <a:latin typeface="Times New Roman"/>
              </a:rPr>
              <a:t>WHO, “Global Status Report on Road Safety 2024,” World Health Organization Report,2024.</a:t>
            </a: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US" sz="2300" spc="-1" strike="noStrike">
                <a:solidFill>
                  <a:schemeClr val="dk1"/>
                </a:solidFill>
                <a:latin typeface="Times New Roman"/>
              </a:rPr>
              <a:t>Mehta et al., “Facial Landmark Detection for Fatigue Monitoring in Drivers,” IEEE Conference on Computer Vision and Pattern Recognition (CVPR), 2023.</a:t>
            </a: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59"/>
              </a:spcBef>
              <a:buNone/>
            </a:pP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59"/>
              </a:spcBef>
              <a:buNone/>
              <a:tabLst>
                <a:tab algn="l" pos="0"/>
              </a:tabLst>
            </a:pP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421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dk1"/>
                </a:solidFill>
                <a:latin typeface="Times New Roman"/>
              </a:rPr>
              <a:t>Thank you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51640" y="0"/>
            <a:ext cx="8229240" cy="113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BASE PAPER DETAILS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109520"/>
            <a:ext cx="8229240" cy="543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Title: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 Novel Hybrid Approach for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Driver Drowsiness Detection Using a Custom Deep Learning 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Model(D3-CDLM)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pt-BR" sz="2400" spc="-1" strike="noStrike">
                <a:solidFill>
                  <a:schemeClr val="dk1"/>
                </a:solidFill>
                <a:latin typeface="Times New Roman"/>
              </a:rPr>
              <a:t>Author(s):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 Muhammad Ramzan,Adnan Abid,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Journal/Conference: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IEEE Access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Year: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2024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Publisher: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IEEE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Summary: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Achives 99.6% accuracy on the yawDD dataset for real time Driver Drowsy detection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Integrate into Iot -based driver monitoring systems to enhance road safety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29480" y="-11520"/>
            <a:ext cx="8229240" cy="106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ABSTRACT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195200"/>
            <a:ext cx="8229240" cy="507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740" lnSpcReduction="10000"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</a:rPr>
              <a:t>Problem Statement: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Driver drowsiness is a major cause of road accidents, resulting in serious injuries, fatalities, and economic losses.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</a:rPr>
              <a:t>Objectives: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800" spc="-1" strike="noStrike">
                <a:solidFill>
                  <a:schemeClr val="dk1"/>
                </a:solidFill>
                <a:latin typeface="Times New Roman"/>
              </a:rPr>
              <a:t>Develop a hybrid deep learning model combining CNN feature extraction with advanced processing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800" spc="-1" strike="noStrike">
                <a:solidFill>
                  <a:schemeClr val="dk1"/>
                </a:solidFill>
                <a:latin typeface="Times New Roman"/>
              </a:rPr>
              <a:t>Ensure real-time,accurate detection of driver drowsiness.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Times New Roman"/>
              </a:rPr>
              <a:t>Significance: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Contributes to SDG </a:t>
            </a:r>
            <a:r>
              <a:rPr b="0" lang="en-IN" sz="2800" spc="-1" strike="noStrike">
                <a:solidFill>
                  <a:schemeClr val="dk1"/>
                </a:solidFill>
                <a:latin typeface="Times New Roman"/>
              </a:rPr>
              <a:t>3,9 ,11 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goals.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IN" sz="2800" spc="-1" strike="noStrike">
                <a:solidFill>
                  <a:schemeClr val="dk1"/>
                </a:solidFill>
                <a:latin typeface="Times New Roman"/>
              </a:rPr>
              <a:t>Provides timely alerts to reduce accidents and enhance road safety</a:t>
            </a:r>
            <a:r>
              <a:rPr b="0" lang="en-US" sz="2800" spc="-1" strike="noStrike">
                <a:solidFill>
                  <a:schemeClr val="dk1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51640" y="0"/>
            <a:ext cx="8229240" cy="88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SOCIAL RELEVANCE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67280" y="1095480"/>
            <a:ext cx="8229240" cy="568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How it Benefits Society: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Road Safety Improvement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:D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etecting it in real time can significantly reduce crash rates.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Saving Lives: Early alerts help prevent loss of life for both drivers and passengers.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Link to UN SDGs: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upports </a:t>
            </a: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SDG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3</a:t>
            </a: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 –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Good health and well-being.</a:t>
            </a: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  </a:t>
            </a: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              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S</a:t>
            </a: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DG 9: Industry,Innovation and </a:t>
            </a:r>
            <a:r>
              <a:rPr b="1" lang="en-IN" sz="2400" spc="-1" strike="noStrike">
                <a:solidFill>
                  <a:schemeClr val="dk1"/>
                </a:solidFill>
                <a:latin typeface="Times New Roman"/>
              </a:rPr>
              <a:t>infrastruture.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      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2.    Helps achieve </a:t>
            </a:r>
            <a:r>
              <a:rPr b="0" i="1" lang="en-IN" sz="2400" spc="-1" strike="noStrike">
                <a:solidFill>
                  <a:schemeClr val="dk1"/>
                </a:solidFill>
                <a:latin typeface="Times New Roman"/>
              </a:rPr>
              <a:t>Target 3.1</a:t>
            </a:r>
            <a:r>
              <a:rPr b="0" lang="en-IN" sz="2400" spc="-1" strike="noStrike">
                <a:solidFill>
                  <a:schemeClr val="dk1"/>
                </a:solidFill>
                <a:latin typeface="Times New Roman"/>
              </a:rPr>
              <a:t>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Importance in Solving Real-world Problems: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Broader Safety Culture: Encourages responsible driving and adoption of smart safety technologies in vehicles.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24440" y="1602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INTRODUCTION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424160"/>
            <a:ext cx="8229240" cy="470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Background: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Drowsiness is a major cause of road accidents; deep learning enables real-time, non-intrusive detection.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Motivation: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Build an accurate system to reduce crashes and improve road safety.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Times New Roman"/>
              </a:rPr>
              <a:t>Contribution: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Times New Roman"/>
              </a:rPr>
              <a:t>Proposes a hybrid deep learning model (HOG + PCA + CNN) trained on YawDD for high-accuracy alerts.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6480" y="-94680"/>
            <a:ext cx="8229240" cy="78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LITERATURE SURVEY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76" name="Table 6"/>
          <p:cNvGraphicFramePr/>
          <p:nvPr/>
        </p:nvGraphicFramePr>
        <p:xfrm>
          <a:off x="659160" y="836280"/>
          <a:ext cx="7946640" cy="5816880"/>
        </p:xfrm>
        <a:graphic>
          <a:graphicData uri="http://schemas.openxmlformats.org/drawingml/2006/table">
            <a:tbl>
              <a:tblPr/>
              <a:tblGrid>
                <a:gridCol w="1495800"/>
                <a:gridCol w="1160640"/>
                <a:gridCol w="1739880"/>
                <a:gridCol w="1572120"/>
                <a:gridCol w="1977840"/>
              </a:tblGrid>
              <a:tr h="258840"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 </a:t>
                      </a: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Year &amp; Publication </a:t>
                      </a:r>
                      <a:endParaRPr b="0" lang="en-IN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Author(s)</a:t>
                      </a:r>
                      <a:endParaRPr b="0" lang="en-IN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Paper Title</a:t>
                      </a:r>
                      <a:endParaRPr b="0" lang="en-IN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Technology Used</a:t>
                      </a:r>
                      <a:endParaRPr b="0" lang="en-IN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Key Outcome</a:t>
                      </a:r>
                      <a:endParaRPr b="0" lang="en-IN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</a:tr>
              <a:tr h="682920"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2024 – IEEE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Patel &amp; Singh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CNN-based Eye State Classification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CNN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High accuracy in eye state classification; effective under controlled conditions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781560"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2024 – Springer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Nguyen et al.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Transfer Learning Approaches for Drowsiness Detection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Transfer Learning (VGG16, ResNet)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Improved feature extraction and accuracy using pre-trained models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396000"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2024 – Elsevier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Ahmed et al.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IoT-Enabled Driver Safety Monitoring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IoT + Cloud Sensors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Enabled remote monitoring and real-time alerts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781560"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2023 – IEEE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Sharma et al.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EfficientNet-based Lightweight Model for Drowsiness Detection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EfficientNet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Better accuracy with fewer parameters; lightweight for deployment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853920"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2023 – WHO Report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WHO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Global Report on Fatigue-related Road Accidents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Statistical Analysis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Found 20–30% of road accidents are fatigue-related; stresses importance of early detection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781560"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2022 – Springer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Li et al.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LSTM-based Temporal Monitoring for Driver Fatigue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LSTM (Temporal Deep Learning)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Modeled eye-blink sequences; improved temporal pattern recognition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594360"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2022 – IEEE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Kumar et al.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Hybrid CNN + Haar Cascade for Face and Eye Detection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CNN + Haar Cascade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Enhanced detection pipeline for eye state monitoring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682920"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2021 – Elsevier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Mehta &amp; Rao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IoT with Wearable Sensors for Fatigue Tracking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IoT + Wearable Sensors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36000" rIns="36000" tIns="36000" bIns="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Collected physiological signals; integrated IoT dashboard for fatigue alerts</a:t>
                      </a:r>
                      <a:endParaRPr b="0" lang="en-IN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2160" y="1602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ARCHITECTURE DIAGRAM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TextBox 6"/>
          <p:cNvSpPr/>
          <p:nvPr/>
        </p:nvSpPr>
        <p:spPr>
          <a:xfrm>
            <a:off x="683640" y="1700640"/>
            <a:ext cx="7776360" cy="43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AutoShape 8"/>
          <p:cNvSpPr/>
          <p:nvPr/>
        </p:nvSpPr>
        <p:spPr>
          <a:xfrm>
            <a:off x="441972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0" name="Picture 2" descr="WhatsApp Image 2025-09-29 at 11.14.22_06fbf159"/>
          <p:cNvPicPr/>
          <p:nvPr/>
        </p:nvPicPr>
        <p:blipFill>
          <a:blip r:embed="rId1"/>
          <a:stretch/>
        </p:blipFill>
        <p:spPr>
          <a:xfrm>
            <a:off x="481320" y="1268640"/>
            <a:ext cx="8481240" cy="458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37400" y="96480"/>
            <a:ext cx="8229240" cy="75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3422"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HARDWARE/SOFTWARE SPECIFICATIONS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4680" y="764640"/>
            <a:ext cx="8229240" cy="639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18748"/>
          </a:bodyPr>
          <a:p>
            <a:pPr marL="343080" indent="-343080" defTabSz="914400">
              <a:lnSpc>
                <a:spcPct val="100000"/>
              </a:lnSpc>
              <a:spcBef>
                <a:spcPts val="191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1" lang="en-IN" sz="9600" spc="-1" strike="noStrike">
                <a:solidFill>
                  <a:schemeClr val="dk1"/>
                </a:solidFill>
                <a:latin typeface="Times New Roman"/>
              </a:rPr>
              <a:t>Hardware</a:t>
            </a:r>
            <a:endParaRPr b="0" lang="en-US" sz="9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191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9600" spc="-1" strike="noStrike">
                <a:solidFill>
                  <a:schemeClr val="dk1"/>
                </a:solidFill>
                <a:latin typeface="Times New Roman"/>
              </a:rPr>
              <a:t>Processor: Processor: Intel Core i5 (or equivalent) and above</a:t>
            </a:r>
            <a:endParaRPr b="0" lang="en-US" sz="9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191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9600" spc="-1" strike="noStrike">
                <a:solidFill>
                  <a:schemeClr val="dk1"/>
                </a:solidFill>
                <a:latin typeface="Times New Roman"/>
              </a:rPr>
              <a:t>RAM: Minimum 8 GB (16 GB recommended for deep learning training)</a:t>
            </a:r>
            <a:endParaRPr b="0" lang="en-US" sz="9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191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9600" spc="-1" strike="noStrike">
                <a:solidFill>
                  <a:schemeClr val="dk1"/>
                </a:solidFill>
                <a:latin typeface="Times New Roman"/>
              </a:rPr>
              <a:t>Storage: 500 GB HDD / 256 GB SSD</a:t>
            </a:r>
            <a:endParaRPr b="0" lang="en-US" sz="9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191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9600" spc="-1" strike="noStrike">
                <a:solidFill>
                  <a:schemeClr val="dk1"/>
                </a:solidFill>
                <a:latin typeface="Times New Roman"/>
              </a:rPr>
              <a:t>Camera: HD Webcam / IR Camera for real-time driver monitoringr</a:t>
            </a:r>
            <a:endParaRPr b="0" lang="en-US" sz="9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919"/>
              </a:spcBef>
              <a:buClr>
                <a:srgbClr val="000000"/>
              </a:buClr>
              <a:buFont typeface="Wingdings" charset="2"/>
              <a:buChar char=""/>
            </a:pPr>
            <a:r>
              <a:rPr b="1" lang="en-IN" sz="9600" spc="-1" strike="noStrike">
                <a:solidFill>
                  <a:schemeClr val="dk1"/>
                </a:solidFill>
                <a:latin typeface="Times New Roman"/>
              </a:rPr>
              <a:t>Software &amp; Tools</a:t>
            </a:r>
            <a:endParaRPr b="0" lang="en-US" sz="9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191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9600" spc="-1" strike="noStrike">
                <a:solidFill>
                  <a:schemeClr val="dk1"/>
                </a:solidFill>
                <a:latin typeface="Times New Roman"/>
              </a:rPr>
              <a:t>Programming Language: Python 3.</a:t>
            </a:r>
            <a:r>
              <a:rPr b="0" lang="en-US" sz="9600" spc="-1" strike="noStrike">
                <a:solidFill>
                  <a:schemeClr val="dk1"/>
                </a:solidFill>
                <a:latin typeface="Times New Roman"/>
              </a:rPr>
              <a:t>8</a:t>
            </a:r>
            <a:r>
              <a:rPr b="0" lang="en-IN" sz="9600" spc="-1" strike="noStrike">
                <a:solidFill>
                  <a:schemeClr val="dk1"/>
                </a:solidFill>
                <a:latin typeface="Times New Roman"/>
              </a:rPr>
              <a:t>+</a:t>
            </a:r>
            <a:endParaRPr b="0" lang="en-US" sz="9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191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IN" sz="9600" spc="-1" strike="noStrike">
                <a:solidFill>
                  <a:schemeClr val="dk1"/>
                </a:solidFill>
                <a:latin typeface="Times New Roman"/>
              </a:rPr>
              <a:t>Libraries: Pandas, NumPy, Scikit-learn,</a:t>
            </a:r>
            <a:r>
              <a:rPr b="0" lang="en-US" sz="9600" spc="-1" strike="noStrike">
                <a:solidFill>
                  <a:schemeClr val="dk1"/>
                </a:solidFill>
                <a:latin typeface="Times New Roman"/>
              </a:rPr>
              <a:t>TensorFlow,Keras</a:t>
            </a:r>
            <a:r>
              <a:rPr b="0" lang="en-IN" sz="9600" spc="-1" strike="noStrike">
                <a:solidFill>
                  <a:schemeClr val="dk1"/>
                </a:solidFill>
                <a:latin typeface="Times New Roman"/>
              </a:rPr>
              <a:t>, Matplotlib, Seaborn</a:t>
            </a:r>
            <a:endParaRPr b="0" lang="en-US" sz="9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191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9600" spc="-1" strike="noStrike">
                <a:solidFill>
                  <a:schemeClr val="dk1"/>
                </a:solidFill>
                <a:latin typeface="Times New Roman"/>
              </a:rPr>
              <a:t>Framework: OpenCV (Image processing and feature extraction)</a:t>
            </a:r>
            <a:endParaRPr b="0" lang="en-US" sz="9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191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9600" spc="-1" strike="noStrike">
                <a:solidFill>
                  <a:schemeClr val="dk1"/>
                </a:solidFill>
                <a:latin typeface="Times New Roman"/>
              </a:rPr>
              <a:t>IDE/Editor</a:t>
            </a:r>
            <a:r>
              <a:rPr b="0" lang="en-IN" sz="9600" spc="-1" strike="noStrike">
                <a:solidFill>
                  <a:schemeClr val="dk1"/>
                </a:solidFill>
                <a:latin typeface="Times New Roman"/>
              </a:rPr>
              <a:t>: VS Code, Jupyter Notebook, PyCharm</a:t>
            </a:r>
            <a:endParaRPr b="0" lang="en-US" sz="9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191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IN" sz="9600" spc="-1" strike="noStrike">
                <a:solidFill>
                  <a:schemeClr val="dk1"/>
                </a:solidFill>
                <a:latin typeface="Times New Roman"/>
              </a:rPr>
              <a:t>Database</a:t>
            </a:r>
            <a:r>
              <a:rPr b="0" lang="en-IN" sz="9600" spc="-1" strike="noStrike">
                <a:solidFill>
                  <a:schemeClr val="dk1"/>
                </a:solidFill>
                <a:latin typeface="Times New Roman"/>
              </a:rPr>
              <a:t>: MySQL / SQLite</a:t>
            </a:r>
            <a:endParaRPr b="0" lang="en-US" sz="96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191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1" lang="en-US" sz="9600" spc="-1" strike="noStrike">
                <a:solidFill>
                  <a:schemeClr val="dk1"/>
                </a:solidFill>
                <a:latin typeface="Times New Roman"/>
              </a:rPr>
              <a:t>OS</a:t>
            </a:r>
            <a:r>
              <a:rPr b="0" lang="en-US" sz="9600" spc="-1" strike="noStrike">
                <a:solidFill>
                  <a:schemeClr val="dk1"/>
                </a:solidFill>
                <a:latin typeface="Times New Roman"/>
              </a:rPr>
              <a:t>: Windows 10/11 or Linux</a:t>
            </a:r>
            <a:endParaRPr b="0" lang="en-US" sz="96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100000"/>
              </a:lnSpc>
              <a:spcBef>
                <a:spcPts val="439"/>
              </a:spcBef>
              <a:buNone/>
            </a:pP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IN" sz="3200" spc="-1" strike="noStrike">
                <a:solidFill>
                  <a:schemeClr val="dk1"/>
                </a:solidFill>
                <a:latin typeface="Times New Roman"/>
              </a:rPr>
              <a:t>CONTEXT DIAGRAM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519"/>
              </a:spcBef>
              <a:buNone/>
              <a:tabLst>
                <a:tab algn="l" pos="0"/>
              </a:tabLst>
            </a:pPr>
            <a:r>
              <a:rPr b="0" lang="en-IN" sz="2600" spc="-1" strike="noStrike">
                <a:solidFill>
                  <a:schemeClr val="dk1"/>
                </a:solidFill>
                <a:latin typeface="Times New Roman"/>
              </a:rPr>
              <a:t>LEVEL 0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5" name="Picture 3" descr="0"/>
          <p:cNvPicPr/>
          <p:nvPr/>
        </p:nvPicPr>
        <p:blipFill>
          <a:blip r:embed="rId1"/>
          <a:stretch/>
        </p:blipFill>
        <p:spPr>
          <a:xfrm>
            <a:off x="483840" y="2134080"/>
            <a:ext cx="7911000" cy="373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</TotalTime>
  <Application>PPT_Plus/1.0.0.0$Windows_X86_64 LibreOffice_project/</Application>
  <AppVersion>15.0000</AppVersion>
  <Words>898</Words>
  <Paragraphs>134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2025-06-27T05:27:00Z</dcterms:created>
  <dc:creator>erajalakshmi.cse</dc:creator>
  <dc:description/>
  <dc:language>en-IN</dc:language>
  <cp:lastModifiedBy/>
  <dcterms:modified xsi:type="dcterms:W3CDTF">2025-10-02T11:01:19Z</dcterms:modified>
  <cp:revision>28</cp:revision>
  <dc:subject/>
  <dc:title>Zeroth Review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BCBDF2F4971C4682913C9A6135566FDA_13</vt:lpwstr>
  </property>
  <property fmtid="{D5CDD505-2E9C-101B-9397-08002B2CF9AE}" pid="3" name="KSOProductBuildVer">
    <vt:lpwstr>1033-12.2.0.22549</vt:lpwstr>
  </property>
  <property fmtid="{D5CDD505-2E9C-101B-9397-08002B2CF9AE}" pid="4" name="Notes">
    <vt:i4>2</vt:i4>
  </property>
  <property fmtid="{D5CDD505-2E9C-101B-9397-08002B2CF9AE}" pid="5" name="PresentationFormat">
    <vt:lpwstr>On-screen Show (4:3)</vt:lpwstr>
  </property>
  <property fmtid="{D5CDD505-2E9C-101B-9397-08002B2CF9AE}" pid="6" name="Slides">
    <vt:i4>19</vt:i4>
  </property>
</Properties>
</file>