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62" r:id="rId2"/>
    <p:sldId id="258" r:id="rId3"/>
    <p:sldId id="261" r:id="rId4"/>
    <p:sldId id="264" r:id="rId5"/>
    <p:sldId id="263" r:id="rId6"/>
    <p:sldId id="260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>
        <p:scale>
          <a:sx n="66" d="100"/>
          <a:sy n="66" d="100"/>
        </p:scale>
        <p:origin x="-1506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AAD712-F6EA-4985-88A8-B40D610E8A60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5CDC71-34CF-4558-8631-F2EE7D10B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58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5CDC71-34CF-4558-8631-F2EE7D10BE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20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It’s a </a:t>
            </a:r>
            <a:r>
              <a:rPr lang="en-US" b="1" dirty="0" smtClean="0"/>
              <a:t>type of neural network</a:t>
            </a:r>
            <a:r>
              <a:rPr lang="en-US" dirty="0" smtClean="0"/>
              <a:t> that helps us </a:t>
            </a:r>
            <a:r>
              <a:rPr lang="en-US" b="1" dirty="0" smtClean="0"/>
              <a:t>predict</a:t>
            </a:r>
            <a:r>
              <a:rPr lang="en-US" dirty="0" smtClean="0"/>
              <a:t> things or </a:t>
            </a:r>
            <a:r>
              <a:rPr lang="en-US" b="1" dirty="0" smtClean="0"/>
              <a:t>classify</a:t>
            </a:r>
            <a:r>
              <a:rPr lang="en-US" dirty="0" smtClean="0"/>
              <a:t> data (like sorting emails into spam or not spam). It’s used in </a:t>
            </a:r>
            <a:r>
              <a:rPr lang="en-US" b="1" dirty="0" smtClean="0"/>
              <a:t>many tasks</a:t>
            </a:r>
            <a:r>
              <a:rPr lang="en-US" dirty="0" smtClean="0"/>
              <a:t> such as predicting prices, identifying objects, or even classifying data.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5CDC71-34CF-4558-8631-F2EE7D10BE3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79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Real-life problems are complex:</a:t>
            </a:r>
            <a:r>
              <a:rPr lang="en-US" dirty="0" smtClean="0"/>
              <a:t> Most real-world tasks, like recognizing faces or understanding speech, are not simple. Non-linear functions help the network understand these complex patterns.</a:t>
            </a:r>
          </a:p>
          <a:p>
            <a:r>
              <a:rPr lang="en-US" b="1" dirty="0" smtClean="0"/>
              <a:t>Makes better decisions:</a:t>
            </a:r>
            <a:r>
              <a:rPr lang="en-US" dirty="0" smtClean="0"/>
              <a:t> Without non-linearity, the network would only be able to draw straight lines and solve easy problems. Non-linearity allows the network to solve tougher problems by making more complex decisions.</a:t>
            </a:r>
          </a:p>
          <a:p>
            <a:r>
              <a:rPr lang="en-US" b="1" dirty="0" smtClean="0"/>
              <a:t>Helps with deeper learning:</a:t>
            </a:r>
            <a:r>
              <a:rPr lang="en-US" dirty="0" smtClean="0"/>
              <a:t> By adding non-linearity, the network can build up more layers of knowledge and understand more complicated relationships in the data.</a:t>
            </a:r>
          </a:p>
          <a:p>
            <a:r>
              <a:rPr lang="en-US" dirty="0" smtClean="0"/>
              <a:t>In short: </a:t>
            </a:r>
            <a:r>
              <a:rPr lang="en-US" b="1" dirty="0" smtClean="0"/>
              <a:t>Non-linear </a:t>
            </a:r>
            <a:r>
              <a:rPr lang="en-US" b="1" dirty="0" smtClean="0"/>
              <a:t> behavior </a:t>
            </a:r>
            <a:r>
              <a:rPr lang="en-US" b="1" dirty="0" smtClean="0"/>
              <a:t>helps </a:t>
            </a:r>
            <a:r>
              <a:rPr lang="en-US" b="1" dirty="0" smtClean="0"/>
              <a:t>to</a:t>
            </a:r>
            <a:r>
              <a:rPr lang="en-US" b="1" baseline="0" dirty="0" smtClean="0"/>
              <a:t>   </a:t>
            </a:r>
            <a:r>
              <a:rPr lang="en-US" b="1" dirty="0" smtClean="0"/>
              <a:t>solve </a:t>
            </a:r>
            <a:r>
              <a:rPr lang="en-US" b="1" dirty="0" smtClean="0"/>
              <a:t>tough, </a:t>
            </a:r>
            <a:r>
              <a:rPr lang="en-US" b="1" baseline="0" dirty="0" smtClean="0"/>
              <a:t> r</a:t>
            </a:r>
            <a:r>
              <a:rPr lang="en-US" b="1" dirty="0" smtClean="0"/>
              <a:t>eal-world </a:t>
            </a:r>
            <a:r>
              <a:rPr lang="en-US" b="1" dirty="0" smtClean="0"/>
              <a:t>problems that linear models can’t handle.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5CDC71-34CF-4558-8631-F2EE7D10BE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46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benefit of setting centers in RBF networks is that they help the network focus on important areas of the data, improving learning and accuracy.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5CDC71-34CF-4558-8631-F2EE7D10BE3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28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 second phase, our goal is to </a:t>
            </a:r>
            <a:r>
              <a:rPr lang="en-US" b="1" dirty="0" smtClean="0"/>
              <a:t>set the widths</a:t>
            </a:r>
            <a:r>
              <a:rPr lang="en-US" dirty="0" smtClean="0"/>
              <a:t> of the centers we defined in the first </a:t>
            </a:r>
            <a:r>
              <a:rPr lang="en-US" dirty="0" err="1" smtClean="0"/>
              <a:t>phase.“</a:t>
            </a:r>
            <a:r>
              <a:rPr lang="en-US" b="1" dirty="0" err="1" smtClean="0"/>
              <a:t>How</a:t>
            </a:r>
            <a:r>
              <a:rPr lang="en-US" b="1" dirty="0" smtClean="0"/>
              <a:t> are Center Widths Calculated?</a:t>
            </a:r>
            <a:r>
              <a:rPr lang="en-US" dirty="0" smtClean="0"/>
              <a:t>:To calculate the widths, we use techniques like the </a:t>
            </a:r>
            <a:r>
              <a:rPr lang="en-US" b="1" dirty="0" smtClean="0"/>
              <a:t>p-nearest neighbor rule</a:t>
            </a:r>
            <a:r>
              <a:rPr lang="en-US" dirty="0" smtClean="0"/>
              <a:t>."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5CDC71-34CF-4558-8631-F2EE7D10BE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67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5CDC71-34CF-4558-8631-F2EE7D10BE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15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94DB381-5F61-4AE4-8C11-B5E303E869CC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C22CF0F-7275-4FE3-8EE8-C1C9FF8027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4DB381-5F61-4AE4-8C11-B5E303E869CC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22CF0F-7275-4FE3-8EE8-C1C9FF8027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4DB381-5F61-4AE4-8C11-B5E303E869CC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22CF0F-7275-4FE3-8EE8-C1C9FF8027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4DB381-5F61-4AE4-8C11-B5E303E869CC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22CF0F-7275-4FE3-8EE8-C1C9FF80275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4DB381-5F61-4AE4-8C11-B5E303E869CC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22CF0F-7275-4FE3-8EE8-C1C9FF80275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4DB381-5F61-4AE4-8C11-B5E303E869CC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22CF0F-7275-4FE3-8EE8-C1C9FF80275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4DB381-5F61-4AE4-8C11-B5E303E869CC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22CF0F-7275-4FE3-8EE8-C1C9FF80275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4DB381-5F61-4AE4-8C11-B5E303E869CC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22CF0F-7275-4FE3-8EE8-C1C9FF80275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4DB381-5F61-4AE4-8C11-B5E303E869CC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22CF0F-7275-4FE3-8EE8-C1C9FF8027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94DB381-5F61-4AE4-8C11-B5E303E869CC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22CF0F-7275-4FE3-8EE8-C1C9FF80275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94DB381-5F61-4AE4-8C11-B5E303E869CC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C22CF0F-7275-4FE3-8EE8-C1C9FF80275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94DB381-5F61-4AE4-8C11-B5E303E869CC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C22CF0F-7275-4FE3-8EE8-C1C9FF80275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33401"/>
            <a:ext cx="8305800" cy="1143000"/>
          </a:xfrm>
          <a:solidFill>
            <a:srgbClr val="00B0F0"/>
          </a:solidFill>
        </p:spPr>
        <p:txBody>
          <a:bodyPr>
            <a:normAutofit/>
          </a:bodyPr>
          <a:lstStyle/>
          <a:p>
            <a:pPr algn="just"/>
            <a:r>
              <a:rPr lang="en-US" sz="3200" dirty="0"/>
              <a:t>Three-phase strategy for the </a:t>
            </a:r>
            <a:r>
              <a:rPr lang="en-US" sz="3200" dirty="0" smtClean="0"/>
              <a:t>OSD learning </a:t>
            </a:r>
            <a:r>
              <a:rPr lang="en-US" sz="3200" dirty="0"/>
              <a:t>method in RBF neural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209800"/>
            <a:ext cx="7696200" cy="2418904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                 PRIYANKA S. BHESKE (MA23M019 )</a:t>
            </a:r>
          </a:p>
          <a:p>
            <a:pPr algn="just"/>
            <a:r>
              <a:rPr lang="en-US" dirty="0" smtClean="0"/>
              <a:t>                 MONIKA </a:t>
            </a:r>
            <a:r>
              <a:rPr lang="en-US" dirty="0"/>
              <a:t>GUPTA</a:t>
            </a:r>
            <a:r>
              <a:rPr lang="en-US" dirty="0" smtClean="0"/>
              <a:t> (MA24M016)</a:t>
            </a:r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                          March 11,2025</a:t>
            </a:r>
          </a:p>
        </p:txBody>
      </p:sp>
    </p:spTree>
    <p:extLst>
      <p:ext uri="{BB962C8B-B14F-4D97-AF65-F5344CB8AC3E}">
        <p14:creationId xmlns:p14="http://schemas.microsoft.com/office/powerpoint/2010/main" val="167638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152400"/>
            <a:ext cx="83058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000" b="1" dirty="0" smtClean="0"/>
              <a:t>What is an RBFNN?</a:t>
            </a:r>
          </a:p>
          <a:p>
            <a:endParaRPr lang="en-US" sz="2000" b="1" dirty="0"/>
          </a:p>
          <a:p>
            <a:endParaRPr lang="en-US" sz="2000" b="1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b="1" dirty="0" smtClean="0"/>
              <a:t>RBFNN</a:t>
            </a:r>
            <a:r>
              <a:rPr lang="en-US" sz="2000" dirty="0" smtClean="0"/>
              <a:t> stands for </a:t>
            </a:r>
            <a:r>
              <a:rPr lang="en-US" sz="2000" b="1" dirty="0" smtClean="0"/>
              <a:t>Radial Basis Function Neural Network</a:t>
            </a:r>
            <a:r>
              <a:rPr lang="en-US" sz="2000" dirty="0" smtClean="0"/>
              <a:t>, which is a type of neural network used for tasks like </a:t>
            </a:r>
            <a:r>
              <a:rPr lang="en-US" sz="2000" b="1" dirty="0" smtClean="0"/>
              <a:t>classification</a:t>
            </a:r>
            <a:r>
              <a:rPr lang="en-US" sz="2000" dirty="0" smtClean="0"/>
              <a:t> and </a:t>
            </a:r>
            <a:r>
              <a:rPr lang="en-US" sz="2000" b="1" dirty="0" smtClean="0"/>
              <a:t>regression</a:t>
            </a:r>
            <a:r>
              <a:rPr lang="en-US" sz="2000" dirty="0" smtClean="0"/>
              <a:t> (making predictions based on data).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2000" dirty="0"/>
          </a:p>
          <a:p>
            <a:pPr marL="285750" indent="-285750">
              <a:buFont typeface="Wingdings" pitchFamily="2" charset="2"/>
              <a:buChar char="§"/>
            </a:pPr>
            <a:endParaRPr lang="en-US" sz="2000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b="1" dirty="0" smtClean="0"/>
              <a:t>It has three layers</a:t>
            </a:r>
            <a:r>
              <a:rPr lang="en-US" sz="2000" dirty="0" smtClean="0"/>
              <a:t>: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2000" dirty="0" smtClean="0"/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2000" b="1" dirty="0" smtClean="0"/>
              <a:t>Input Layer</a:t>
            </a:r>
            <a:r>
              <a:rPr lang="en-US" sz="2000" dirty="0" smtClean="0"/>
              <a:t>: This is where the data comes in. It contains several input neurons (features) that represent the data points.</a:t>
            </a:r>
          </a:p>
          <a:p>
            <a:pPr marL="742950" lvl="1" indent="-285750">
              <a:buFont typeface="Wingdings" pitchFamily="2" charset="2"/>
              <a:buChar char="§"/>
            </a:pPr>
            <a:endParaRPr lang="en-US" sz="2000" dirty="0" smtClean="0"/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2000" b="1" dirty="0" smtClean="0"/>
              <a:t>Hidden Layer</a:t>
            </a:r>
            <a:r>
              <a:rPr lang="en-US" sz="2000" dirty="0" smtClean="0"/>
              <a:t>: This layer has special units called </a:t>
            </a:r>
            <a:r>
              <a:rPr lang="en-US" sz="2000" b="1" dirty="0" smtClean="0"/>
              <a:t>Radial Basis Function (RBF) units</a:t>
            </a:r>
            <a:r>
              <a:rPr lang="en-US" sz="2000" dirty="0" smtClean="0"/>
              <a:t>. These units process the input data in a way that transforms it into a higher-dimensional space.</a:t>
            </a:r>
          </a:p>
          <a:p>
            <a:pPr marL="742950" lvl="1" indent="-285750">
              <a:buFont typeface="Wingdings" pitchFamily="2" charset="2"/>
              <a:buChar char="§"/>
            </a:pPr>
            <a:endParaRPr lang="en-US" sz="2000" dirty="0" smtClean="0"/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2000" b="1" dirty="0" smtClean="0"/>
              <a:t>Output Layer</a:t>
            </a:r>
            <a:r>
              <a:rPr lang="en-US" sz="2000" dirty="0" smtClean="0"/>
              <a:t>: This layer gives the final prediction or output based on the transformed data.</a:t>
            </a:r>
          </a:p>
        </p:txBody>
      </p:sp>
    </p:spTree>
    <p:extLst>
      <p:ext uri="{BB962C8B-B14F-4D97-AF65-F5344CB8AC3E}">
        <p14:creationId xmlns:p14="http://schemas.microsoft.com/office/powerpoint/2010/main" val="365988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57200" y="228600"/>
                <a:ext cx="7924800" cy="62931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sz="2000" b="1" dirty="0" smtClean="0"/>
                  <a:t>What is an Activation Function?</a:t>
                </a:r>
              </a:p>
              <a:p>
                <a:pPr marL="285750" indent="-285750">
                  <a:buFont typeface="Wingdings" pitchFamily="2" charset="2"/>
                  <a:buChar char="q"/>
                </a:pPr>
                <a:endParaRPr lang="en-US" dirty="0"/>
              </a:p>
              <a:p>
                <a:pPr marL="285750" indent="-285750">
                  <a:buFont typeface="Wingdings" pitchFamily="2" charset="2"/>
                  <a:buChar char="q"/>
                </a:pPr>
                <a:endParaRPr lang="en-US" dirty="0" smtClean="0"/>
              </a:p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dirty="0" smtClean="0"/>
                  <a:t>An </a:t>
                </a:r>
                <a:r>
                  <a:rPr lang="en-US" b="1" dirty="0"/>
                  <a:t>activation function</a:t>
                </a:r>
                <a:r>
                  <a:rPr lang="en-US" dirty="0"/>
                  <a:t> is a mathematical function used in neural networks to determine the output of a neuron (or unit) based on the input</a:t>
                </a:r>
                <a:r>
                  <a:rPr lang="en-US" dirty="0" smtClean="0"/>
                  <a:t>.</a:t>
                </a:r>
              </a:p>
              <a:p>
                <a:pPr marL="285750" indent="-285750">
                  <a:buFont typeface="Wingdings" pitchFamily="2" charset="2"/>
                  <a:buChar char="q"/>
                </a:pPr>
                <a:endParaRPr lang="en-US" dirty="0"/>
              </a:p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dirty="0"/>
                  <a:t>It helps the network learn complex patterns by adding </a:t>
                </a:r>
                <a:r>
                  <a:rPr lang="en-US" b="1" dirty="0"/>
                  <a:t>non-linearity</a:t>
                </a:r>
                <a:r>
                  <a:rPr lang="en-US" dirty="0"/>
                  <a:t>, so it can solve more complex problems than just simple linear equations.</a:t>
                </a:r>
              </a:p>
              <a:p>
                <a:pPr marL="285750" indent="-285750">
                  <a:buFont typeface="Wingdings" pitchFamily="2" charset="2"/>
                  <a:buChar char="q"/>
                </a:pPr>
                <a:endParaRPr lang="en-US" b="1" dirty="0" smtClean="0"/>
              </a:p>
              <a:p>
                <a:pPr marL="285750" indent="-285750">
                  <a:buFont typeface="Wingdings" pitchFamily="2" charset="2"/>
                  <a:buChar char="q"/>
                </a:pPr>
                <a:endParaRPr lang="en-US" b="1" dirty="0"/>
              </a:p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b="1" dirty="0" smtClean="0"/>
                  <a:t>Activation </a:t>
                </a:r>
                <a:r>
                  <a:rPr lang="en-US" b="1" dirty="0"/>
                  <a:t>Function</a:t>
                </a:r>
                <a:r>
                  <a:rPr lang="en-US" dirty="0" smtClean="0"/>
                  <a:t>:</a:t>
                </a:r>
              </a:p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>Typically, a </a:t>
                </a:r>
                <a:r>
                  <a:rPr lang="en-US" b="1" dirty="0"/>
                  <a:t>Gaussian activation</a:t>
                </a:r>
                <a:r>
                  <a:rPr lang="en-US" dirty="0"/>
                  <a:t> </a:t>
                </a:r>
                <a:r>
                  <a:rPr lang="en-US" dirty="0" smtClean="0"/>
                  <a:t>function </a:t>
                </a:r>
                <a:r>
                  <a:rPr lang="en-US" dirty="0"/>
                  <a:t>is used</a:t>
                </a:r>
                <a:r>
                  <a:rPr lang="en-US" dirty="0" smtClean="0"/>
                  <a:t>:</a:t>
                </a:r>
              </a:p>
              <a:p>
                <a:pPr marL="285750" indent="-285750">
                  <a:buFont typeface="Wingdings" pitchFamily="2" charset="2"/>
                  <a:buChar char="q"/>
                </a:pPr>
                <a:endParaRPr lang="en-US" dirty="0"/>
              </a:p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sz="2800" dirty="0" smtClean="0"/>
                  <a:t>    Gaussian Activation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𝑘𝑥</m:t>
                                </m: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− 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/>
                          </a:rPr>
                          <m:t>/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/>
                          </a:rPr>
                          <m:t>^2</m:t>
                        </m:r>
                      </m:sup>
                    </m:sSup>
                  </m:oMath>
                </a14:m>
                <a:endParaRPr lang="en-US" sz="2800" dirty="0" smtClean="0"/>
              </a:p>
              <a:p>
                <a:pPr marL="285750" indent="-285750">
                  <a:buFont typeface="Wingdings" pitchFamily="2" charset="2"/>
                  <a:buChar char="q"/>
                </a:pPr>
                <a:endParaRPr lang="en-US" dirty="0"/>
              </a:p>
              <a:p>
                <a:pPr marL="742950" lvl="1" indent="-285750">
                  <a:buFont typeface="Wingdings" pitchFamily="2" charset="2"/>
                  <a:buChar char="q"/>
                </a:pPr>
                <a:r>
                  <a:rPr lang="en-US" b="1" dirty="0"/>
                  <a:t>C</a:t>
                </a:r>
                <a:r>
                  <a:rPr lang="en-US" dirty="0"/>
                  <a:t>: Center of the function</a:t>
                </a:r>
                <a:r>
                  <a:rPr lang="en-US" dirty="0" smtClean="0"/>
                  <a:t>.</a:t>
                </a:r>
              </a:p>
              <a:p>
                <a:pPr marL="742950" lvl="1" indent="-285750">
                  <a:buFont typeface="Wingdings" pitchFamily="2" charset="2"/>
                  <a:buChar char="q"/>
                </a:pPr>
                <a:r>
                  <a:rPr lang="en-US" dirty="0" smtClean="0"/>
                  <a:t>K: it Is constant that adjust the scale .</a:t>
                </a:r>
                <a:endParaRPr lang="en-US" dirty="0"/>
              </a:p>
              <a:p>
                <a:pPr marL="742950" lvl="1" indent="-285750">
                  <a:buFont typeface="Wingdings" pitchFamily="2" charset="2"/>
                  <a:buChar char="q"/>
                </a:pPr>
                <a:r>
                  <a:rPr lang="en-US" b="1" dirty="0"/>
                  <a:t>s</a:t>
                </a:r>
                <a:r>
                  <a:rPr lang="en-US" dirty="0"/>
                  <a:t>: Width of the function.</a:t>
                </a: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28600"/>
                <a:ext cx="7924800" cy="6293133"/>
              </a:xfrm>
              <a:prstGeom prst="rect">
                <a:avLst/>
              </a:prstGeom>
              <a:blipFill rotWithShape="1">
                <a:blip r:embed="rId3"/>
                <a:stretch>
                  <a:fillRect l="-1308" t="-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207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8600"/>
            <a:ext cx="84582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b="1" dirty="0" smtClean="0"/>
              <a:t>First Phase  </a:t>
            </a:r>
            <a:r>
              <a:rPr lang="en-US" b="1" dirty="0" smtClean="0"/>
              <a:t>learning F</a:t>
            </a:r>
            <a:r>
              <a:rPr lang="en-US" b="1" dirty="0" smtClean="0"/>
              <a:t>or </a:t>
            </a:r>
            <a:r>
              <a:rPr lang="en-US" b="1" dirty="0" smtClean="0"/>
              <a:t>RBF network </a:t>
            </a:r>
            <a:r>
              <a:rPr lang="en-US" b="1" dirty="0" smtClean="0"/>
              <a:t>:   Setting </a:t>
            </a:r>
            <a:r>
              <a:rPr lang="en-US" b="1" dirty="0"/>
              <a:t>the Centers of RBF </a:t>
            </a:r>
            <a:r>
              <a:rPr lang="en-US" b="1" dirty="0" smtClean="0"/>
              <a:t>Units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b="1" dirty="0"/>
          </a:p>
          <a:p>
            <a:pPr marL="285750" indent="-285750">
              <a:buFont typeface="Wingdings" pitchFamily="2" charset="2"/>
              <a:buChar char="q"/>
            </a:pPr>
            <a:endParaRPr lang="en-US" b="1" dirty="0" smtClean="0"/>
          </a:p>
          <a:p>
            <a:pPr marL="285750" indent="-285750">
              <a:buFont typeface="Wingdings" pitchFamily="2" charset="2"/>
              <a:buChar char="q"/>
            </a:pPr>
            <a:endParaRPr lang="en-US" b="1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In this phase, we focus on finding the </a:t>
            </a:r>
            <a:r>
              <a:rPr lang="en-US" b="1" dirty="0"/>
              <a:t>"centers"</a:t>
            </a:r>
            <a:r>
              <a:rPr lang="en-US" dirty="0"/>
              <a:t> of the Radial Basis Function (RBF) units. </a:t>
            </a:r>
            <a:endParaRPr lang="en-US" dirty="0" smtClean="0"/>
          </a:p>
          <a:p>
            <a:pPr marL="285750" indent="-285750">
              <a:buFont typeface="Wingdings" pitchFamily="2" charset="2"/>
              <a:buChar char="q"/>
            </a:pPr>
            <a:endParaRPr lang="en-US" dirty="0" smtClean="0"/>
          </a:p>
          <a:p>
            <a:pPr marL="285750" indent="-285750">
              <a:buFont typeface="Wingdings" pitchFamily="2" charset="2"/>
              <a:buChar char="q"/>
            </a:pPr>
            <a:r>
              <a:rPr lang="en-US" dirty="0" smtClean="0"/>
              <a:t>These </a:t>
            </a:r>
            <a:r>
              <a:rPr lang="en-US" dirty="0"/>
              <a:t>centers are crucial because they determine where each of the RBF units will focus in the data space. 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dirty="0" smtClean="0"/>
          </a:p>
          <a:p>
            <a:pPr marL="285750" indent="-285750">
              <a:buFont typeface="Wingdings" pitchFamily="2" charset="2"/>
              <a:buChar char="q"/>
            </a:pPr>
            <a:r>
              <a:rPr lang="en-US" dirty="0" smtClean="0"/>
              <a:t>In </a:t>
            </a:r>
            <a:r>
              <a:rPr lang="en-US" dirty="0"/>
              <a:t>an RBF network, the </a:t>
            </a:r>
            <a:r>
              <a:rPr lang="en-US" b="1" dirty="0"/>
              <a:t>centers</a:t>
            </a:r>
            <a:r>
              <a:rPr lang="en-US" dirty="0"/>
              <a:t> are like </a:t>
            </a:r>
            <a:r>
              <a:rPr lang="en-US" b="1" dirty="0"/>
              <a:t>"focus points"</a:t>
            </a:r>
            <a:r>
              <a:rPr lang="en-US" dirty="0"/>
              <a:t> in the data</a:t>
            </a:r>
            <a:r>
              <a:rPr lang="en-US" dirty="0" smtClean="0"/>
              <a:t>.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dirty="0" smtClean="0"/>
          </a:p>
          <a:p>
            <a:pPr marL="285750" indent="-285750"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b="1" dirty="0"/>
              <a:t>Why are they important</a:t>
            </a:r>
            <a:r>
              <a:rPr lang="en-US" b="1" dirty="0" smtClean="0"/>
              <a:t>?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285750" indent="-285750">
              <a:buFont typeface="Wingdings" pitchFamily="2" charset="2"/>
              <a:buChar char="q"/>
            </a:pPr>
            <a:r>
              <a:rPr lang="en-US" dirty="0" smtClean="0"/>
              <a:t>The </a:t>
            </a:r>
            <a:r>
              <a:rPr lang="en-US" dirty="0"/>
              <a:t>centers tell the network </a:t>
            </a:r>
            <a:r>
              <a:rPr lang="en-US" b="1" dirty="0"/>
              <a:t>where to focus</a:t>
            </a:r>
            <a:r>
              <a:rPr lang="en-US" dirty="0"/>
              <a:t> when processing the data. If the center is in a busy area of the data, the RBF unit will be very active there, helping the network learn patterns in that part of the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827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228599"/>
            <a:ext cx="81534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b="1" dirty="0"/>
              <a:t>Second Phase - Setting Center </a:t>
            </a:r>
            <a:r>
              <a:rPr lang="en-US" b="1" dirty="0" smtClean="0"/>
              <a:t>Widths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b="1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b="1" dirty="0"/>
              <a:t>Title: Second Phase of Learning Method: Setting Center </a:t>
            </a:r>
            <a:r>
              <a:rPr lang="en-US" b="1" dirty="0" smtClean="0"/>
              <a:t>Widths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b="1" dirty="0"/>
              <a:t>Objective</a:t>
            </a:r>
            <a:r>
              <a:rPr lang="en-US" dirty="0"/>
              <a:t>: Calculate and set the </a:t>
            </a:r>
            <a:r>
              <a:rPr lang="en-US" b="1" dirty="0"/>
              <a:t>widths</a:t>
            </a:r>
            <a:r>
              <a:rPr lang="en-US" dirty="0"/>
              <a:t> of the RBF units.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b="1" dirty="0"/>
              <a:t>Explanation</a:t>
            </a:r>
            <a:r>
              <a:rPr lang="en-US" dirty="0" smtClean="0"/>
              <a:t>: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dirty="0"/>
          </a:p>
          <a:p>
            <a:pPr marL="742950" lvl="1" indent="-285750">
              <a:buFont typeface="Wingdings" pitchFamily="2" charset="2"/>
              <a:buChar char="q"/>
            </a:pPr>
            <a:r>
              <a:rPr lang="en-US" dirty="0"/>
              <a:t>The </a:t>
            </a:r>
            <a:r>
              <a:rPr lang="en-US" b="1" dirty="0"/>
              <a:t>center width</a:t>
            </a:r>
            <a:r>
              <a:rPr lang="en-US" dirty="0"/>
              <a:t> controls how much data each center influences</a:t>
            </a:r>
            <a:r>
              <a:rPr lang="en-US" dirty="0" smtClean="0"/>
              <a:t>.</a:t>
            </a:r>
          </a:p>
          <a:p>
            <a:pPr marL="742950" lvl="1" indent="-285750">
              <a:buFont typeface="Wingdings" pitchFamily="2" charset="2"/>
              <a:buChar char="q"/>
            </a:pPr>
            <a:endParaRPr lang="en-US" dirty="0"/>
          </a:p>
          <a:p>
            <a:pPr marL="742950" lvl="1" indent="-285750">
              <a:buFont typeface="Wingdings" pitchFamily="2" charset="2"/>
              <a:buChar char="q"/>
            </a:pPr>
            <a:r>
              <a:rPr lang="en-US" dirty="0"/>
              <a:t>To calculate the width, use techniques like the </a:t>
            </a:r>
            <a:r>
              <a:rPr lang="en-US" b="1" dirty="0"/>
              <a:t>p-nearest neighbor rule</a:t>
            </a:r>
            <a:r>
              <a:rPr lang="en-US" dirty="0" smtClean="0"/>
              <a:t>.</a:t>
            </a:r>
          </a:p>
          <a:p>
            <a:pPr marL="742950" lvl="1" indent="-285750">
              <a:buFont typeface="Wingdings" pitchFamily="2" charset="2"/>
              <a:buChar char="q"/>
            </a:pPr>
            <a:endParaRPr lang="en-US" dirty="0"/>
          </a:p>
          <a:p>
            <a:pPr marL="742950" lvl="1" indent="-285750">
              <a:buFont typeface="Wingdings" pitchFamily="2" charset="2"/>
              <a:buChar char="q"/>
            </a:pPr>
            <a:r>
              <a:rPr lang="en-US" b="1" dirty="0"/>
              <a:t>p-nearest neighbor rule</a:t>
            </a:r>
            <a:r>
              <a:rPr lang="en-US" dirty="0"/>
              <a:t> finds the average distance of the nearest </a:t>
            </a:r>
            <a:r>
              <a:rPr lang="en-US" b="1" dirty="0"/>
              <a:t>p</a:t>
            </a:r>
            <a:r>
              <a:rPr lang="en-US" dirty="0"/>
              <a:t> neighbors to a center, helping define how spread out each center is</a:t>
            </a:r>
            <a:r>
              <a:rPr lang="en-US" dirty="0" smtClean="0"/>
              <a:t>.</a:t>
            </a:r>
            <a:endParaRPr lang="en-US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b="1" dirty="0"/>
              <a:t>What are center widths?</a:t>
            </a:r>
            <a:endParaRPr lang="en-US" dirty="0"/>
          </a:p>
          <a:p>
            <a:pPr marL="742950" lvl="1" indent="-285750">
              <a:buFont typeface="Wingdings" pitchFamily="2" charset="2"/>
              <a:buChar char="q"/>
            </a:pPr>
            <a:r>
              <a:rPr lang="en-US" dirty="0"/>
              <a:t>They determine the "influence area" of a center.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b="1" dirty="0"/>
              <a:t>How are they calculated</a:t>
            </a:r>
            <a:r>
              <a:rPr lang="en-US" b="1" dirty="0" smtClean="0"/>
              <a:t>?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dirty="0"/>
          </a:p>
          <a:p>
            <a:pPr marL="742950" lvl="1" indent="-285750">
              <a:buFont typeface="Wingdings" pitchFamily="2" charset="2"/>
              <a:buChar char="q"/>
            </a:pPr>
            <a:r>
              <a:rPr lang="en-US" dirty="0"/>
              <a:t>By checking the distance to nearby data points.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b="1" dirty="0"/>
              <a:t>p-nearest neighbor rule</a:t>
            </a:r>
            <a:r>
              <a:rPr lang="en-US" dirty="0"/>
              <a:t>: Average distance of the p-nearest points.</a:t>
            </a:r>
          </a:p>
        </p:txBody>
      </p:sp>
    </p:spTree>
    <p:extLst>
      <p:ext uri="{BB962C8B-B14F-4D97-AF65-F5344CB8AC3E}">
        <p14:creationId xmlns:p14="http://schemas.microsoft.com/office/powerpoint/2010/main" val="355055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228600"/>
            <a:ext cx="86106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b="1" dirty="0"/>
              <a:t>Third Phase - Calculating </a:t>
            </a:r>
            <a:r>
              <a:rPr lang="en-US" b="1" dirty="0" smtClean="0"/>
              <a:t>Weights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b="1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b="1" dirty="0"/>
              <a:t>Title: Third Phase of Learning Method: Calculating </a:t>
            </a:r>
            <a:r>
              <a:rPr lang="en-US" b="1" dirty="0" smtClean="0"/>
              <a:t>Weights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b="1" dirty="0"/>
              <a:t>Objective</a:t>
            </a:r>
            <a:r>
              <a:rPr lang="en-US" dirty="0"/>
              <a:t>: Calculate the </a:t>
            </a:r>
            <a:r>
              <a:rPr lang="en-US" b="1" dirty="0"/>
              <a:t>weights</a:t>
            </a:r>
            <a:r>
              <a:rPr lang="en-US" dirty="0"/>
              <a:t> between the hidden layer and output layer</a:t>
            </a:r>
            <a:r>
              <a:rPr lang="en-US" dirty="0" smtClean="0"/>
              <a:t>.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b="1" dirty="0"/>
              <a:t>Explanation</a:t>
            </a:r>
            <a:r>
              <a:rPr lang="en-US" dirty="0"/>
              <a:t>: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dirty="0"/>
              <a:t>In the third phase, the focus is on adjusting the </a:t>
            </a:r>
            <a:r>
              <a:rPr lang="en-US" b="1" dirty="0"/>
              <a:t>weights</a:t>
            </a:r>
            <a:r>
              <a:rPr lang="en-US" dirty="0"/>
              <a:t> that connect the RBF units (hidden layer) to the output.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dirty="0"/>
              <a:t>These weights are calculated using a method called </a:t>
            </a:r>
            <a:r>
              <a:rPr lang="en-US" b="1" dirty="0"/>
              <a:t>OSD (Optimum Steepest Descent)</a:t>
            </a:r>
            <a:r>
              <a:rPr lang="en-US" dirty="0"/>
              <a:t>.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dirty="0"/>
              <a:t>You can use </a:t>
            </a:r>
            <a:r>
              <a:rPr lang="en-US" b="1" dirty="0"/>
              <a:t>SVD (Singular Value Decomposition)</a:t>
            </a:r>
            <a:r>
              <a:rPr lang="en-US" dirty="0"/>
              <a:t> to initialize weights and speed up convergence.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b="1" dirty="0"/>
              <a:t>What are weights?</a:t>
            </a:r>
            <a:endParaRPr lang="en-US" dirty="0"/>
          </a:p>
          <a:p>
            <a:pPr marL="742950" lvl="1" indent="-285750">
              <a:buFont typeface="Wingdings" pitchFamily="2" charset="2"/>
              <a:buChar char="q"/>
            </a:pPr>
            <a:r>
              <a:rPr lang="en-US" dirty="0"/>
              <a:t>Weights represent the strength of the connection between the hidden and output layers</a:t>
            </a:r>
            <a:r>
              <a:rPr lang="en-US" dirty="0" smtClean="0"/>
              <a:t>.</a:t>
            </a:r>
          </a:p>
          <a:p>
            <a:pPr marL="742950" lvl="1" indent="-285750">
              <a:buFont typeface="Wingdings" pitchFamily="2" charset="2"/>
              <a:buChar char="q"/>
            </a:pPr>
            <a:endParaRPr lang="en-US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b="1" dirty="0"/>
              <a:t>How are weights calculated?</a:t>
            </a:r>
            <a:endParaRPr lang="en-US" dirty="0"/>
          </a:p>
          <a:p>
            <a:pPr marL="742950" lvl="1" indent="-285750">
              <a:buFont typeface="Wingdings" pitchFamily="2" charset="2"/>
              <a:buChar char="q"/>
            </a:pPr>
            <a:r>
              <a:rPr lang="en-US" dirty="0"/>
              <a:t>Using the </a:t>
            </a:r>
            <a:r>
              <a:rPr lang="en-US" b="1" dirty="0"/>
              <a:t>Optimum Steepest Descent (OSD)</a:t>
            </a:r>
            <a:r>
              <a:rPr lang="en-US" dirty="0"/>
              <a:t> algorithm.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dirty="0"/>
              <a:t>Initial weights can be computed using </a:t>
            </a:r>
            <a:r>
              <a:rPr lang="en-US" b="1" dirty="0"/>
              <a:t>Singular Value Decomposition (SVD)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687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172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2967</TotalTime>
  <Words>762</Words>
  <Application>Microsoft Office PowerPoint</Application>
  <PresentationFormat>On-screen Show (4:3)</PresentationFormat>
  <Paragraphs>96</Paragraphs>
  <Slides>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Concourse</vt:lpstr>
      <vt:lpstr>Three-phase strategy for the OSD learning method in RBF neural networks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36</cp:revision>
  <dcterms:created xsi:type="dcterms:W3CDTF">2025-02-28T17:05:22Z</dcterms:created>
  <dcterms:modified xsi:type="dcterms:W3CDTF">2025-03-10T17:54:48Z</dcterms:modified>
</cp:coreProperties>
</file>