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8" r:id="rId2"/>
  </p:sldMasterIdLst>
  <p:notesMasterIdLst>
    <p:notesMasterId r:id="rId20"/>
  </p:notesMasterIdLst>
  <p:sldIdLst>
    <p:sldId id="356" r:id="rId3"/>
    <p:sldId id="512" r:id="rId4"/>
    <p:sldId id="514" r:id="rId5"/>
    <p:sldId id="507" r:id="rId6"/>
    <p:sldId id="515" r:id="rId7"/>
    <p:sldId id="516" r:id="rId8"/>
    <p:sldId id="524" r:id="rId9"/>
    <p:sldId id="517" r:id="rId10"/>
    <p:sldId id="525" r:id="rId11"/>
    <p:sldId id="518" r:id="rId12"/>
    <p:sldId id="526" r:id="rId13"/>
    <p:sldId id="522" r:id="rId14"/>
    <p:sldId id="519" r:id="rId15"/>
    <p:sldId id="527" r:id="rId16"/>
    <p:sldId id="520" r:id="rId17"/>
    <p:sldId id="528" r:id="rId18"/>
    <p:sldId id="52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-72" y="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A76D0-B894-244C-B4D0-A2D5751C6A8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60520-D43C-7145-B8EF-21B2C96E23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4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6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4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20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39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4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5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4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6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5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8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8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525BE60-4075-5C48-B0EE-2B0F32BCF0C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AEC1772-382A-BD43-808D-FCA7C3755E1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ppstimes.in" TargetMode="External"/><Relationship Id="rId7" Type="http://schemas.openxmlformats.org/officeDocument/2006/relationships/hyperlink" Target="https://www.appsquadz.com/blog/category/mobile-app-developmen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appfutura.com/blog/tag/india/" TargetMode="External"/><Relationship Id="rId5" Type="http://schemas.openxmlformats.org/officeDocument/2006/relationships/hyperlink" Target="http://www.fonearena.com/blog/" TargetMode="External"/><Relationship Id="rId4" Type="http://schemas.openxmlformats.org/officeDocument/2006/relationships/hyperlink" Target="http://www.computergeekblog.c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fewire.com" TargetMode="External"/><Relationship Id="rId2" Type="http://schemas.openxmlformats.org/officeDocument/2006/relationships/hyperlink" Target="http://gadgets.ndtv.com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27047" y="3370997"/>
            <a:ext cx="514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Digital Amplification Plan </a:t>
            </a:r>
          </a:p>
          <a:p>
            <a:pPr algn="ctr"/>
            <a:r>
              <a:rPr lang="en-US" sz="2000" b="1" dirty="0" smtClean="0"/>
              <a:t>For Snatch</a:t>
            </a:r>
          </a:p>
        </p:txBody>
      </p:sp>
      <p:pic>
        <p:nvPicPr>
          <p:cNvPr id="2" name="Picture 1" descr="Snatch Ap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69" y="1672156"/>
            <a:ext cx="1595967" cy="15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922" y="561301"/>
            <a:ext cx="786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 </a:t>
            </a:r>
            <a:r>
              <a:rPr lang="en-US" sz="2000" u="sng" dirty="0"/>
              <a:t>Phase </a:t>
            </a:r>
            <a:r>
              <a:rPr lang="en-US" sz="2000" u="sng" dirty="0" smtClean="0"/>
              <a:t>2 Launch Phase  </a:t>
            </a:r>
            <a:r>
              <a:rPr lang="en-US" sz="2000" b="1" u="sng" dirty="0" smtClean="0"/>
              <a:t>:- </a:t>
            </a:r>
            <a:r>
              <a:rPr lang="en-US" sz="2000" b="1" u="sng" dirty="0"/>
              <a:t> </a:t>
            </a:r>
            <a:r>
              <a:rPr lang="en-US" sz="2000" b="1" i="1" u="sng" dirty="0" smtClean="0"/>
              <a:t>Influencer marketing      </a:t>
            </a:r>
            <a:endParaRPr lang="en-US" sz="2000" b="1" i="1" u="sng" dirty="0"/>
          </a:p>
        </p:txBody>
      </p:sp>
      <p:sp>
        <p:nvSpPr>
          <p:cNvPr id="2" name="Rectangle 1"/>
          <p:cNvSpPr/>
          <p:nvPr/>
        </p:nvSpPr>
        <p:spPr>
          <a:xfrm>
            <a:off x="474134" y="1219196"/>
            <a:ext cx="11345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9467" y="1117601"/>
            <a:ext cx="11667066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 app launch is the best time for getting exposure </a:t>
            </a:r>
            <a:r>
              <a:rPr lang="en-US" b="1" dirty="0" smtClean="0"/>
              <a:t>on industry blogs </a:t>
            </a:r>
            <a:r>
              <a:rPr lang="en-US" dirty="0" smtClean="0"/>
              <a:t>and </a:t>
            </a:r>
            <a:r>
              <a:rPr lang="en-US" b="1" dirty="0" smtClean="0"/>
              <a:t>media channels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Just as burst campaigns help to acquire critical user growth for a new app, media exposure can put an app on the map and increase the number of organic downloads over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Try to leverage significant audiences by getting your app reviewed by those who matter the most in the industry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Influencer Marketing  Plan </a:t>
            </a:r>
            <a:r>
              <a:rPr lang="en-US" dirty="0" smtClean="0"/>
              <a:t>:-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50 </a:t>
            </a:r>
            <a:r>
              <a:rPr lang="en-US" dirty="0"/>
              <a:t>bloggers </a:t>
            </a:r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1 </a:t>
            </a:r>
            <a:r>
              <a:rPr lang="en-US" dirty="0"/>
              <a:t>Blog post from each </a:t>
            </a:r>
            <a:r>
              <a:rPr lang="en-US" dirty="0" smtClean="0"/>
              <a:t>blogger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Expected Impact :- </a:t>
            </a:r>
          </a:p>
          <a:p>
            <a:endParaRPr lang="en-US" dirty="0"/>
          </a:p>
          <a:p>
            <a:r>
              <a:rPr lang="en-US" dirty="0"/>
              <a:t>50 million plus impression , 4000 plus conversation , 15k plus blog view  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natch 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091" y="182022"/>
            <a:ext cx="901711" cy="9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922" y="561301"/>
            <a:ext cx="786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 </a:t>
            </a:r>
            <a:r>
              <a:rPr lang="en-US" sz="2000" u="sng" dirty="0"/>
              <a:t>Phase </a:t>
            </a:r>
            <a:r>
              <a:rPr lang="en-US" sz="2000" u="sng" dirty="0" smtClean="0"/>
              <a:t>2 Costing  </a:t>
            </a:r>
            <a:r>
              <a:rPr lang="en-US" sz="2000" b="1" u="sng" dirty="0" smtClean="0"/>
              <a:t>:- </a:t>
            </a:r>
            <a:r>
              <a:rPr lang="en-US" sz="2000" b="1" u="sng" dirty="0"/>
              <a:t> </a:t>
            </a:r>
            <a:r>
              <a:rPr lang="en-US" sz="2000" b="1" i="1" u="sng" dirty="0" smtClean="0"/>
              <a:t>Influencer marketing      </a:t>
            </a:r>
            <a:endParaRPr lang="en-US" sz="2000" b="1" i="1" u="sng" dirty="0"/>
          </a:p>
        </p:txBody>
      </p:sp>
      <p:sp>
        <p:nvSpPr>
          <p:cNvPr id="5" name="Rectangle 4"/>
          <p:cNvSpPr/>
          <p:nvPr/>
        </p:nvSpPr>
        <p:spPr>
          <a:xfrm>
            <a:off x="389467" y="1117601"/>
            <a:ext cx="1166706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natch 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091" y="182022"/>
            <a:ext cx="901711" cy="9017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9467" y="1117601"/>
            <a:ext cx="11667066" cy="8956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Influencer Marketing  Plan </a:t>
            </a:r>
            <a:r>
              <a:rPr lang="en-US" dirty="0" smtClean="0"/>
              <a:t>:-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50 </a:t>
            </a:r>
            <a:r>
              <a:rPr lang="en-US" dirty="0"/>
              <a:t>bloggers </a:t>
            </a:r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1 </a:t>
            </a:r>
            <a:r>
              <a:rPr lang="en-US" dirty="0"/>
              <a:t>Blog post from each </a:t>
            </a:r>
            <a:r>
              <a:rPr lang="en-US" dirty="0" smtClean="0"/>
              <a:t>blogger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Sample bloggers list </a:t>
            </a:r>
          </a:p>
          <a:p>
            <a:r>
              <a:rPr lang="en-US" dirty="0" smtClean="0"/>
              <a:t>     </a:t>
            </a:r>
            <a:r>
              <a:rPr lang="pl-PL" dirty="0" smtClean="0">
                <a:hlinkClick r:id="rId3"/>
              </a:rPr>
              <a:t>http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appstimes.in</a:t>
            </a:r>
            <a:endParaRPr lang="pl-PL" dirty="0" smtClean="0"/>
          </a:p>
          <a:p>
            <a:r>
              <a:rPr lang="pl-PL" dirty="0"/>
              <a:t> </a:t>
            </a:r>
            <a:r>
              <a:rPr lang="pl-PL" dirty="0" smtClean="0"/>
              <a:t>   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www.computergeekblog.com</a:t>
            </a:r>
            <a:endParaRPr lang="en-US" dirty="0" smtClean="0"/>
          </a:p>
          <a:p>
            <a:r>
              <a:rPr lang="en-US" dirty="0"/>
              <a:t>     </a:t>
            </a:r>
            <a:r>
              <a:rPr lang="en-US" dirty="0">
                <a:hlinkClick r:id="rId5"/>
              </a:rPr>
              <a:t>http://www.fonearena.com/blog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/>
              <a:t>     </a:t>
            </a:r>
            <a:r>
              <a:rPr lang="en-US" dirty="0">
                <a:hlinkClick r:id="rId6"/>
              </a:rPr>
              <a:t>https://www.appfutura.com/blog/tag/</a:t>
            </a:r>
            <a:r>
              <a:rPr lang="en-US" dirty="0" smtClean="0">
                <a:hlinkClick r:id="rId6"/>
              </a:rPr>
              <a:t>india/</a:t>
            </a:r>
            <a:endParaRPr lang="en-US" dirty="0" smtClean="0"/>
          </a:p>
          <a:p>
            <a:r>
              <a:rPr lang="en-US" dirty="0"/>
              <a:t>     </a:t>
            </a:r>
            <a:r>
              <a:rPr lang="en-US" dirty="0">
                <a:hlinkClick r:id="rId7"/>
              </a:rPr>
              <a:t>https://www.appsquadz.com/blog/category/mobile-app-development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  <a:p>
            <a:r>
              <a:rPr lang="en-US" dirty="0" smtClean="0"/>
              <a:t>Costing :- INR </a:t>
            </a:r>
            <a:r>
              <a:rPr lang="en-US" dirty="0" smtClean="0"/>
              <a:t>40,000 </a:t>
            </a:r>
            <a:r>
              <a:rPr lang="en-US" dirty="0" smtClean="0"/>
              <a:t>per blog </a:t>
            </a:r>
          </a:p>
          <a:p>
            <a:r>
              <a:rPr lang="en-US" dirty="0" smtClean="0"/>
              <a:t>Total costing :-- INR </a:t>
            </a:r>
            <a:r>
              <a:rPr lang="en-US" dirty="0" smtClean="0"/>
              <a:t>9,00,000 </a:t>
            </a:r>
            <a:endParaRPr lang="en-US" dirty="0" smtClean="0"/>
          </a:p>
          <a:p>
            <a:r>
              <a:rPr lang="en-US" dirty="0" smtClean="0"/>
              <a:t>Duration :- 3 month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endParaRPr lang="pl-PL" dirty="0" smtClean="0"/>
          </a:p>
          <a:p>
            <a:r>
              <a:rPr lang="pl-PL" dirty="0" smtClean="0"/>
              <a:t>     </a:t>
            </a:r>
          </a:p>
          <a:p>
            <a:r>
              <a:rPr lang="pl-PL" dirty="0"/>
              <a:t> </a:t>
            </a:r>
            <a:r>
              <a:rPr lang="pl-PL" dirty="0" smtClean="0"/>
              <a:t>    </a:t>
            </a:r>
            <a:endParaRPr lang="en-US" dirty="0" smtClean="0"/>
          </a:p>
          <a:p>
            <a:r>
              <a:rPr lang="en-US" dirty="0" smtClean="0"/>
              <a:t>      </a:t>
            </a:r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6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922" y="324239"/>
            <a:ext cx="786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Phase </a:t>
            </a:r>
            <a:r>
              <a:rPr lang="en-US" sz="2000" dirty="0" smtClean="0"/>
              <a:t>2</a:t>
            </a:r>
            <a:r>
              <a:rPr lang="en-US" sz="2000" b="1" dirty="0" smtClean="0"/>
              <a:t> </a:t>
            </a:r>
            <a:r>
              <a:rPr lang="en-US" sz="2000" dirty="0" smtClean="0"/>
              <a:t>Launch Phase  </a:t>
            </a:r>
            <a:r>
              <a:rPr lang="en-US" sz="2000" b="1" dirty="0" smtClean="0"/>
              <a:t>:- </a:t>
            </a:r>
            <a:r>
              <a:rPr lang="en-US" sz="2000" b="1" dirty="0"/>
              <a:t> </a:t>
            </a:r>
            <a:r>
              <a:rPr lang="en-US" sz="2000" b="1" i="1" dirty="0" smtClean="0"/>
              <a:t>Influencer marketing Model       </a:t>
            </a:r>
            <a:endParaRPr lang="en-US" sz="2000" b="1" i="1" dirty="0"/>
          </a:p>
        </p:txBody>
      </p:sp>
      <p:sp>
        <p:nvSpPr>
          <p:cNvPr id="2" name="Rectangle 1"/>
          <p:cNvSpPr/>
          <p:nvPr/>
        </p:nvSpPr>
        <p:spPr>
          <a:xfrm>
            <a:off x="474134" y="1219196"/>
            <a:ext cx="11345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Snatch 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424" y="182023"/>
            <a:ext cx="986378" cy="986378"/>
          </a:xfrm>
          <a:prstGeom prst="rect">
            <a:avLst/>
          </a:prstGeom>
        </p:spPr>
      </p:pic>
      <p:sp>
        <p:nvSpPr>
          <p:cNvPr id="8" name="object 5"/>
          <p:cNvSpPr/>
          <p:nvPr/>
        </p:nvSpPr>
        <p:spPr>
          <a:xfrm>
            <a:off x="535627" y="904407"/>
            <a:ext cx="2599817" cy="1080135"/>
          </a:xfrm>
          <a:custGeom>
            <a:avLst/>
            <a:gdLst/>
            <a:ahLst/>
            <a:cxnLst/>
            <a:rect l="l" t="t" r="r" b="b"/>
            <a:pathLst>
              <a:path w="2363470" h="1080135">
                <a:moveTo>
                  <a:pt x="1823415" y="0"/>
                </a:moveTo>
                <a:lnTo>
                  <a:pt x="0" y="0"/>
                </a:lnTo>
                <a:lnTo>
                  <a:pt x="0" y="1080135"/>
                </a:lnTo>
                <a:lnTo>
                  <a:pt x="1823415" y="1080135"/>
                </a:lnTo>
                <a:lnTo>
                  <a:pt x="2363419" y="540131"/>
                </a:lnTo>
                <a:lnTo>
                  <a:pt x="1823415" y="0"/>
                </a:lnTo>
                <a:close/>
              </a:path>
            </a:pathLst>
          </a:custGeom>
          <a:solidFill>
            <a:srgbClr val="B3A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 txBox="1"/>
          <p:nvPr/>
        </p:nvSpPr>
        <p:spPr>
          <a:xfrm>
            <a:off x="1025753" y="1225794"/>
            <a:ext cx="7626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Identify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3001717" y="936189"/>
            <a:ext cx="2363470" cy="1080135"/>
          </a:xfrm>
          <a:custGeom>
            <a:avLst/>
            <a:gdLst/>
            <a:ahLst/>
            <a:cxnLst/>
            <a:rect l="l" t="t" r="r" b="b"/>
            <a:pathLst>
              <a:path w="2363470" h="1080135">
                <a:moveTo>
                  <a:pt x="1823465" y="0"/>
                </a:moveTo>
                <a:lnTo>
                  <a:pt x="0" y="0"/>
                </a:lnTo>
                <a:lnTo>
                  <a:pt x="540131" y="540131"/>
                </a:lnTo>
                <a:lnTo>
                  <a:pt x="0" y="1080135"/>
                </a:lnTo>
                <a:lnTo>
                  <a:pt x="1823465" y="1080135"/>
                </a:lnTo>
                <a:lnTo>
                  <a:pt x="2363470" y="540131"/>
                </a:lnTo>
                <a:lnTo>
                  <a:pt x="1823465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3601666" y="940479"/>
            <a:ext cx="1080135" cy="936625"/>
          </a:xfrm>
          <a:custGeom>
            <a:avLst/>
            <a:gdLst/>
            <a:ahLst/>
            <a:cxnLst/>
            <a:rect l="l" t="t" r="r" b="b"/>
            <a:pathLst>
              <a:path w="1080135" h="936625">
                <a:moveTo>
                  <a:pt x="0" y="936104"/>
                </a:moveTo>
                <a:lnTo>
                  <a:pt x="1080122" y="936104"/>
                </a:lnTo>
                <a:lnTo>
                  <a:pt x="1080122" y="0"/>
                </a:lnTo>
                <a:lnTo>
                  <a:pt x="0" y="0"/>
                </a:lnTo>
                <a:lnTo>
                  <a:pt x="0" y="936104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 txBox="1"/>
          <p:nvPr/>
        </p:nvSpPr>
        <p:spPr>
          <a:xfrm>
            <a:off x="4027449" y="1312543"/>
            <a:ext cx="8591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Se</a:t>
            </a:r>
            <a:r>
              <a:rPr sz="1800" b="1" spc="-5" dirty="0">
                <a:latin typeface="Calibri"/>
                <a:cs typeface="Calibri"/>
              </a:rPr>
              <a:t>gm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2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5535947" y="936189"/>
            <a:ext cx="2363470" cy="1080135"/>
          </a:xfrm>
          <a:custGeom>
            <a:avLst/>
            <a:gdLst/>
            <a:ahLst/>
            <a:cxnLst/>
            <a:rect l="l" t="t" r="r" b="b"/>
            <a:pathLst>
              <a:path w="2363470" h="1080135">
                <a:moveTo>
                  <a:pt x="1823339" y="0"/>
                </a:moveTo>
                <a:lnTo>
                  <a:pt x="0" y="0"/>
                </a:lnTo>
                <a:lnTo>
                  <a:pt x="540131" y="540131"/>
                </a:lnTo>
                <a:lnTo>
                  <a:pt x="0" y="1080135"/>
                </a:lnTo>
                <a:lnTo>
                  <a:pt x="1823339" y="1080135"/>
                </a:lnTo>
                <a:lnTo>
                  <a:pt x="2363469" y="540131"/>
                </a:lnTo>
                <a:lnTo>
                  <a:pt x="1823339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/>
          <p:nvPr/>
        </p:nvSpPr>
        <p:spPr>
          <a:xfrm>
            <a:off x="6252819" y="1025144"/>
            <a:ext cx="1207770" cy="864235"/>
          </a:xfrm>
          <a:custGeom>
            <a:avLst/>
            <a:gdLst/>
            <a:ahLst/>
            <a:cxnLst/>
            <a:rect l="l" t="t" r="r" b="b"/>
            <a:pathLst>
              <a:path w="1207770" h="864235">
                <a:moveTo>
                  <a:pt x="0" y="864095"/>
                </a:moveTo>
                <a:lnTo>
                  <a:pt x="1207770" y="864095"/>
                </a:lnTo>
                <a:lnTo>
                  <a:pt x="1207770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 txBox="1"/>
          <p:nvPr/>
        </p:nvSpPr>
        <p:spPr>
          <a:xfrm>
            <a:off x="6464486" y="1276601"/>
            <a:ext cx="8039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Acti</a:t>
            </a:r>
            <a:r>
              <a:rPr sz="1800" b="1" spc="-20" dirty="0">
                <a:latin typeface="Calibri"/>
                <a:cs typeface="Calibri"/>
              </a:rPr>
              <a:t>v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6"/>
          <p:cNvSpPr/>
          <p:nvPr/>
        </p:nvSpPr>
        <p:spPr>
          <a:xfrm>
            <a:off x="8188156" y="1037791"/>
            <a:ext cx="2801577" cy="941723"/>
          </a:xfrm>
          <a:custGeom>
            <a:avLst/>
            <a:gdLst/>
            <a:ahLst/>
            <a:cxnLst/>
            <a:rect l="l" t="t" r="r" b="b"/>
            <a:pathLst>
              <a:path w="2275204" h="1080135">
                <a:moveTo>
                  <a:pt x="1734947" y="0"/>
                </a:moveTo>
                <a:lnTo>
                  <a:pt x="0" y="0"/>
                </a:lnTo>
                <a:lnTo>
                  <a:pt x="540003" y="540131"/>
                </a:lnTo>
                <a:lnTo>
                  <a:pt x="0" y="1080135"/>
                </a:lnTo>
                <a:lnTo>
                  <a:pt x="1734947" y="1080135"/>
                </a:lnTo>
                <a:lnTo>
                  <a:pt x="2275078" y="540131"/>
                </a:lnTo>
                <a:lnTo>
                  <a:pt x="1734947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 txBox="1"/>
          <p:nvPr/>
        </p:nvSpPr>
        <p:spPr>
          <a:xfrm>
            <a:off x="9011329" y="1234693"/>
            <a:ext cx="1223344" cy="502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" algn="ctr">
              <a:lnSpc>
                <a:spcPts val="1939"/>
              </a:lnSpc>
            </a:pPr>
            <a:r>
              <a:rPr sz="1800" b="1" spc="-5" dirty="0">
                <a:latin typeface="Calibri"/>
                <a:cs typeface="Calibri"/>
              </a:rPr>
              <a:t>Monitor  </a:t>
            </a:r>
            <a:r>
              <a:rPr sz="1800" b="1" dirty="0">
                <a:latin typeface="Calibri"/>
                <a:cs typeface="Calibri"/>
              </a:rPr>
              <a:t>&amp;     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15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timi</a:t>
            </a:r>
            <a:r>
              <a:rPr sz="1800" b="1" spc="-35" dirty="0">
                <a:latin typeface="Calibri"/>
                <a:cs typeface="Calibri"/>
              </a:rPr>
              <a:t>z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517054" y="2060829"/>
            <a:ext cx="2022945" cy="3882771"/>
          </a:xfrm>
          <a:custGeom>
            <a:avLst/>
            <a:gdLst/>
            <a:ahLst/>
            <a:cxnLst/>
            <a:rect l="l" t="t" r="r" b="b"/>
            <a:pathLst>
              <a:path w="1775460" h="4608830">
                <a:moveTo>
                  <a:pt x="0" y="295910"/>
                </a:moveTo>
                <a:lnTo>
                  <a:pt x="3872" y="247906"/>
                </a:lnTo>
                <a:lnTo>
                  <a:pt x="15084" y="202370"/>
                </a:lnTo>
                <a:lnTo>
                  <a:pt x="33026" y="159912"/>
                </a:lnTo>
                <a:lnTo>
                  <a:pt x="57088" y="121139"/>
                </a:lnTo>
                <a:lnTo>
                  <a:pt x="86661" y="86661"/>
                </a:lnTo>
                <a:lnTo>
                  <a:pt x="121136" y="57087"/>
                </a:lnTo>
                <a:lnTo>
                  <a:pt x="159904" y="33024"/>
                </a:lnTo>
                <a:lnTo>
                  <a:pt x="202356" y="15083"/>
                </a:lnTo>
                <a:lnTo>
                  <a:pt x="247881" y="3872"/>
                </a:lnTo>
                <a:lnTo>
                  <a:pt x="295871" y="0"/>
                </a:lnTo>
                <a:lnTo>
                  <a:pt x="1479384" y="0"/>
                </a:lnTo>
                <a:lnTo>
                  <a:pt x="1527354" y="3872"/>
                </a:lnTo>
                <a:lnTo>
                  <a:pt x="1572861" y="15083"/>
                </a:lnTo>
                <a:lnTo>
                  <a:pt x="1615299" y="33024"/>
                </a:lnTo>
                <a:lnTo>
                  <a:pt x="1654055" y="57087"/>
                </a:lnTo>
                <a:lnTo>
                  <a:pt x="1688522" y="86661"/>
                </a:lnTo>
                <a:lnTo>
                  <a:pt x="1718089" y="121139"/>
                </a:lnTo>
                <a:lnTo>
                  <a:pt x="1742146" y="159912"/>
                </a:lnTo>
                <a:lnTo>
                  <a:pt x="1760085" y="202370"/>
                </a:lnTo>
                <a:lnTo>
                  <a:pt x="1771295" y="247906"/>
                </a:lnTo>
                <a:lnTo>
                  <a:pt x="1775167" y="295910"/>
                </a:lnTo>
                <a:lnTo>
                  <a:pt x="1775167" y="4312653"/>
                </a:lnTo>
                <a:lnTo>
                  <a:pt x="1771295" y="4360646"/>
                </a:lnTo>
                <a:lnTo>
                  <a:pt x="1760085" y="4406173"/>
                </a:lnTo>
                <a:lnTo>
                  <a:pt x="1742146" y="4448625"/>
                </a:lnTo>
                <a:lnTo>
                  <a:pt x="1718089" y="4487393"/>
                </a:lnTo>
                <a:lnTo>
                  <a:pt x="1688522" y="4521868"/>
                </a:lnTo>
                <a:lnTo>
                  <a:pt x="1654055" y="4551440"/>
                </a:lnTo>
                <a:lnTo>
                  <a:pt x="1615299" y="4575501"/>
                </a:lnTo>
                <a:lnTo>
                  <a:pt x="1572861" y="4593441"/>
                </a:lnTo>
                <a:lnTo>
                  <a:pt x="1527354" y="4604652"/>
                </a:lnTo>
                <a:lnTo>
                  <a:pt x="1479384" y="4608525"/>
                </a:lnTo>
                <a:lnTo>
                  <a:pt x="295871" y="4608525"/>
                </a:lnTo>
                <a:lnTo>
                  <a:pt x="247881" y="4604652"/>
                </a:lnTo>
                <a:lnTo>
                  <a:pt x="202356" y="4593441"/>
                </a:lnTo>
                <a:lnTo>
                  <a:pt x="159904" y="4575501"/>
                </a:lnTo>
                <a:lnTo>
                  <a:pt x="121136" y="4551440"/>
                </a:lnTo>
                <a:lnTo>
                  <a:pt x="86661" y="4521868"/>
                </a:lnTo>
                <a:lnTo>
                  <a:pt x="57088" y="4487393"/>
                </a:lnTo>
                <a:lnTo>
                  <a:pt x="33026" y="4448625"/>
                </a:lnTo>
                <a:lnTo>
                  <a:pt x="15084" y="4406173"/>
                </a:lnTo>
                <a:lnTo>
                  <a:pt x="3872" y="4360646"/>
                </a:lnTo>
                <a:lnTo>
                  <a:pt x="0" y="4312653"/>
                </a:lnTo>
                <a:lnTo>
                  <a:pt x="0" y="295910"/>
                </a:lnTo>
                <a:close/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/>
          <p:cNvSpPr txBox="1"/>
          <p:nvPr/>
        </p:nvSpPr>
        <p:spPr>
          <a:xfrm>
            <a:off x="682547" y="2452914"/>
            <a:ext cx="1789720" cy="280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495">
              <a:lnSpc>
                <a:spcPct val="100000"/>
              </a:lnSpc>
            </a:pPr>
            <a:r>
              <a:rPr sz="1400" b="1" spc="-10" dirty="0">
                <a:latin typeface="Calibri"/>
                <a:cs typeface="Calibri"/>
              </a:rPr>
              <a:t>Contextual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fitment  </a:t>
            </a:r>
            <a:r>
              <a:rPr sz="1400" spc="-10" dirty="0">
                <a:latin typeface="Calibri"/>
                <a:cs typeface="Calibri"/>
              </a:rPr>
              <a:t>plays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25" dirty="0">
                <a:latin typeface="Calibri"/>
                <a:cs typeface="Calibri"/>
              </a:rPr>
              <a:t>key </a:t>
            </a:r>
            <a:r>
              <a:rPr sz="1400" spc="-10" dirty="0">
                <a:latin typeface="Calibri"/>
                <a:cs typeface="Calibri"/>
              </a:rPr>
              <a:t>role </a:t>
            </a:r>
            <a:r>
              <a:rPr sz="1400" dirty="0">
                <a:latin typeface="Calibri"/>
                <a:cs typeface="Calibri"/>
              </a:rPr>
              <a:t>in  </a:t>
            </a:r>
            <a:r>
              <a:rPr sz="1400" spc="-5" dirty="0">
                <a:latin typeface="Calibri"/>
                <a:cs typeface="Calibri"/>
              </a:rPr>
              <a:t>identifying the  right </a:t>
            </a:r>
            <a:r>
              <a:rPr sz="1400" spc="-10" dirty="0">
                <a:latin typeface="Calibri"/>
                <a:cs typeface="Calibri"/>
              </a:rPr>
              <a:t>influencers  for </a:t>
            </a:r>
            <a:r>
              <a:rPr sz="1400" spc="-5" dirty="0">
                <a:latin typeface="Calibri"/>
                <a:cs typeface="Calibri"/>
              </a:rPr>
              <a:t>reaching the  right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audience</a:t>
            </a:r>
            <a:r>
              <a:rPr sz="1400" spc="-5" dirty="0" smtClean="0">
                <a:latin typeface="Calibri"/>
                <a:cs typeface="Calibri"/>
              </a:rPr>
              <a:t>.</a:t>
            </a:r>
            <a:endParaRPr lang="x-none" sz="1400" spc="-5" dirty="0" smtClean="0">
              <a:latin typeface="Calibri"/>
              <a:cs typeface="Calibri"/>
            </a:endParaRPr>
          </a:p>
          <a:p>
            <a:pPr marL="12700" marR="23495"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Context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defined  </a:t>
            </a:r>
            <a:r>
              <a:rPr sz="1400" spc="-10" dirty="0">
                <a:latin typeface="Calibri"/>
                <a:cs typeface="Calibri"/>
              </a:rPr>
              <a:t>by </a:t>
            </a:r>
            <a:r>
              <a:rPr sz="1400" spc="-5" dirty="0">
                <a:latin typeface="Calibri"/>
                <a:cs typeface="Calibri"/>
              </a:rPr>
              <a:t>objectives that  need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be </a:t>
            </a:r>
            <a:r>
              <a:rPr sz="1400" spc="-10" dirty="0">
                <a:latin typeface="Calibri"/>
                <a:cs typeface="Calibri"/>
              </a:rPr>
              <a:t>met </a:t>
            </a:r>
            <a:r>
              <a:rPr sz="1400" dirty="0">
                <a:latin typeface="Calibri"/>
                <a:cs typeface="Calibri"/>
              </a:rPr>
              <a:t>-  </a:t>
            </a:r>
            <a:r>
              <a:rPr sz="1400" spc="-5" dirty="0">
                <a:latin typeface="Calibri"/>
                <a:cs typeface="Calibri"/>
              </a:rPr>
              <a:t>awareness,  </a:t>
            </a:r>
            <a:r>
              <a:rPr sz="1400" spc="-10" dirty="0">
                <a:latin typeface="Calibri"/>
                <a:cs typeface="Calibri"/>
              </a:rPr>
              <a:t>engagement,  </a:t>
            </a:r>
            <a:r>
              <a:rPr sz="1400" spc="-5" dirty="0">
                <a:latin typeface="Calibri"/>
                <a:cs typeface="Calibri"/>
              </a:rPr>
              <a:t>eliciting response,  </a:t>
            </a:r>
            <a:r>
              <a:rPr sz="1400" spc="-10" dirty="0">
                <a:latin typeface="Calibri"/>
                <a:cs typeface="Calibri"/>
              </a:rPr>
              <a:t>endorsement </a:t>
            </a:r>
            <a:r>
              <a:rPr sz="1400" dirty="0">
                <a:latin typeface="Calibri"/>
                <a:cs typeface="Calibri"/>
              </a:rPr>
              <a:t>– </a:t>
            </a:r>
            <a:r>
              <a:rPr sz="1400" spc="-5" dirty="0">
                <a:latin typeface="Calibri"/>
                <a:cs typeface="Calibri"/>
              </a:rPr>
              <a:t>and 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10" dirty="0">
                <a:latin typeface="Calibri"/>
                <a:cs typeface="Calibri"/>
              </a:rPr>
              <a:t>by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timing 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geography.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2881326" y="2060829"/>
            <a:ext cx="2384933" cy="4052104"/>
          </a:xfrm>
          <a:custGeom>
            <a:avLst/>
            <a:gdLst/>
            <a:ahLst/>
            <a:cxnLst/>
            <a:rect l="l" t="t" r="r" b="b"/>
            <a:pathLst>
              <a:path w="1645285" h="4608830">
                <a:moveTo>
                  <a:pt x="0" y="274193"/>
                </a:moveTo>
                <a:lnTo>
                  <a:pt x="4415" y="224919"/>
                </a:lnTo>
                <a:lnTo>
                  <a:pt x="17145" y="178537"/>
                </a:lnTo>
                <a:lnTo>
                  <a:pt x="37417" y="135824"/>
                </a:lnTo>
                <a:lnTo>
                  <a:pt x="64460" y="97553"/>
                </a:lnTo>
                <a:lnTo>
                  <a:pt x="97501" y="64502"/>
                </a:lnTo>
                <a:lnTo>
                  <a:pt x="135767" y="37446"/>
                </a:lnTo>
                <a:lnTo>
                  <a:pt x="178486" y="17159"/>
                </a:lnTo>
                <a:lnTo>
                  <a:pt x="224885" y="4419"/>
                </a:lnTo>
                <a:lnTo>
                  <a:pt x="274193" y="0"/>
                </a:lnTo>
                <a:lnTo>
                  <a:pt x="1370837" y="0"/>
                </a:lnTo>
                <a:lnTo>
                  <a:pt x="1420107" y="4419"/>
                </a:lnTo>
                <a:lnTo>
                  <a:pt x="1466477" y="17159"/>
                </a:lnTo>
                <a:lnTo>
                  <a:pt x="1509173" y="37446"/>
                </a:lnTo>
                <a:lnTo>
                  <a:pt x="1547424" y="64502"/>
                </a:lnTo>
                <a:lnTo>
                  <a:pt x="1580454" y="97553"/>
                </a:lnTo>
                <a:lnTo>
                  <a:pt x="1607490" y="135824"/>
                </a:lnTo>
                <a:lnTo>
                  <a:pt x="1627760" y="178537"/>
                </a:lnTo>
                <a:lnTo>
                  <a:pt x="1640489" y="224919"/>
                </a:lnTo>
                <a:lnTo>
                  <a:pt x="1644904" y="274193"/>
                </a:lnTo>
                <a:lnTo>
                  <a:pt x="1644904" y="4334357"/>
                </a:lnTo>
                <a:lnTo>
                  <a:pt x="1640489" y="4383640"/>
                </a:lnTo>
                <a:lnTo>
                  <a:pt x="1627760" y="4430024"/>
                </a:lnTo>
                <a:lnTo>
                  <a:pt x="1607490" y="4472736"/>
                </a:lnTo>
                <a:lnTo>
                  <a:pt x="1580454" y="4511001"/>
                </a:lnTo>
                <a:lnTo>
                  <a:pt x="1547424" y="4544045"/>
                </a:lnTo>
                <a:lnTo>
                  <a:pt x="1509173" y="4571094"/>
                </a:lnTo>
                <a:lnTo>
                  <a:pt x="1466477" y="4591372"/>
                </a:lnTo>
                <a:lnTo>
                  <a:pt x="1420107" y="4604108"/>
                </a:lnTo>
                <a:lnTo>
                  <a:pt x="1370837" y="4608525"/>
                </a:lnTo>
                <a:lnTo>
                  <a:pt x="274193" y="4608525"/>
                </a:lnTo>
                <a:lnTo>
                  <a:pt x="224885" y="4604108"/>
                </a:lnTo>
                <a:lnTo>
                  <a:pt x="178486" y="4591372"/>
                </a:lnTo>
                <a:lnTo>
                  <a:pt x="135767" y="4571094"/>
                </a:lnTo>
                <a:lnTo>
                  <a:pt x="97501" y="4544045"/>
                </a:lnTo>
                <a:lnTo>
                  <a:pt x="64460" y="4511001"/>
                </a:lnTo>
                <a:lnTo>
                  <a:pt x="37417" y="4472736"/>
                </a:lnTo>
                <a:lnTo>
                  <a:pt x="17145" y="4430024"/>
                </a:lnTo>
                <a:lnTo>
                  <a:pt x="4415" y="4383640"/>
                </a:lnTo>
                <a:lnTo>
                  <a:pt x="0" y="4334357"/>
                </a:lnTo>
                <a:lnTo>
                  <a:pt x="0" y="274193"/>
                </a:lnTo>
                <a:close/>
              </a:path>
            </a:pathLst>
          </a:custGeom>
          <a:ln w="25399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/>
          <p:cNvSpPr txBox="1"/>
          <p:nvPr/>
        </p:nvSpPr>
        <p:spPr>
          <a:xfrm>
            <a:off x="3210040" y="2378705"/>
            <a:ext cx="170061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Influencers are  </a:t>
            </a:r>
            <a:r>
              <a:rPr sz="1400" b="1" spc="-5" dirty="0">
                <a:latin typeface="Calibri"/>
                <a:cs typeface="Calibri"/>
              </a:rPr>
              <a:t>segmented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basis  </a:t>
            </a:r>
            <a:r>
              <a:rPr sz="1400" b="1" spc="-5" dirty="0">
                <a:latin typeface="Calibri"/>
                <a:cs typeface="Calibri"/>
              </a:rPr>
              <a:t>genres </a:t>
            </a:r>
            <a:r>
              <a:rPr sz="1400" b="1" dirty="0">
                <a:latin typeface="Calibri"/>
                <a:cs typeface="Calibri"/>
              </a:rPr>
              <a:t>and the  </a:t>
            </a:r>
            <a:r>
              <a:rPr sz="1400" b="1" spc="-5" dirty="0">
                <a:latin typeface="Calibri"/>
                <a:cs typeface="Calibri"/>
              </a:rPr>
              <a:t>credibility </a:t>
            </a:r>
            <a:r>
              <a:rPr sz="1400" spc="-5" dirty="0">
                <a:latin typeface="Calibri"/>
                <a:cs typeface="Calibri"/>
              </a:rPr>
              <a:t>they  enjoy among  audiences.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7" name="object 24"/>
          <p:cNvSpPr txBox="1"/>
          <p:nvPr/>
        </p:nvSpPr>
        <p:spPr>
          <a:xfrm>
            <a:off x="3210040" y="3872861"/>
            <a:ext cx="1937682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Once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segmented,  the  </a:t>
            </a:r>
            <a:r>
              <a:rPr sz="1400" b="1" spc="-5" dirty="0">
                <a:latin typeface="Calibri"/>
                <a:cs typeface="Calibri"/>
              </a:rPr>
              <a:t>communication  </a:t>
            </a:r>
            <a:r>
              <a:rPr sz="1400" b="1" spc="-10" dirty="0">
                <a:latin typeface="Calibri"/>
                <a:cs typeface="Calibri"/>
              </a:rPr>
              <a:t>framework </a:t>
            </a:r>
            <a:r>
              <a:rPr sz="1400" b="1" spc="-5" dirty="0">
                <a:latin typeface="Calibri"/>
                <a:cs typeface="Calibri"/>
              </a:rPr>
              <a:t>can  </a:t>
            </a:r>
            <a:r>
              <a:rPr sz="1400" b="1" dirty="0">
                <a:latin typeface="Calibri"/>
                <a:cs typeface="Calibri"/>
              </a:rPr>
              <a:t>be </a:t>
            </a:r>
            <a:r>
              <a:rPr sz="1400" b="1" spc="-10" dirty="0">
                <a:latin typeface="Calibri"/>
                <a:cs typeface="Calibri"/>
              </a:rPr>
              <a:t>drafted </a:t>
            </a:r>
            <a:r>
              <a:rPr sz="1400" b="1" dirty="0">
                <a:latin typeface="Calibri"/>
                <a:cs typeface="Calibri"/>
              </a:rPr>
              <a:t>in</a:t>
            </a:r>
            <a:r>
              <a:rPr sz="1400" b="1" spc="-1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line  with the  objectives </a:t>
            </a:r>
            <a:r>
              <a:rPr sz="1400" dirty="0">
                <a:latin typeface="Calibri"/>
                <a:cs typeface="Calibri"/>
              </a:rPr>
              <a:t>and in  </a:t>
            </a:r>
            <a:r>
              <a:rPr sz="1400" spc="-5" dirty="0">
                <a:latin typeface="Calibri"/>
                <a:cs typeface="Calibri"/>
              </a:rPr>
              <a:t>the desired  </a:t>
            </a:r>
            <a:r>
              <a:rPr sz="1400" spc="-10" dirty="0">
                <a:latin typeface="Calibri"/>
                <a:cs typeface="Calibri"/>
              </a:rPr>
              <a:t>format </a:t>
            </a:r>
            <a:r>
              <a:rPr sz="1400" spc="-5" dirty="0">
                <a:latin typeface="Calibri"/>
                <a:cs typeface="Calibri"/>
              </a:rPr>
              <a:t>and  </a:t>
            </a:r>
            <a:r>
              <a:rPr sz="1400" spc="-10" dirty="0">
                <a:latin typeface="Calibri"/>
                <a:cs typeface="Calibri"/>
              </a:rPr>
              <a:t>platform.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8" name="object 25"/>
          <p:cNvSpPr/>
          <p:nvPr/>
        </p:nvSpPr>
        <p:spPr>
          <a:xfrm>
            <a:off x="8571304" y="2060829"/>
            <a:ext cx="2503095" cy="4018238"/>
          </a:xfrm>
          <a:custGeom>
            <a:avLst/>
            <a:gdLst/>
            <a:ahLst/>
            <a:cxnLst/>
            <a:rect l="l" t="t" r="r" b="b"/>
            <a:pathLst>
              <a:path w="1803400" h="4608830">
                <a:moveTo>
                  <a:pt x="0" y="300482"/>
                </a:moveTo>
                <a:lnTo>
                  <a:pt x="3935" y="251733"/>
                </a:lnTo>
                <a:lnTo>
                  <a:pt x="15327" y="205492"/>
                </a:lnTo>
                <a:lnTo>
                  <a:pt x="33556" y="162376"/>
                </a:lnTo>
                <a:lnTo>
                  <a:pt x="58001" y="123005"/>
                </a:lnTo>
                <a:lnTo>
                  <a:pt x="88042" y="87995"/>
                </a:lnTo>
                <a:lnTo>
                  <a:pt x="123059" y="57964"/>
                </a:lnTo>
                <a:lnTo>
                  <a:pt x="162432" y="33532"/>
                </a:lnTo>
                <a:lnTo>
                  <a:pt x="205540" y="15315"/>
                </a:lnTo>
                <a:lnTo>
                  <a:pt x="251764" y="3931"/>
                </a:lnTo>
                <a:lnTo>
                  <a:pt x="300481" y="0"/>
                </a:lnTo>
                <a:lnTo>
                  <a:pt x="1502409" y="0"/>
                </a:lnTo>
                <a:lnTo>
                  <a:pt x="1551162" y="3931"/>
                </a:lnTo>
                <a:lnTo>
                  <a:pt x="1597413" y="15315"/>
                </a:lnTo>
                <a:lnTo>
                  <a:pt x="1640542" y="33532"/>
                </a:lnTo>
                <a:lnTo>
                  <a:pt x="1679931" y="57964"/>
                </a:lnTo>
                <a:lnTo>
                  <a:pt x="1714960" y="87995"/>
                </a:lnTo>
                <a:lnTo>
                  <a:pt x="1745009" y="123005"/>
                </a:lnTo>
                <a:lnTo>
                  <a:pt x="1769459" y="162376"/>
                </a:lnTo>
                <a:lnTo>
                  <a:pt x="1787690" y="205492"/>
                </a:lnTo>
                <a:lnTo>
                  <a:pt x="1799083" y="251733"/>
                </a:lnTo>
                <a:lnTo>
                  <a:pt x="1803019" y="300482"/>
                </a:lnTo>
                <a:lnTo>
                  <a:pt x="1803019" y="4308030"/>
                </a:lnTo>
                <a:lnTo>
                  <a:pt x="1799083" y="4356773"/>
                </a:lnTo>
                <a:lnTo>
                  <a:pt x="1787690" y="4403011"/>
                </a:lnTo>
                <a:lnTo>
                  <a:pt x="1769459" y="4446127"/>
                </a:lnTo>
                <a:lnTo>
                  <a:pt x="1745009" y="4485500"/>
                </a:lnTo>
                <a:lnTo>
                  <a:pt x="1714960" y="4520514"/>
                </a:lnTo>
                <a:lnTo>
                  <a:pt x="1679931" y="4550548"/>
                </a:lnTo>
                <a:lnTo>
                  <a:pt x="1640542" y="4574985"/>
                </a:lnTo>
                <a:lnTo>
                  <a:pt x="1597413" y="4593206"/>
                </a:lnTo>
                <a:lnTo>
                  <a:pt x="1551162" y="4604592"/>
                </a:lnTo>
                <a:lnTo>
                  <a:pt x="1502409" y="4608525"/>
                </a:lnTo>
                <a:lnTo>
                  <a:pt x="300481" y="4608525"/>
                </a:lnTo>
                <a:lnTo>
                  <a:pt x="251764" y="4604592"/>
                </a:lnTo>
                <a:lnTo>
                  <a:pt x="205540" y="4593206"/>
                </a:lnTo>
                <a:lnTo>
                  <a:pt x="162432" y="4574985"/>
                </a:lnTo>
                <a:lnTo>
                  <a:pt x="123059" y="4550548"/>
                </a:lnTo>
                <a:lnTo>
                  <a:pt x="88042" y="4520514"/>
                </a:lnTo>
                <a:lnTo>
                  <a:pt x="58001" y="4485500"/>
                </a:lnTo>
                <a:lnTo>
                  <a:pt x="33556" y="4446127"/>
                </a:lnTo>
                <a:lnTo>
                  <a:pt x="15327" y="4403011"/>
                </a:lnTo>
                <a:lnTo>
                  <a:pt x="3935" y="4356773"/>
                </a:lnTo>
                <a:lnTo>
                  <a:pt x="0" y="4308030"/>
                </a:lnTo>
                <a:lnTo>
                  <a:pt x="0" y="300482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/>
          <p:cNvSpPr txBox="1"/>
          <p:nvPr/>
        </p:nvSpPr>
        <p:spPr>
          <a:xfrm>
            <a:off x="8747169" y="2183510"/>
            <a:ext cx="191698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Influencers are </a:t>
            </a:r>
            <a:r>
              <a:rPr sz="1400" dirty="0">
                <a:latin typeface="Calibri"/>
                <a:cs typeface="Calibri"/>
              </a:rPr>
              <a:t>the  </a:t>
            </a:r>
            <a:r>
              <a:rPr sz="1400" b="1" spc="-5" dirty="0">
                <a:latin typeface="Calibri"/>
                <a:cs typeface="Calibri"/>
              </a:rPr>
              <a:t>most credible </a:t>
            </a:r>
            <a:r>
              <a:rPr sz="1400" b="1" dirty="0">
                <a:latin typeface="Calibri"/>
                <a:cs typeface="Calibri"/>
              </a:rPr>
              <a:t>and  </a:t>
            </a:r>
            <a:r>
              <a:rPr sz="1400" b="1" spc="-5" dirty="0">
                <a:latin typeface="Calibri"/>
                <a:cs typeface="Calibri"/>
              </a:rPr>
              <a:t>authentic </a:t>
            </a:r>
            <a:r>
              <a:rPr sz="1400" spc="-5" dirty="0">
                <a:latin typeface="Calibri"/>
                <a:cs typeface="Calibri"/>
              </a:rPr>
              <a:t>sources  of advocacy </a:t>
            </a:r>
            <a:r>
              <a:rPr sz="1400" spc="-10" dirty="0">
                <a:latin typeface="Calibri"/>
                <a:cs typeface="Calibri"/>
              </a:rPr>
              <a:t>for  brands.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0" name="object 27"/>
          <p:cNvSpPr txBox="1"/>
          <p:nvPr/>
        </p:nvSpPr>
        <p:spPr>
          <a:xfrm>
            <a:off x="8747168" y="3463925"/>
            <a:ext cx="2037731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But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communication  </a:t>
            </a:r>
            <a:r>
              <a:rPr sz="1400" spc="-10" dirty="0">
                <a:latin typeface="Calibri"/>
                <a:cs typeface="Calibri"/>
              </a:rPr>
              <a:t>cannot </a:t>
            </a:r>
            <a:r>
              <a:rPr sz="1400" spc="-5" dirty="0">
                <a:latin typeface="Calibri"/>
                <a:cs typeface="Calibri"/>
              </a:rPr>
              <a:t>be </a:t>
            </a:r>
            <a:r>
              <a:rPr sz="1400" spc="-10" dirty="0">
                <a:latin typeface="Calibri"/>
                <a:cs typeface="Calibri"/>
              </a:rPr>
              <a:t>one-way 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b="1" dirty="0">
                <a:latin typeface="Calibri"/>
                <a:cs typeface="Calibri"/>
              </a:rPr>
              <a:t>needs </a:t>
            </a:r>
            <a:r>
              <a:rPr sz="1400" b="1" spc="-5" dirty="0">
                <a:latin typeface="Calibri"/>
                <a:cs typeface="Calibri"/>
              </a:rPr>
              <a:t>to </a:t>
            </a:r>
            <a:r>
              <a:rPr sz="1400" b="1" dirty="0">
                <a:latin typeface="Calibri"/>
                <a:cs typeface="Calibri"/>
              </a:rPr>
              <a:t>be  </a:t>
            </a:r>
            <a:r>
              <a:rPr sz="1400" b="1" spc="-10" dirty="0">
                <a:latin typeface="Calibri"/>
                <a:cs typeface="Calibri"/>
              </a:rPr>
              <a:t>tweaked </a:t>
            </a:r>
            <a:r>
              <a:rPr sz="1400" b="1" dirty="0">
                <a:latin typeface="Calibri"/>
                <a:cs typeface="Calibri"/>
              </a:rPr>
              <a:t>in-line  with </a:t>
            </a:r>
            <a:r>
              <a:rPr sz="1400" b="1" spc="-5" dirty="0">
                <a:latin typeface="Calibri"/>
                <a:cs typeface="Calibri"/>
              </a:rPr>
              <a:t>what </a:t>
            </a:r>
            <a:r>
              <a:rPr sz="1400" b="1" dirty="0">
                <a:latin typeface="Calibri"/>
                <a:cs typeface="Calibri"/>
              </a:rPr>
              <a:t>people  </a:t>
            </a:r>
            <a:r>
              <a:rPr sz="1400" b="1" spc="-5" dirty="0">
                <a:latin typeface="Calibri"/>
                <a:cs typeface="Calibri"/>
              </a:rPr>
              <a:t>are saying </a:t>
            </a:r>
            <a:r>
              <a:rPr sz="1400" dirty="0">
                <a:latin typeface="Calibri"/>
                <a:cs typeface="Calibri"/>
              </a:rPr>
              <a:t>– </a:t>
            </a:r>
            <a:r>
              <a:rPr sz="1400" spc="-5" dirty="0">
                <a:latin typeface="Calibri"/>
                <a:cs typeface="Calibri"/>
              </a:rPr>
              <a:t>either  proactively or </a:t>
            </a:r>
            <a:r>
              <a:rPr sz="1400" dirty="0">
                <a:latin typeface="Calibri"/>
                <a:cs typeface="Calibri"/>
              </a:rPr>
              <a:t>as a  </a:t>
            </a:r>
            <a:r>
              <a:rPr sz="1400" spc="-5" dirty="0">
                <a:latin typeface="Calibri"/>
                <a:cs typeface="Calibri"/>
              </a:rPr>
              <a:t>result of what  </a:t>
            </a:r>
            <a:r>
              <a:rPr lang="x-none" sz="1400" spc="-10" dirty="0" smtClean="0">
                <a:latin typeface="Calibri"/>
                <a:cs typeface="Calibri"/>
              </a:rPr>
              <a:t>Zivame</a:t>
            </a:r>
            <a:r>
              <a:rPr sz="1400" spc="-10" dirty="0" smtClean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influencer  </a:t>
            </a:r>
            <a:r>
              <a:rPr sz="1400" spc="-10" dirty="0">
                <a:latin typeface="Calibri"/>
                <a:cs typeface="Calibri"/>
              </a:rPr>
              <a:t>outreach.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1" name="object 28"/>
          <p:cNvSpPr/>
          <p:nvPr/>
        </p:nvSpPr>
        <p:spPr>
          <a:xfrm>
            <a:off x="5570998" y="2145494"/>
            <a:ext cx="2523110" cy="4102904"/>
          </a:xfrm>
          <a:custGeom>
            <a:avLst/>
            <a:gdLst/>
            <a:ahLst/>
            <a:cxnLst/>
            <a:rect l="l" t="t" r="r" b="b"/>
            <a:pathLst>
              <a:path w="2028825" h="4608830">
                <a:moveTo>
                  <a:pt x="0" y="338074"/>
                </a:moveTo>
                <a:lnTo>
                  <a:pt x="3084" y="292204"/>
                </a:lnTo>
                <a:lnTo>
                  <a:pt x="12069" y="248208"/>
                </a:lnTo>
                <a:lnTo>
                  <a:pt x="26552" y="206490"/>
                </a:lnTo>
                <a:lnTo>
                  <a:pt x="46133" y="167451"/>
                </a:lnTo>
                <a:lnTo>
                  <a:pt x="70410" y="131496"/>
                </a:lnTo>
                <a:lnTo>
                  <a:pt x="98980" y="99028"/>
                </a:lnTo>
                <a:lnTo>
                  <a:pt x="131442" y="70448"/>
                </a:lnTo>
                <a:lnTo>
                  <a:pt x="167395" y="46162"/>
                </a:lnTo>
                <a:lnTo>
                  <a:pt x="206436" y="26570"/>
                </a:lnTo>
                <a:lnTo>
                  <a:pt x="248164" y="12077"/>
                </a:lnTo>
                <a:lnTo>
                  <a:pt x="292177" y="3086"/>
                </a:lnTo>
                <a:lnTo>
                  <a:pt x="338074" y="0"/>
                </a:lnTo>
                <a:lnTo>
                  <a:pt x="1690243" y="0"/>
                </a:lnTo>
                <a:lnTo>
                  <a:pt x="1736141" y="3086"/>
                </a:lnTo>
                <a:lnTo>
                  <a:pt x="1780161" y="12077"/>
                </a:lnTo>
                <a:lnTo>
                  <a:pt x="1821900" y="26570"/>
                </a:lnTo>
                <a:lnTo>
                  <a:pt x="1860954" y="46162"/>
                </a:lnTo>
                <a:lnTo>
                  <a:pt x="1896921" y="70448"/>
                </a:lnTo>
                <a:lnTo>
                  <a:pt x="1929399" y="99028"/>
                </a:lnTo>
                <a:lnTo>
                  <a:pt x="1957985" y="131496"/>
                </a:lnTo>
                <a:lnTo>
                  <a:pt x="1982277" y="167451"/>
                </a:lnTo>
                <a:lnTo>
                  <a:pt x="2001871" y="206490"/>
                </a:lnTo>
                <a:lnTo>
                  <a:pt x="2016365" y="248208"/>
                </a:lnTo>
                <a:lnTo>
                  <a:pt x="2025357" y="292204"/>
                </a:lnTo>
                <a:lnTo>
                  <a:pt x="2028444" y="338074"/>
                </a:lnTo>
                <a:lnTo>
                  <a:pt x="2028444" y="4270451"/>
                </a:lnTo>
                <a:lnTo>
                  <a:pt x="2025357" y="4316326"/>
                </a:lnTo>
                <a:lnTo>
                  <a:pt x="2016365" y="4360325"/>
                </a:lnTo>
                <a:lnTo>
                  <a:pt x="2001871" y="4402045"/>
                </a:lnTo>
                <a:lnTo>
                  <a:pt x="1982277" y="4441084"/>
                </a:lnTo>
                <a:lnTo>
                  <a:pt x="1957985" y="4477039"/>
                </a:lnTo>
                <a:lnTo>
                  <a:pt x="1929399" y="4509506"/>
                </a:lnTo>
                <a:lnTo>
                  <a:pt x="1896921" y="4538083"/>
                </a:lnTo>
                <a:lnTo>
                  <a:pt x="1860954" y="4562368"/>
                </a:lnTo>
                <a:lnTo>
                  <a:pt x="1821900" y="4581957"/>
                </a:lnTo>
                <a:lnTo>
                  <a:pt x="1780161" y="4596449"/>
                </a:lnTo>
                <a:lnTo>
                  <a:pt x="1736141" y="4605439"/>
                </a:lnTo>
                <a:lnTo>
                  <a:pt x="1690243" y="4608525"/>
                </a:lnTo>
                <a:lnTo>
                  <a:pt x="338074" y="4608525"/>
                </a:lnTo>
                <a:lnTo>
                  <a:pt x="292177" y="4605439"/>
                </a:lnTo>
                <a:lnTo>
                  <a:pt x="248164" y="4596449"/>
                </a:lnTo>
                <a:lnTo>
                  <a:pt x="206436" y="4581957"/>
                </a:lnTo>
                <a:lnTo>
                  <a:pt x="167395" y="4562368"/>
                </a:lnTo>
                <a:lnTo>
                  <a:pt x="131442" y="4538083"/>
                </a:lnTo>
                <a:lnTo>
                  <a:pt x="98980" y="4509506"/>
                </a:lnTo>
                <a:lnTo>
                  <a:pt x="70410" y="4477039"/>
                </a:lnTo>
                <a:lnTo>
                  <a:pt x="46133" y="4441084"/>
                </a:lnTo>
                <a:lnTo>
                  <a:pt x="26552" y="4402045"/>
                </a:lnTo>
                <a:lnTo>
                  <a:pt x="12069" y="4360325"/>
                </a:lnTo>
                <a:lnTo>
                  <a:pt x="3084" y="4316326"/>
                </a:lnTo>
                <a:lnTo>
                  <a:pt x="0" y="4270451"/>
                </a:lnTo>
                <a:lnTo>
                  <a:pt x="0" y="338074"/>
                </a:lnTo>
                <a:close/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9"/>
          <p:cNvSpPr txBox="1"/>
          <p:nvPr/>
        </p:nvSpPr>
        <p:spPr>
          <a:xfrm>
            <a:off x="5749561" y="2198325"/>
            <a:ext cx="1610360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Influencers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create</a:t>
            </a:r>
            <a:endParaRPr sz="1400">
              <a:latin typeface="Calibri"/>
              <a:cs typeface="Calibri"/>
            </a:endParaRPr>
          </a:p>
          <a:p>
            <a:pPr marL="12700" marR="34734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/ </a:t>
            </a:r>
            <a:r>
              <a:rPr sz="1400" spc="-10" dirty="0">
                <a:latin typeface="Calibri"/>
                <a:cs typeface="Calibri"/>
              </a:rPr>
              <a:t>share </a:t>
            </a:r>
            <a:r>
              <a:rPr sz="1400" dirty="0">
                <a:latin typeface="Calibri"/>
                <a:cs typeface="Calibri"/>
              </a:rPr>
              <a:t>3 </a:t>
            </a:r>
            <a:r>
              <a:rPr sz="1400" spc="-5" dirty="0">
                <a:latin typeface="Calibri"/>
                <a:cs typeface="Calibri"/>
              </a:rPr>
              <a:t>kinds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 </a:t>
            </a:r>
            <a:r>
              <a:rPr sz="1400" spc="-10" dirty="0">
                <a:latin typeface="Calibri"/>
                <a:cs typeface="Calibri"/>
              </a:rPr>
              <a:t>content: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0"/>
          <p:cNvSpPr txBox="1"/>
          <p:nvPr/>
        </p:nvSpPr>
        <p:spPr>
          <a:xfrm>
            <a:off x="5681829" y="2990802"/>
            <a:ext cx="2056680" cy="280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16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Calibri"/>
                <a:cs typeface="Calibri"/>
              </a:rPr>
              <a:t>Branded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content:  </a:t>
            </a:r>
            <a:r>
              <a:rPr sz="1400" spc="-5" dirty="0">
                <a:latin typeface="Calibri"/>
                <a:cs typeface="Calibri"/>
              </a:rPr>
              <a:t>Resting </a:t>
            </a:r>
            <a:r>
              <a:rPr sz="1400" spc="5" dirty="0">
                <a:latin typeface="Calibri"/>
                <a:cs typeface="Calibri"/>
              </a:rPr>
              <a:t>on </a:t>
            </a:r>
            <a:r>
              <a:rPr sz="1400" spc="-5" dirty="0">
                <a:latin typeface="Calibri"/>
                <a:cs typeface="Calibri"/>
              </a:rPr>
              <a:t>the  </a:t>
            </a:r>
            <a:r>
              <a:rPr sz="1400" spc="-20" dirty="0">
                <a:latin typeface="Calibri"/>
                <a:cs typeface="Calibri"/>
              </a:rPr>
              <a:t>brand’s </a:t>
            </a:r>
            <a:r>
              <a:rPr sz="1400" spc="-5" dirty="0">
                <a:latin typeface="Calibri"/>
                <a:cs typeface="Calibri"/>
              </a:rPr>
              <a:t>digital  </a:t>
            </a:r>
            <a:r>
              <a:rPr sz="1400" spc="-10" dirty="0">
                <a:latin typeface="Calibri"/>
                <a:cs typeface="Calibri"/>
              </a:rPr>
              <a:t>platforms</a:t>
            </a:r>
            <a:endParaRPr sz="1400" dirty="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latin typeface="Calibri"/>
                <a:cs typeface="Calibri"/>
              </a:rPr>
              <a:t>Co-created  </a:t>
            </a:r>
            <a:r>
              <a:rPr sz="1400" b="1" spc="-5" dirty="0">
                <a:latin typeface="Calibri"/>
                <a:cs typeface="Calibri"/>
              </a:rPr>
              <a:t>content</a:t>
            </a:r>
            <a:r>
              <a:rPr sz="1400" spc="-5" dirty="0">
                <a:latin typeface="Calibri"/>
                <a:cs typeface="Calibri"/>
              </a:rPr>
              <a:t>: </a:t>
            </a:r>
            <a:r>
              <a:rPr sz="1400" spc="-10" dirty="0">
                <a:latin typeface="Calibri"/>
                <a:cs typeface="Calibri"/>
              </a:rPr>
              <a:t>Created  by influencers  </a:t>
            </a:r>
            <a:r>
              <a:rPr sz="1400" dirty="0">
                <a:latin typeface="Calibri"/>
                <a:cs typeface="Calibri"/>
              </a:rPr>
              <a:t>within </a:t>
            </a:r>
            <a:r>
              <a:rPr sz="1400" spc="-5" dirty="0">
                <a:latin typeface="Calibri"/>
                <a:cs typeface="Calibri"/>
              </a:rPr>
              <a:t>the  guidelines defined  </a:t>
            </a:r>
            <a:r>
              <a:rPr sz="1400" spc="-10" dirty="0">
                <a:latin typeface="Calibri"/>
                <a:cs typeface="Calibri"/>
              </a:rPr>
              <a:t>by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brand</a:t>
            </a:r>
            <a:endParaRPr sz="1400" dirty="0">
              <a:latin typeface="Calibri"/>
              <a:cs typeface="Calibri"/>
            </a:endParaRPr>
          </a:p>
          <a:p>
            <a:pPr marL="299085" marR="107314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Calibri"/>
                <a:cs typeface="Calibri"/>
              </a:rPr>
              <a:t>Influencer  </a:t>
            </a:r>
            <a:r>
              <a:rPr sz="1400" b="1" spc="-10" dirty="0">
                <a:latin typeface="Calibri"/>
                <a:cs typeface="Calibri"/>
              </a:rPr>
              <a:t>generated  </a:t>
            </a:r>
            <a:r>
              <a:rPr sz="1400" spc="-10" dirty="0">
                <a:latin typeface="Calibri"/>
                <a:cs typeface="Calibri"/>
              </a:rPr>
              <a:t>content: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Content  </a:t>
            </a:r>
            <a:r>
              <a:rPr sz="1400" spc="-5" dirty="0">
                <a:latin typeface="Calibri"/>
                <a:cs typeface="Calibri"/>
              </a:rPr>
              <a:t>without </a:t>
            </a:r>
            <a:r>
              <a:rPr sz="1400" spc="-10" dirty="0">
                <a:latin typeface="Calibri"/>
                <a:cs typeface="Calibri"/>
              </a:rPr>
              <a:t>many  </a:t>
            </a:r>
            <a:r>
              <a:rPr sz="1400" spc="-5" dirty="0">
                <a:latin typeface="Calibri"/>
                <a:cs typeface="Calibri"/>
              </a:rPr>
              <a:t>guidelines, thus  appearing  authentic </a:t>
            </a:r>
            <a:r>
              <a:rPr sz="1400" dirty="0">
                <a:latin typeface="Calibri"/>
                <a:cs typeface="Calibri"/>
              </a:rPr>
              <a:t>&amp;  </a:t>
            </a:r>
            <a:r>
              <a:rPr sz="1400" spc="-5" dirty="0">
                <a:latin typeface="Calibri"/>
                <a:cs typeface="Calibri"/>
              </a:rPr>
              <a:t>credible.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17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922" y="561301"/>
            <a:ext cx="786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 </a:t>
            </a:r>
            <a:r>
              <a:rPr lang="en-US" sz="2000" u="sng" dirty="0"/>
              <a:t>Phase </a:t>
            </a:r>
            <a:r>
              <a:rPr lang="en-US" sz="2000" u="sng" dirty="0" smtClean="0"/>
              <a:t>2 Launch Phase  </a:t>
            </a:r>
            <a:r>
              <a:rPr lang="en-US" sz="2000" b="1" u="sng" dirty="0" smtClean="0"/>
              <a:t>:- </a:t>
            </a:r>
            <a:r>
              <a:rPr lang="en-US" sz="2000" b="1" u="sng" dirty="0"/>
              <a:t> </a:t>
            </a:r>
            <a:r>
              <a:rPr lang="en-US" sz="2000" b="1" i="1" u="sng" dirty="0" smtClean="0"/>
              <a:t>Viral marketing      </a:t>
            </a:r>
            <a:endParaRPr lang="en-US" sz="2000" b="1" i="1" u="sng" dirty="0"/>
          </a:p>
        </p:txBody>
      </p:sp>
      <p:sp>
        <p:nvSpPr>
          <p:cNvPr id="2" name="Rectangle 1"/>
          <p:cNvSpPr/>
          <p:nvPr/>
        </p:nvSpPr>
        <p:spPr>
          <a:xfrm>
            <a:off x="474134" y="1219196"/>
            <a:ext cx="11345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9467" y="1269994"/>
            <a:ext cx="10989733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Most of us know that you can increase content outreach tenfold by producing something that gets shared. </a:t>
            </a:r>
            <a:r>
              <a:rPr lang="en-US" dirty="0" smtClean="0"/>
              <a:t>This  </a:t>
            </a:r>
            <a:r>
              <a:rPr lang="en-US" dirty="0"/>
              <a:t>kind of </a:t>
            </a:r>
            <a:r>
              <a:rPr lang="en-US" dirty="0" smtClean="0"/>
              <a:t>word </a:t>
            </a:r>
            <a:r>
              <a:rPr lang="en-US" dirty="0"/>
              <a:t>of mouth marketing is more effective than outdated and untrusted methods of direct advertising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By adding some shareable elements to your content, you can incentivize people to spread the word about your app to their family, friends, peers and even followers online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Some well-tested components of viral content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Storypick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Scopwhoop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Digit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Timesinternet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The quint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Ndtv</a:t>
            </a:r>
            <a:r>
              <a:rPr lang="en-US" b="1" dirty="0" smtClean="0"/>
              <a:t> Gadget 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They all have average web page traffic of more than  </a:t>
            </a:r>
            <a:r>
              <a:rPr lang="en-US" b="1" dirty="0" smtClean="0"/>
              <a:t>2million plus </a:t>
            </a:r>
            <a:r>
              <a:rPr lang="en-US" dirty="0" smtClean="0"/>
              <a:t>and they are highly popular among the youth .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natch 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71" y="182022"/>
            <a:ext cx="930531" cy="93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5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922" y="561301"/>
            <a:ext cx="786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 </a:t>
            </a:r>
            <a:r>
              <a:rPr lang="en-US" sz="2000" u="sng" dirty="0"/>
              <a:t>Phase </a:t>
            </a:r>
            <a:r>
              <a:rPr lang="en-US" sz="2000" u="sng" dirty="0" smtClean="0"/>
              <a:t>2 Costing  </a:t>
            </a:r>
            <a:r>
              <a:rPr lang="en-US" sz="2000" b="1" u="sng" dirty="0" smtClean="0"/>
              <a:t>:- </a:t>
            </a:r>
            <a:r>
              <a:rPr lang="en-US" sz="2000" b="1" u="sng" dirty="0"/>
              <a:t> </a:t>
            </a:r>
            <a:r>
              <a:rPr lang="en-US" sz="2000" b="1" i="1" u="sng" dirty="0" smtClean="0"/>
              <a:t>Viral marketing      </a:t>
            </a:r>
            <a:endParaRPr lang="en-US" sz="2000" b="1" i="1" u="sng" dirty="0"/>
          </a:p>
        </p:txBody>
      </p:sp>
      <p:sp>
        <p:nvSpPr>
          <p:cNvPr id="2" name="Rectangle 1"/>
          <p:cNvSpPr/>
          <p:nvPr/>
        </p:nvSpPr>
        <p:spPr>
          <a:xfrm>
            <a:off x="474134" y="1219196"/>
            <a:ext cx="11345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9467" y="1167370"/>
            <a:ext cx="10989733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Storypick</a:t>
            </a:r>
            <a:r>
              <a:rPr lang="en-US" b="1" dirty="0" smtClean="0"/>
              <a:t> :</a:t>
            </a:r>
            <a:r>
              <a:rPr lang="en-US" b="1" dirty="0"/>
              <a:t>- http://</a:t>
            </a:r>
            <a:r>
              <a:rPr lang="en-US" b="1" dirty="0" err="1"/>
              <a:t>www.storypick.com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Scopwhoop</a:t>
            </a:r>
            <a:r>
              <a:rPr lang="en-US" b="1" dirty="0" smtClean="0"/>
              <a:t> </a:t>
            </a:r>
            <a:r>
              <a:rPr lang="en-US" b="1" dirty="0"/>
              <a:t>:- https://</a:t>
            </a:r>
            <a:r>
              <a:rPr lang="en-US" b="1" dirty="0" err="1"/>
              <a:t>www.scoopwhoop.com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Digit :- </a:t>
            </a:r>
            <a:r>
              <a:rPr lang="pl-PL" b="1" dirty="0"/>
              <a:t>http://</a:t>
            </a:r>
            <a:r>
              <a:rPr lang="pl-PL" b="1" dirty="0" err="1"/>
              <a:t>www.digit.in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Timesinternet</a:t>
            </a:r>
            <a:r>
              <a:rPr lang="en-US" b="1" dirty="0" smtClean="0"/>
              <a:t> :- </a:t>
            </a:r>
            <a:r>
              <a:rPr lang="de-DE" b="1" dirty="0"/>
              <a:t>http://</a:t>
            </a:r>
            <a:r>
              <a:rPr lang="de-DE" b="1" dirty="0" err="1"/>
              <a:t>timesinternet.in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The quint </a:t>
            </a:r>
            <a:r>
              <a:rPr lang="en-US" b="1" dirty="0"/>
              <a:t>:- https://</a:t>
            </a:r>
            <a:r>
              <a:rPr lang="en-US" b="1" dirty="0" err="1"/>
              <a:t>thequint.com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Ndtv</a:t>
            </a:r>
            <a:r>
              <a:rPr lang="en-US" b="1" dirty="0" smtClean="0"/>
              <a:t> Gadget :- </a:t>
            </a:r>
            <a:r>
              <a:rPr lang="de-DE" b="1" dirty="0">
                <a:hlinkClick r:id="rId2"/>
              </a:rPr>
              <a:t>http://</a:t>
            </a:r>
            <a:r>
              <a:rPr lang="de-DE" b="1" dirty="0" smtClean="0">
                <a:hlinkClick r:id="rId2"/>
              </a:rPr>
              <a:t>gadgets.ndtv.com</a:t>
            </a:r>
            <a:endParaRPr lang="de-DE" b="1" dirty="0" smtClean="0"/>
          </a:p>
          <a:p>
            <a:pPr marL="285750" indent="-285750">
              <a:buFont typeface="Arial"/>
              <a:buChar char="•"/>
            </a:pPr>
            <a:r>
              <a:rPr lang="de-DE" b="1" dirty="0" err="1" smtClean="0"/>
              <a:t>Lifewire</a:t>
            </a:r>
            <a:r>
              <a:rPr lang="de-DE" b="1" dirty="0" smtClean="0"/>
              <a:t> :- </a:t>
            </a:r>
            <a:r>
              <a:rPr lang="en-US" b="1" dirty="0" smtClean="0">
                <a:hlinkClick r:id="rId3"/>
              </a:rPr>
              <a:t>www.lifewire.com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r>
              <a:rPr lang="en-US" b="1" dirty="0" smtClean="0"/>
              <a:t>Costing :- INR </a:t>
            </a:r>
            <a:r>
              <a:rPr lang="en-US" b="1" dirty="0" smtClean="0"/>
              <a:t>3,90,000 </a:t>
            </a:r>
            <a:r>
              <a:rPr lang="en-US" b="1" dirty="0" smtClean="0"/>
              <a:t>per native article </a:t>
            </a:r>
          </a:p>
          <a:p>
            <a:r>
              <a:rPr lang="en-US" b="1" dirty="0" smtClean="0"/>
              <a:t>Number of digital viral sites :- 4</a:t>
            </a:r>
            <a:endParaRPr lang="de-DE" b="1" dirty="0" smtClean="0"/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natch Ap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71" y="182022"/>
            <a:ext cx="930531" cy="93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922" y="561301"/>
            <a:ext cx="786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 </a:t>
            </a:r>
            <a:r>
              <a:rPr lang="en-US" sz="2000" u="sng" dirty="0"/>
              <a:t>Phase </a:t>
            </a:r>
            <a:r>
              <a:rPr lang="en-US" sz="2000" u="sng" dirty="0" smtClean="0"/>
              <a:t>3 After Launch Phase  </a:t>
            </a:r>
            <a:r>
              <a:rPr lang="en-US" sz="2000" b="1" u="sng" dirty="0" smtClean="0"/>
              <a:t>:-</a:t>
            </a:r>
            <a:r>
              <a:rPr lang="en-US" sz="2000" b="1" i="1" u="sng" dirty="0" smtClean="0"/>
              <a:t> Long term Engagement   </a:t>
            </a:r>
            <a:endParaRPr lang="en-US" sz="2000" b="1" i="1" u="sng" dirty="0"/>
          </a:p>
        </p:txBody>
      </p:sp>
      <p:sp>
        <p:nvSpPr>
          <p:cNvPr id="2" name="Rectangle 1"/>
          <p:cNvSpPr/>
          <p:nvPr/>
        </p:nvSpPr>
        <p:spPr>
          <a:xfrm>
            <a:off x="474134" y="1219196"/>
            <a:ext cx="11345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Snatch 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424" y="182023"/>
            <a:ext cx="986378" cy="9863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9467" y="1269994"/>
            <a:ext cx="109897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Blogging and Twitter engagement 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 Engaging bloggers from Technology , Lifestyle and Fashion for multiple engagement 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 Engaging Twitter Influencer for on going engagement 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 Bloggers will review the product and create the blogs as per the brief 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Video Blogging </a:t>
            </a:r>
          </a:p>
          <a:p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Video Blogger will Review the product on their respective channel 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Create more awareness about the product in various different communities and forums . </a:t>
            </a:r>
          </a:p>
          <a:p>
            <a:r>
              <a:rPr lang="en-US" dirty="0" smtClean="0"/>
              <a:t>     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5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922" y="561301"/>
            <a:ext cx="786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 </a:t>
            </a:r>
            <a:r>
              <a:rPr lang="en-US" sz="2000" u="sng" dirty="0"/>
              <a:t>Phase </a:t>
            </a:r>
            <a:r>
              <a:rPr lang="en-US" sz="2000" u="sng" dirty="0" smtClean="0"/>
              <a:t>3 Costing  </a:t>
            </a:r>
            <a:r>
              <a:rPr lang="en-US" sz="2000" b="1" u="sng" dirty="0" smtClean="0"/>
              <a:t>:-</a:t>
            </a:r>
            <a:r>
              <a:rPr lang="en-US" sz="2000" b="1" i="1" u="sng" dirty="0" smtClean="0"/>
              <a:t> Long term Engagement   </a:t>
            </a:r>
            <a:endParaRPr lang="en-US" sz="2000" b="1" i="1" u="sng" dirty="0"/>
          </a:p>
        </p:txBody>
      </p:sp>
      <p:sp>
        <p:nvSpPr>
          <p:cNvPr id="2" name="Rectangle 1"/>
          <p:cNvSpPr/>
          <p:nvPr/>
        </p:nvSpPr>
        <p:spPr>
          <a:xfrm>
            <a:off x="474134" y="1219196"/>
            <a:ext cx="11345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Snatch 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424" y="182023"/>
            <a:ext cx="986378" cy="9863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9467" y="1269994"/>
            <a:ext cx="10989733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Blogging and Twitter engagement 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 Engaging bloggers from Technology , Lifestyle and Fashion for multiple engagement 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 Engaging Twitter Influencer for on going engagement 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 Bloggers will review the product and create the blogs as per the brief .</a:t>
            </a:r>
          </a:p>
          <a:p>
            <a:pPr marL="285750" indent="-285750">
              <a:buFont typeface="Wingdings" charset="2"/>
              <a:buChar char="ü"/>
            </a:pPr>
            <a:endParaRPr lang="en-US" b="1" dirty="0"/>
          </a:p>
          <a:p>
            <a:r>
              <a:rPr lang="en-US" b="1" dirty="0" smtClean="0"/>
              <a:t>      Number :- 50 bloggers , 5000 tweet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costing :-  INR </a:t>
            </a:r>
            <a:r>
              <a:rPr lang="en-US" b="1" dirty="0" smtClean="0"/>
              <a:t>8,00,000</a:t>
            </a:r>
            <a:endParaRPr lang="en-US" b="1" dirty="0" smtClean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Video Blogging </a:t>
            </a:r>
          </a:p>
          <a:p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Video Blogger will Review the product on their respective channel 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Create more awareness about the product in various different communities and forums . </a:t>
            </a:r>
          </a:p>
          <a:p>
            <a:pPr marL="285750" indent="-285750">
              <a:buFont typeface="Wingdings" charset="2"/>
              <a:buChar char="ü"/>
            </a:pPr>
            <a:endParaRPr lang="en-US" b="1" dirty="0"/>
          </a:p>
          <a:p>
            <a:r>
              <a:rPr lang="en-US" b="1" dirty="0" smtClean="0"/>
              <a:t>     Number of Video Blog :- 5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costing :- INR </a:t>
            </a:r>
            <a:r>
              <a:rPr lang="en-US" b="1" dirty="0" smtClean="0"/>
              <a:t>3,50,000</a:t>
            </a:r>
            <a:endParaRPr lang="en-US" b="1" dirty="0" smtClean="0"/>
          </a:p>
          <a:p>
            <a:r>
              <a:rPr lang="en-US" dirty="0" smtClean="0"/>
              <a:t>     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28909"/>
            <a:ext cx="10027920" cy="3579849"/>
          </a:xfrm>
        </p:spPr>
        <p:txBody>
          <a:bodyPr>
            <a:normAutofit/>
          </a:bodyPr>
          <a:lstStyle/>
          <a:p>
            <a:pPr algn="ctr"/>
            <a:endParaRPr lang="en-US" sz="4000" dirty="0" smtClean="0"/>
          </a:p>
          <a:p>
            <a:pPr algn="ctr"/>
            <a:r>
              <a:rPr lang="en-US" sz="4800" i="1" dirty="0" smtClean="0">
                <a:latin typeface="Apple Chancery"/>
                <a:cs typeface="Apple Chancery"/>
              </a:rPr>
              <a:t>Thanks !!!!</a:t>
            </a:r>
            <a:endParaRPr lang="en-US" sz="4800" i="1" dirty="0"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332467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3124" y="358098"/>
            <a:ext cx="5361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Define Objective &amp; Flow  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9131" y="1416023"/>
            <a:ext cx="1010033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of the activity :- </a:t>
            </a:r>
          </a:p>
          <a:p>
            <a:endParaRPr lang="en-US" b="1" i="1" dirty="0"/>
          </a:p>
          <a:p>
            <a:pPr marL="285750" indent="-285750">
              <a:buFont typeface="Arial"/>
              <a:buChar char="•"/>
            </a:pPr>
            <a:r>
              <a:rPr lang="en-US" b="1" i="1" dirty="0" smtClean="0"/>
              <a:t>Create the Buzz and excitement around the Snatch . </a:t>
            </a:r>
          </a:p>
          <a:p>
            <a:pPr marL="285750" indent="-285750">
              <a:buFont typeface="Arial"/>
              <a:buChar char="•"/>
            </a:pPr>
            <a:r>
              <a:rPr lang="en-US" b="1" i="1" dirty="0" smtClean="0"/>
              <a:t>Creating the over all experiential promotion activity.</a:t>
            </a:r>
          </a:p>
          <a:p>
            <a:pPr marL="285750" indent="-285750">
              <a:buFont typeface="Arial"/>
              <a:buChar char="•"/>
            </a:pPr>
            <a:r>
              <a:rPr lang="en-US" b="1" i="1" dirty="0"/>
              <a:t>Reaching target audiences in the right place and time</a:t>
            </a:r>
          </a:p>
          <a:p>
            <a:pPr marL="285750" indent="-285750">
              <a:buFont typeface="Arial"/>
              <a:buChar char="•"/>
            </a:pPr>
            <a:r>
              <a:rPr lang="en-US" b="1" i="1" dirty="0"/>
              <a:t>Creating a community of loyal and engaged users</a:t>
            </a:r>
          </a:p>
          <a:p>
            <a:pPr marL="285750" indent="-285750">
              <a:buFont typeface="Arial"/>
              <a:buChar char="•"/>
            </a:pPr>
            <a:r>
              <a:rPr lang="en-US" b="1" i="1" dirty="0"/>
              <a:t>Brand building around an app</a:t>
            </a:r>
          </a:p>
          <a:p>
            <a:pPr marL="285750" indent="-285750">
              <a:buFont typeface="Arial"/>
              <a:buChar char="•"/>
            </a:pPr>
            <a:r>
              <a:rPr lang="en-US" b="1" i="1" dirty="0"/>
              <a:t>Increasing mobile app visibility and downloads</a:t>
            </a:r>
          </a:p>
          <a:p>
            <a:pPr marL="285750" indent="-285750">
              <a:buFont typeface="Arial"/>
              <a:buChar char="•"/>
            </a:pPr>
            <a:endParaRPr lang="en-US" b="1" i="1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 descr="Snatch 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556" y="266688"/>
            <a:ext cx="986380" cy="98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9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1371599" y="4842928"/>
            <a:ext cx="2810934" cy="931334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950086" y="4859863"/>
            <a:ext cx="2709333" cy="931334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400799" y="4859862"/>
            <a:ext cx="2286001" cy="931334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303867" y="931327"/>
            <a:ext cx="0" cy="3776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320800" y="4673594"/>
            <a:ext cx="7196667" cy="338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1303868" y="1693327"/>
            <a:ext cx="7061199" cy="2946399"/>
          </a:xfrm>
          <a:prstGeom prst="curvedConnector3">
            <a:avLst>
              <a:gd name="adj1" fmla="val 46403"/>
            </a:avLst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20533" y="25569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947333" y="4504262"/>
            <a:ext cx="203200" cy="1524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V="1">
            <a:off x="2726254" y="4368796"/>
            <a:ext cx="203200" cy="118536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V="1">
            <a:off x="3539041" y="4097871"/>
            <a:ext cx="203200" cy="118536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flipV="1">
            <a:off x="4402627" y="3386688"/>
            <a:ext cx="203200" cy="118536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flipV="1">
            <a:off x="5198481" y="2336845"/>
            <a:ext cx="203200" cy="118536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flipV="1">
            <a:off x="6553124" y="1828858"/>
            <a:ext cx="203200" cy="118536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flipV="1">
            <a:off x="8229494" y="1659531"/>
            <a:ext cx="203200" cy="118536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39333" y="4199460"/>
            <a:ext cx="897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Research</a:t>
            </a:r>
            <a:endParaRPr 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590790" y="4080925"/>
            <a:ext cx="897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AOC</a:t>
            </a:r>
            <a:endParaRPr 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352785" y="3809990"/>
            <a:ext cx="897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Blog</a:t>
            </a:r>
            <a:endParaRPr lang="en-US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865922" y="2954088"/>
            <a:ext cx="897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Media Coverage </a:t>
            </a:r>
            <a:endParaRPr 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504252" y="1874971"/>
            <a:ext cx="1320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Viral Advertisement  </a:t>
            </a:r>
            <a:endParaRPr lang="en-US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291996" y="1354654"/>
            <a:ext cx="1540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Long term engagement     </a:t>
            </a:r>
            <a:endParaRPr lang="en-US" sz="11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195715" y="1388516"/>
            <a:ext cx="1320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Retargeting    </a:t>
            </a:r>
            <a:endParaRPr lang="en-US" sz="11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896537" y="4944529"/>
            <a:ext cx="171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Before the launch 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470404" y="4944530"/>
            <a:ext cx="21674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Launch</a:t>
            </a:r>
          </a:p>
          <a:p>
            <a:r>
              <a:rPr lang="en-US" sz="1600" b="1" dirty="0" smtClean="0"/>
              <a:t>(Burst campaign) 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688672" y="5147727"/>
            <a:ext cx="21674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After launch</a:t>
            </a:r>
          </a:p>
          <a:p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58463" y="2279880"/>
            <a:ext cx="18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Outreach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05501" y="304799"/>
            <a:ext cx="443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 Phase Content Strategy  </a:t>
            </a:r>
            <a:endParaRPr lang="en-US" sz="2000" b="1" dirty="0"/>
          </a:p>
        </p:txBody>
      </p:sp>
      <p:pic>
        <p:nvPicPr>
          <p:cNvPr id="29" name="Picture 28" descr="Snatch 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491" y="182022"/>
            <a:ext cx="1003311" cy="1003311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3847041" y="1473651"/>
            <a:ext cx="14374" cy="3182798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298853" y="1116008"/>
            <a:ext cx="24119" cy="3564564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3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389" y="324239"/>
            <a:ext cx="5891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6394" y="324239"/>
            <a:ext cx="786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Phase 1 Before Launch </a:t>
            </a:r>
            <a:r>
              <a:rPr lang="en-US" sz="2000" b="1" u="sng" dirty="0" smtClean="0"/>
              <a:t>:- Target </a:t>
            </a:r>
            <a:r>
              <a:rPr lang="en-US" sz="2000" b="1" i="1" u="sng" dirty="0" smtClean="0"/>
              <a:t>geography    </a:t>
            </a:r>
            <a:endParaRPr lang="en-US" sz="2000" b="1" i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237068" y="1286933"/>
            <a:ext cx="238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INDIA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270933" y="2065868"/>
            <a:ext cx="2048934" cy="18626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1.30 billion population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90811" y="2184401"/>
            <a:ext cx="1862656" cy="1794934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400 million smart phone user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724413" y="2167468"/>
            <a:ext cx="2048920" cy="1761066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50 % of population under 25 year 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078145" y="2201334"/>
            <a:ext cx="2133588" cy="1778000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200+ million broadband subscriber 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448800" y="2252133"/>
            <a:ext cx="2116667" cy="1761067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 data consumption more that 2 GB per month  </a:t>
            </a:r>
            <a:endParaRPr lang="en-US" dirty="0"/>
          </a:p>
        </p:txBody>
      </p:sp>
      <p:pic>
        <p:nvPicPr>
          <p:cNvPr id="11" name="Picture 10" descr="Snatch 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357" y="182022"/>
            <a:ext cx="969445" cy="9694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467" y="4646769"/>
            <a:ext cx="10600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 least 97 per cent of smartphone users in India use communication apps every day, with </a:t>
            </a:r>
            <a:r>
              <a:rPr lang="en-US" dirty="0" err="1"/>
              <a:t>WhatsApp</a:t>
            </a:r>
            <a:r>
              <a:rPr lang="en-US" dirty="0"/>
              <a:t> being the app of choice for 96 per cent of </a:t>
            </a:r>
            <a:r>
              <a:rPr lang="en-US" dirty="0" smtClean="0"/>
              <a:t>them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7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389" y="324239"/>
            <a:ext cx="786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Phase </a:t>
            </a:r>
            <a:r>
              <a:rPr lang="en-US" sz="2000" u="sng" dirty="0" smtClean="0"/>
              <a:t>1 Before Launch </a:t>
            </a:r>
            <a:r>
              <a:rPr lang="en-US" sz="2000" b="1" u="sng" dirty="0" smtClean="0"/>
              <a:t>:- </a:t>
            </a:r>
            <a:r>
              <a:rPr lang="en-US" sz="2000" b="1" i="1" u="sng" dirty="0" smtClean="0"/>
              <a:t>Omni platform content consumption in India    </a:t>
            </a:r>
            <a:endParaRPr lang="en-US" sz="2000" b="1" i="1" u="sng" dirty="0"/>
          </a:p>
        </p:txBody>
      </p:sp>
      <p:pic>
        <p:nvPicPr>
          <p:cNvPr id="6" name="Picture 5" descr="Screen Shot 2017-01-10 at 2.25.03 PM.png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3" y="1269999"/>
            <a:ext cx="10143064" cy="4402668"/>
          </a:xfrm>
          <a:prstGeom prst="rect">
            <a:avLst/>
          </a:prstGeom>
        </p:spPr>
      </p:pic>
      <p:pic>
        <p:nvPicPr>
          <p:cNvPr id="7" name="Picture 6" descr="Snatch Ap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557" y="182022"/>
            <a:ext cx="1020245" cy="102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389" y="574129"/>
            <a:ext cx="786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Phase </a:t>
            </a:r>
            <a:r>
              <a:rPr lang="en-US" sz="2000" u="sng" dirty="0" smtClean="0"/>
              <a:t>1 Before Launch </a:t>
            </a:r>
            <a:r>
              <a:rPr lang="en-US" sz="2000" b="1" u="sng" dirty="0" smtClean="0"/>
              <a:t>:-  </a:t>
            </a:r>
            <a:r>
              <a:rPr lang="en-US" sz="2000" b="1" i="1" u="sng" dirty="0" smtClean="0"/>
              <a:t>App store optimization (ASO) </a:t>
            </a:r>
            <a:endParaRPr lang="en-US" sz="2000" b="1" i="1" u="sng" dirty="0"/>
          </a:p>
        </p:txBody>
      </p:sp>
      <p:sp>
        <p:nvSpPr>
          <p:cNvPr id="2" name="Rectangle 1"/>
          <p:cNvSpPr/>
          <p:nvPr/>
        </p:nvSpPr>
        <p:spPr>
          <a:xfrm>
            <a:off x="474134" y="1557856"/>
            <a:ext cx="11345334" cy="4114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apps’ title, screenshots, description and included keywords make a huge impact on whether or not it gets discovered among app store search engines.</a:t>
            </a:r>
          </a:p>
          <a:p>
            <a:r>
              <a:rPr lang="en-US" dirty="0"/>
              <a:t>Optimizing for this is thus incredibly important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Extra tips on impactful </a:t>
            </a:r>
            <a:r>
              <a:rPr lang="en-US" b="1" dirty="0"/>
              <a:t>ASO</a:t>
            </a:r>
            <a:r>
              <a:rPr lang="en-US" dirty="0"/>
              <a:t> </a:t>
            </a:r>
            <a:r>
              <a:rPr lang="en-US" dirty="0" smtClean="0"/>
              <a:t>tactics 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Concentrate on long-tail keywords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Don’t stuff app descriptions and titles with too many keywords (3-4 is enough)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Provide screenshots that will show main app </a:t>
            </a:r>
            <a:r>
              <a:rPr lang="en-US" dirty="0" smtClean="0"/>
              <a:t>features 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By </a:t>
            </a:r>
            <a:r>
              <a:rPr lang="en-US" dirty="0"/>
              <a:t>optimizing in-app content, you increase your chances of ranking higher within app stores where users are browsing for new content to download.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Duration of Activity :- 3 months </a:t>
            </a:r>
            <a:endParaRPr lang="en-US" dirty="0"/>
          </a:p>
        </p:txBody>
      </p:sp>
      <p:pic>
        <p:nvPicPr>
          <p:cNvPr id="5" name="Picture 4" descr="Snatch 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691" y="182022"/>
            <a:ext cx="1054111" cy="105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389" y="574129"/>
            <a:ext cx="786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Phase </a:t>
            </a:r>
            <a:r>
              <a:rPr lang="en-US" sz="2000" u="sng" dirty="0" smtClean="0"/>
              <a:t>1 Before Launch </a:t>
            </a:r>
            <a:r>
              <a:rPr lang="en-US" sz="2000" b="1" u="sng" dirty="0" smtClean="0"/>
              <a:t>:- Budget </a:t>
            </a:r>
            <a:r>
              <a:rPr lang="en-US" sz="2000" b="1" i="1" u="sng" dirty="0" smtClean="0"/>
              <a:t> </a:t>
            </a:r>
            <a:endParaRPr lang="en-US" sz="2000" b="1" i="1" u="sng" dirty="0"/>
          </a:p>
        </p:txBody>
      </p:sp>
      <p:sp>
        <p:nvSpPr>
          <p:cNvPr id="2" name="Rectangle 1"/>
          <p:cNvSpPr/>
          <p:nvPr/>
        </p:nvSpPr>
        <p:spPr>
          <a:xfrm>
            <a:off x="474134" y="1557856"/>
            <a:ext cx="113453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One dedicated resource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Duration of Activity :- </a:t>
            </a:r>
            <a:r>
              <a:rPr lang="en-US" b="1" dirty="0" smtClean="0"/>
              <a:t>3 months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b="1" u="sng" dirty="0" smtClean="0"/>
              <a:t>Activity 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Title 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Key words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Rating and Review 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App SEO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Description </a:t>
            </a:r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r>
              <a:rPr lang="en-US" dirty="0" smtClean="0"/>
              <a:t>Investment</a:t>
            </a:r>
            <a:r>
              <a:rPr lang="en-US" b="1" dirty="0" smtClean="0"/>
              <a:t> :- INR </a:t>
            </a:r>
            <a:r>
              <a:rPr lang="en-US" b="1" dirty="0" smtClean="0"/>
              <a:t>1,10,000 </a:t>
            </a:r>
            <a:r>
              <a:rPr lang="en-US" b="1" dirty="0" smtClean="0"/>
              <a:t>per month ( 3 to 6 month activity ) .</a:t>
            </a:r>
            <a:endParaRPr lang="en-US" b="1" dirty="0"/>
          </a:p>
        </p:txBody>
      </p:sp>
      <p:pic>
        <p:nvPicPr>
          <p:cNvPr id="5" name="Picture 4" descr="Snatch 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691" y="182022"/>
            <a:ext cx="1054111" cy="1054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644" y="1090353"/>
            <a:ext cx="4471755" cy="1757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302" y="2996328"/>
            <a:ext cx="3771615" cy="1711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631" y="2907276"/>
            <a:ext cx="3410730" cy="267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389" y="561301"/>
            <a:ext cx="786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Phase </a:t>
            </a:r>
            <a:r>
              <a:rPr lang="en-US" sz="2000" u="sng" dirty="0" smtClean="0"/>
              <a:t>1 Before Launch </a:t>
            </a:r>
            <a:r>
              <a:rPr lang="en-US" sz="2000" b="1" u="sng" dirty="0" smtClean="0"/>
              <a:t>:-  </a:t>
            </a:r>
            <a:r>
              <a:rPr lang="en-US" sz="2000" b="1" i="1" u="sng" dirty="0"/>
              <a:t>C</a:t>
            </a:r>
            <a:r>
              <a:rPr lang="en-US" sz="2000" b="1" i="1" u="sng" dirty="0" smtClean="0"/>
              <a:t>ontent Calendar  </a:t>
            </a:r>
            <a:endParaRPr lang="en-US" sz="2000" b="1" i="1" u="sng" dirty="0"/>
          </a:p>
        </p:txBody>
      </p:sp>
      <p:sp>
        <p:nvSpPr>
          <p:cNvPr id="2" name="Rectangle 1"/>
          <p:cNvSpPr/>
          <p:nvPr/>
        </p:nvSpPr>
        <p:spPr>
          <a:xfrm>
            <a:off x="474134" y="1219196"/>
            <a:ext cx="11345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199" y="1061706"/>
            <a:ext cx="10261601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editorial calendar is the easiest way to plan ahead when executing your content strategy as it will help you map out posts on a consistent basis for maximum exposure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We create an editorial calendar a few months </a:t>
            </a:r>
            <a:r>
              <a:rPr lang="en-US" dirty="0" smtClean="0"/>
              <a:t>in </a:t>
            </a:r>
            <a:r>
              <a:rPr lang="en-US" dirty="0"/>
              <a:t>advance, defining main publication topics and seasonal posts, while leaving space for industry news and trends updates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Blog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Article 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Interview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Guest Post 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/>
              <a:t>Planning content a month or two </a:t>
            </a:r>
            <a:r>
              <a:rPr lang="en-US" dirty="0" smtClean="0"/>
              <a:t>in advance </a:t>
            </a:r>
            <a:r>
              <a:rPr lang="en-US" dirty="0"/>
              <a:t>will leave enough time for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Proper research of a particular topic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Creating some buzz across digital platforms and in the community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Updates and other marketing activities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L</a:t>
            </a:r>
            <a:r>
              <a:rPr lang="en-US" dirty="0" smtClean="0"/>
              <a:t>ocalization </a:t>
            </a:r>
            <a:r>
              <a:rPr lang="en-US" dirty="0"/>
              <a:t>on new </a:t>
            </a:r>
            <a:r>
              <a:rPr lang="en-US" dirty="0" smtClean="0"/>
              <a:t>markets </a:t>
            </a:r>
            <a:r>
              <a:rPr lang="en-US" dirty="0"/>
              <a:t>can be synced with local media coverage and announcement posts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Preparing case studies about app successes</a:t>
            </a:r>
          </a:p>
        </p:txBody>
      </p:sp>
      <p:pic>
        <p:nvPicPr>
          <p:cNvPr id="5" name="Picture 4" descr="Snatch 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624" y="182023"/>
            <a:ext cx="1037178" cy="10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389" y="561301"/>
            <a:ext cx="786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Phase </a:t>
            </a:r>
            <a:r>
              <a:rPr lang="en-US" sz="2000" u="sng" dirty="0" smtClean="0"/>
              <a:t>1 Costing </a:t>
            </a:r>
            <a:r>
              <a:rPr lang="en-US" sz="2000" b="1" u="sng" dirty="0" smtClean="0"/>
              <a:t>:-  </a:t>
            </a:r>
            <a:r>
              <a:rPr lang="en-US" sz="2000" b="1" i="1" u="sng" dirty="0"/>
              <a:t>C</a:t>
            </a:r>
            <a:r>
              <a:rPr lang="en-US" sz="2000" b="1" i="1" u="sng" dirty="0" smtClean="0"/>
              <a:t>ontent Calendar  </a:t>
            </a:r>
            <a:endParaRPr lang="en-US" sz="2000" b="1" i="1" u="sng" dirty="0"/>
          </a:p>
        </p:txBody>
      </p:sp>
      <p:sp>
        <p:nvSpPr>
          <p:cNvPr id="2" name="Rectangle 1"/>
          <p:cNvSpPr/>
          <p:nvPr/>
        </p:nvSpPr>
        <p:spPr>
          <a:xfrm>
            <a:off x="474134" y="654777"/>
            <a:ext cx="11345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Sample Content calendar</a:t>
            </a:r>
          </a:p>
        </p:txBody>
      </p:sp>
      <p:pic>
        <p:nvPicPr>
          <p:cNvPr id="5" name="Picture 4" descr="Snatch 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624" y="182023"/>
            <a:ext cx="1037178" cy="10371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31" y="1359719"/>
            <a:ext cx="11186556" cy="30273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4659" y="4669277"/>
            <a:ext cx="443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Blog :- INR </a:t>
            </a:r>
            <a:r>
              <a:rPr lang="en-US" dirty="0" smtClean="0"/>
              <a:t>1,75,000 </a:t>
            </a:r>
            <a:r>
              <a:rPr lang="en-US" dirty="0" smtClean="0"/>
              <a:t>(30 blog 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Article :- INR </a:t>
            </a:r>
            <a:r>
              <a:rPr lang="en-US" dirty="0" smtClean="0"/>
              <a:t>1,55,000 </a:t>
            </a:r>
            <a:r>
              <a:rPr lang="en-US" dirty="0" smtClean="0"/>
              <a:t>(50 Blog)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Guest Post :- INR </a:t>
            </a:r>
            <a:r>
              <a:rPr lang="en-US" dirty="0" smtClean="0"/>
              <a:t>65000 </a:t>
            </a:r>
            <a:r>
              <a:rPr lang="en-US" dirty="0" smtClean="0"/>
              <a:t>(10 post 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28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5149</TotalTime>
  <Words>1189</Words>
  <Application>Microsoft Office PowerPoint</Application>
  <PresentationFormat>Custom</PresentationFormat>
  <Paragraphs>224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Custom Design</vt:lpstr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Pragya Swaroop</dc:creator>
  <cp:lastModifiedBy>Chandrakant</cp:lastModifiedBy>
  <cp:revision>329</cp:revision>
  <dcterms:created xsi:type="dcterms:W3CDTF">2016-05-30T05:27:51Z</dcterms:created>
  <dcterms:modified xsi:type="dcterms:W3CDTF">2017-01-12T07:46:35Z</dcterms:modified>
</cp:coreProperties>
</file>