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Source Sans Pr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19BD3-E3A9-4BD0-9A75-56331313883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7156D38-0576-4ABF-B2AB-6D691BFF8697}">
      <dgm:prSet phldrT="[Text]"/>
      <dgm:spPr/>
      <dgm:t>
        <a:bodyPr/>
        <a:lstStyle/>
        <a:p>
          <a:r>
            <a:rPr lang="es-ES"/>
            <a:t>SemR</a:t>
          </a:r>
          <a:endParaRPr lang="en-US"/>
        </a:p>
      </dgm:t>
    </dgm:pt>
    <dgm:pt modelId="{93F9BBAB-5DFF-4D5E-A26F-12B20C92BF22}" type="parTrans" cxnId="{A214F0A4-8EC2-4D67-8EA3-53F2E74FCB6C}">
      <dgm:prSet/>
      <dgm:spPr/>
      <dgm:t>
        <a:bodyPr/>
        <a:lstStyle/>
        <a:p>
          <a:endParaRPr lang="en-US"/>
        </a:p>
      </dgm:t>
    </dgm:pt>
    <dgm:pt modelId="{A8410F82-49E6-4071-A9DE-23A2DD8ED6AF}" type="sibTrans" cxnId="{A214F0A4-8EC2-4D67-8EA3-53F2E74FCB6C}">
      <dgm:prSet/>
      <dgm:spPr/>
      <dgm:t>
        <a:bodyPr/>
        <a:lstStyle/>
        <a:p>
          <a:endParaRPr lang="en-US"/>
        </a:p>
      </dgm:t>
    </dgm:pt>
    <dgm:pt modelId="{47ED2D65-CEC9-4D0C-9201-B2B2AC3A71DA}">
      <dgm:prSet phldrT="[Text]"/>
      <dgm:spPr/>
      <dgm:t>
        <a:bodyPr/>
        <a:lstStyle/>
        <a:p>
          <a:r>
            <a:rPr lang="es-ES">
              <a:solidFill>
                <a:schemeClr val="bg2"/>
              </a:solidFill>
            </a:rPr>
            <a:t>Abstract Ontological Concepts</a:t>
          </a:r>
          <a:endParaRPr lang="en-US">
            <a:solidFill>
              <a:schemeClr val="bg2"/>
            </a:solidFill>
          </a:endParaRPr>
        </a:p>
      </dgm:t>
    </dgm:pt>
    <dgm:pt modelId="{34F506C3-FFE3-4BD1-AF1F-3D6BC21E507B}" type="parTrans" cxnId="{BC1D6816-2F3A-46AB-9982-EC08A417A835}">
      <dgm:prSet/>
      <dgm:spPr/>
      <dgm:t>
        <a:bodyPr/>
        <a:lstStyle/>
        <a:p>
          <a:endParaRPr lang="en-US"/>
        </a:p>
      </dgm:t>
    </dgm:pt>
    <dgm:pt modelId="{1A1BD2B9-90BE-4980-9553-0AC4A9371D4A}" type="sibTrans" cxnId="{BC1D6816-2F3A-46AB-9982-EC08A417A835}">
      <dgm:prSet/>
      <dgm:spPr/>
      <dgm:t>
        <a:bodyPr/>
        <a:lstStyle/>
        <a:p>
          <a:endParaRPr lang="en-US"/>
        </a:p>
      </dgm:t>
    </dgm:pt>
    <dgm:pt modelId="{BC3240F1-9622-4AE5-8C7C-CAE58F3CDB80}">
      <dgm:prSet phldrT="[Text]"/>
      <dgm:spPr/>
      <dgm:t>
        <a:bodyPr/>
        <a:lstStyle/>
        <a:p>
          <a:r>
            <a:rPr lang="es-ES"/>
            <a:t>SyntR</a:t>
          </a:r>
          <a:endParaRPr lang="en-US"/>
        </a:p>
      </dgm:t>
    </dgm:pt>
    <dgm:pt modelId="{F965DA20-0FD0-441C-B30B-534F75803BCA}" type="parTrans" cxnId="{AB1D47C8-0ECA-4E3F-BC12-58A19A1DA12F}">
      <dgm:prSet/>
      <dgm:spPr/>
      <dgm:t>
        <a:bodyPr/>
        <a:lstStyle/>
        <a:p>
          <a:endParaRPr lang="en-US"/>
        </a:p>
      </dgm:t>
    </dgm:pt>
    <dgm:pt modelId="{EFCA3046-C1CB-47E7-84CE-09918B91C09C}" type="sibTrans" cxnId="{AB1D47C8-0ECA-4E3F-BC12-58A19A1DA12F}">
      <dgm:prSet/>
      <dgm:spPr/>
      <dgm:t>
        <a:bodyPr/>
        <a:lstStyle/>
        <a:p>
          <a:endParaRPr lang="en-US"/>
        </a:p>
      </dgm:t>
    </dgm:pt>
    <dgm:pt modelId="{CFD641A2-54C1-4F08-8D72-67142DB271B6}">
      <dgm:prSet phldrT="[Text]"/>
      <dgm:spPr/>
      <dgm:t>
        <a:bodyPr/>
        <a:lstStyle/>
        <a:p>
          <a:r>
            <a:rPr lang="es-ES">
              <a:solidFill>
                <a:schemeClr val="bg2"/>
              </a:solidFill>
            </a:rPr>
            <a:t>Dependency Trees</a:t>
          </a:r>
          <a:endParaRPr lang="en-US">
            <a:solidFill>
              <a:schemeClr val="bg2"/>
            </a:solidFill>
          </a:endParaRPr>
        </a:p>
      </dgm:t>
    </dgm:pt>
    <dgm:pt modelId="{442A64E2-736D-4303-94F0-75DFD2976F74}" type="parTrans" cxnId="{A06AE031-DA6B-484A-9106-08263B9854E2}">
      <dgm:prSet/>
      <dgm:spPr/>
      <dgm:t>
        <a:bodyPr/>
        <a:lstStyle/>
        <a:p>
          <a:endParaRPr lang="en-US"/>
        </a:p>
      </dgm:t>
    </dgm:pt>
    <dgm:pt modelId="{1B3527B6-0768-488F-A70C-B9A02F2D40C4}" type="sibTrans" cxnId="{A06AE031-DA6B-484A-9106-08263B9854E2}">
      <dgm:prSet/>
      <dgm:spPr/>
      <dgm:t>
        <a:bodyPr/>
        <a:lstStyle/>
        <a:p>
          <a:endParaRPr lang="en-US"/>
        </a:p>
      </dgm:t>
    </dgm:pt>
    <dgm:pt modelId="{E8C6B5CE-EB86-4C52-AEC8-9586608CE158}">
      <dgm:prSet phldrT="[Text]"/>
      <dgm:spPr/>
      <dgm:t>
        <a:bodyPr/>
        <a:lstStyle/>
        <a:p>
          <a:r>
            <a:rPr lang="es-ES"/>
            <a:t>MorphR</a:t>
          </a:r>
          <a:endParaRPr lang="en-US"/>
        </a:p>
      </dgm:t>
    </dgm:pt>
    <dgm:pt modelId="{A341D448-7CE5-4FEA-BB57-C49C50C6CF7E}" type="parTrans" cxnId="{4AC20B5E-A97B-4D31-9AF7-296A147BCC8E}">
      <dgm:prSet/>
      <dgm:spPr/>
      <dgm:t>
        <a:bodyPr/>
        <a:lstStyle/>
        <a:p>
          <a:endParaRPr lang="en-US"/>
        </a:p>
      </dgm:t>
    </dgm:pt>
    <dgm:pt modelId="{B12A8254-E33F-438A-9137-DF9CD8E2D500}" type="sibTrans" cxnId="{4AC20B5E-A97B-4D31-9AF7-296A147BCC8E}">
      <dgm:prSet/>
      <dgm:spPr/>
      <dgm:t>
        <a:bodyPr/>
        <a:lstStyle/>
        <a:p>
          <a:endParaRPr lang="en-US"/>
        </a:p>
      </dgm:t>
    </dgm:pt>
    <dgm:pt modelId="{5814A8F9-7D55-4DA6-9F35-8663FB8236DA}">
      <dgm:prSet phldrT="[Text]"/>
      <dgm:spPr/>
      <dgm:t>
        <a:bodyPr/>
        <a:lstStyle/>
        <a:p>
          <a:r>
            <a:rPr lang="es-ES">
              <a:solidFill>
                <a:schemeClr val="bg2"/>
              </a:solidFill>
            </a:rPr>
            <a:t>Temporatily Order String of Phonemes</a:t>
          </a:r>
          <a:endParaRPr lang="en-US">
            <a:solidFill>
              <a:schemeClr val="bg2"/>
            </a:solidFill>
          </a:endParaRPr>
        </a:p>
      </dgm:t>
    </dgm:pt>
    <dgm:pt modelId="{6F4F30F3-3DB2-4607-AE1C-F8BF05AA2564}" type="parTrans" cxnId="{06676FB3-D826-448D-B66B-84F33F98293E}">
      <dgm:prSet/>
      <dgm:spPr/>
      <dgm:t>
        <a:bodyPr/>
        <a:lstStyle/>
        <a:p>
          <a:endParaRPr lang="en-US"/>
        </a:p>
      </dgm:t>
    </dgm:pt>
    <dgm:pt modelId="{037E9E2D-1603-495E-8A86-05805A9AF71C}" type="sibTrans" cxnId="{06676FB3-D826-448D-B66B-84F33F98293E}">
      <dgm:prSet/>
      <dgm:spPr/>
      <dgm:t>
        <a:bodyPr/>
        <a:lstStyle/>
        <a:p>
          <a:endParaRPr lang="en-US"/>
        </a:p>
      </dgm:t>
    </dgm:pt>
    <dgm:pt modelId="{107AEAEB-7A43-4A37-BBF6-762AC1E85A0A}">
      <dgm:prSet phldrT="[Text]"/>
      <dgm:spPr/>
      <dgm:t>
        <a:bodyPr/>
        <a:lstStyle/>
        <a:p>
          <a:r>
            <a:rPr lang="es-ES"/>
            <a:t>PhonR</a:t>
          </a:r>
          <a:endParaRPr lang="en-US"/>
        </a:p>
      </dgm:t>
    </dgm:pt>
    <dgm:pt modelId="{95084509-2C7B-4DC2-AC9B-2309243A6947}" type="parTrans" cxnId="{6F108502-D3CC-4067-90B4-E5F872883AB7}">
      <dgm:prSet/>
      <dgm:spPr/>
      <dgm:t>
        <a:bodyPr/>
        <a:lstStyle/>
        <a:p>
          <a:endParaRPr lang="en-US"/>
        </a:p>
      </dgm:t>
    </dgm:pt>
    <dgm:pt modelId="{ABC48527-BC61-4A7F-BF66-49611A5E5DDB}" type="sibTrans" cxnId="{6F108502-D3CC-4067-90B4-E5F872883AB7}">
      <dgm:prSet/>
      <dgm:spPr/>
      <dgm:t>
        <a:bodyPr/>
        <a:lstStyle/>
        <a:p>
          <a:endParaRPr lang="en-US"/>
        </a:p>
      </dgm:t>
    </dgm:pt>
    <dgm:pt modelId="{C23AF948-5FD5-4F56-9C3F-E9C36A19C861}">
      <dgm:prSet phldrT="[Text]"/>
      <dgm:spPr/>
      <dgm:t>
        <a:bodyPr/>
        <a:lstStyle/>
        <a:p>
          <a:r>
            <a:rPr lang="es-ES">
              <a:solidFill>
                <a:schemeClr val="bg2"/>
              </a:solidFill>
            </a:rPr>
            <a:t>Linearized Chain of </a:t>
          </a:r>
          <a:r>
            <a:rPr lang="es-ES">
              <a:solidFill>
                <a:schemeClr val="bg2"/>
              </a:solidFill>
            </a:rPr>
            <a:t>Lexemes</a:t>
          </a:r>
          <a:endParaRPr lang="en-US">
            <a:solidFill>
              <a:schemeClr val="bg2"/>
            </a:solidFill>
          </a:endParaRPr>
        </a:p>
      </dgm:t>
    </dgm:pt>
    <dgm:pt modelId="{B2C70DA1-CD14-4B04-A932-FAAEF05A885A}" type="parTrans" cxnId="{17E961E6-EB4D-4BA6-A3AC-35122FFB2083}">
      <dgm:prSet/>
      <dgm:spPr/>
      <dgm:t>
        <a:bodyPr/>
        <a:lstStyle/>
        <a:p>
          <a:endParaRPr lang="en-US"/>
        </a:p>
      </dgm:t>
    </dgm:pt>
    <dgm:pt modelId="{8C6E5EEC-B94B-4295-80AC-01947AC534F4}" type="sibTrans" cxnId="{17E961E6-EB4D-4BA6-A3AC-35122FFB2083}">
      <dgm:prSet/>
      <dgm:spPr/>
      <dgm:t>
        <a:bodyPr/>
        <a:lstStyle/>
        <a:p>
          <a:endParaRPr lang="en-US"/>
        </a:p>
      </dgm:t>
    </dgm:pt>
    <dgm:pt modelId="{0E4E9E8B-A7F2-4AED-8B2B-C39DE668A51B}" type="pres">
      <dgm:prSet presAssocID="{08019BD3-E3A9-4BD0-9A75-56331313883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E938BBB-D8EF-4DDA-8D35-8C23622E457E}" type="pres">
      <dgm:prSet presAssocID="{E7156D38-0576-4ABF-B2AB-6D691BFF8697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C7CA6893-72F5-42B6-9108-DC31E3352855}" type="pres">
      <dgm:prSet presAssocID="{E7156D38-0576-4ABF-B2AB-6D691BFF8697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50724F4F-6F64-4C37-96D4-B659A419D05E}" type="pres">
      <dgm:prSet presAssocID="{BC3240F1-9622-4AE5-8C7C-CAE58F3CDB80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D3C90AAD-1998-44C5-837B-9EE017E12514}" type="pres">
      <dgm:prSet presAssocID="{BC3240F1-9622-4AE5-8C7C-CAE58F3CDB80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BA4C008F-3123-4AD1-BD16-9C2EC1B09347}" type="pres">
      <dgm:prSet presAssocID="{E8C6B5CE-EB86-4C52-AEC8-9586608CE158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500E2A82-C053-446A-A60B-DEBBCC45C6EC}" type="pres">
      <dgm:prSet presAssocID="{E8C6B5CE-EB86-4C52-AEC8-9586608CE158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F3894D83-3A9D-4B2D-A0F8-86FC6EF1C7FE}" type="pres">
      <dgm:prSet presAssocID="{107AEAEB-7A43-4A37-BBF6-762AC1E85A0A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A19DF978-10CA-4FE8-AD9D-FF6844EE7F91}" type="pres">
      <dgm:prSet presAssocID="{107AEAEB-7A43-4A37-BBF6-762AC1E85A0A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08502-D3CC-4067-90B4-E5F872883AB7}" srcId="{08019BD3-E3A9-4BD0-9A75-56331313883C}" destId="{107AEAEB-7A43-4A37-BBF6-762AC1E85A0A}" srcOrd="3" destOrd="0" parTransId="{95084509-2C7B-4DC2-AC9B-2309243A6947}" sibTransId="{ABC48527-BC61-4A7F-BF66-49611A5E5DDB}"/>
    <dgm:cxn modelId="{4A22740A-11FE-4F0C-BCD6-2DF97C217D73}" type="presOf" srcId="{BC3240F1-9622-4AE5-8C7C-CAE58F3CDB80}" destId="{50724F4F-6F64-4C37-96D4-B659A419D05E}" srcOrd="0" destOrd="0" presId="urn:microsoft.com/office/officeart/2009/3/layout/IncreasingArrowsProcess"/>
    <dgm:cxn modelId="{BC1D6816-2F3A-46AB-9982-EC08A417A835}" srcId="{E7156D38-0576-4ABF-B2AB-6D691BFF8697}" destId="{47ED2D65-CEC9-4D0C-9201-B2B2AC3A71DA}" srcOrd="0" destOrd="0" parTransId="{34F506C3-FFE3-4BD1-AF1F-3D6BC21E507B}" sibTransId="{1A1BD2B9-90BE-4980-9553-0AC4A9371D4A}"/>
    <dgm:cxn modelId="{AA52B817-3F4C-46C1-9DE8-272BD8395644}" type="presOf" srcId="{5814A8F9-7D55-4DA6-9F35-8663FB8236DA}" destId="{A19DF978-10CA-4FE8-AD9D-FF6844EE7F91}" srcOrd="0" destOrd="0" presId="urn:microsoft.com/office/officeart/2009/3/layout/IncreasingArrowsProcess"/>
    <dgm:cxn modelId="{4BCAEC27-E5AA-41FC-8169-7B1419546D9B}" type="presOf" srcId="{08019BD3-E3A9-4BD0-9A75-56331313883C}" destId="{0E4E9E8B-A7F2-4AED-8B2B-C39DE668A51B}" srcOrd="0" destOrd="0" presId="urn:microsoft.com/office/officeart/2009/3/layout/IncreasingArrowsProcess"/>
    <dgm:cxn modelId="{A06AE031-DA6B-484A-9106-08263B9854E2}" srcId="{BC3240F1-9622-4AE5-8C7C-CAE58F3CDB80}" destId="{CFD641A2-54C1-4F08-8D72-67142DB271B6}" srcOrd="0" destOrd="0" parTransId="{442A64E2-736D-4303-94F0-75DFD2976F74}" sibTransId="{1B3527B6-0768-488F-A70C-B9A02F2D40C4}"/>
    <dgm:cxn modelId="{4AC20B5E-A97B-4D31-9AF7-296A147BCC8E}" srcId="{08019BD3-E3A9-4BD0-9A75-56331313883C}" destId="{E8C6B5CE-EB86-4C52-AEC8-9586608CE158}" srcOrd="2" destOrd="0" parTransId="{A341D448-7CE5-4FEA-BB57-C49C50C6CF7E}" sibTransId="{B12A8254-E33F-438A-9137-DF9CD8E2D500}"/>
    <dgm:cxn modelId="{DE598B7D-E2F3-4EDB-95AC-FB85F98A0B44}" type="presOf" srcId="{107AEAEB-7A43-4A37-BBF6-762AC1E85A0A}" destId="{F3894D83-3A9D-4B2D-A0F8-86FC6EF1C7FE}" srcOrd="0" destOrd="0" presId="urn:microsoft.com/office/officeart/2009/3/layout/IncreasingArrowsProcess"/>
    <dgm:cxn modelId="{2FB1CB92-8BC6-4C22-9359-C9CCC0FD502E}" type="presOf" srcId="{E7156D38-0576-4ABF-B2AB-6D691BFF8697}" destId="{1E938BBB-D8EF-4DDA-8D35-8C23622E457E}" srcOrd="0" destOrd="0" presId="urn:microsoft.com/office/officeart/2009/3/layout/IncreasingArrowsProcess"/>
    <dgm:cxn modelId="{A214F0A4-8EC2-4D67-8EA3-53F2E74FCB6C}" srcId="{08019BD3-E3A9-4BD0-9A75-56331313883C}" destId="{E7156D38-0576-4ABF-B2AB-6D691BFF8697}" srcOrd="0" destOrd="0" parTransId="{93F9BBAB-5DFF-4D5E-A26F-12B20C92BF22}" sibTransId="{A8410F82-49E6-4071-A9DE-23A2DD8ED6AF}"/>
    <dgm:cxn modelId="{9A1B49A6-7854-406D-BFA9-3841758C6408}" type="presOf" srcId="{CFD641A2-54C1-4F08-8D72-67142DB271B6}" destId="{D3C90AAD-1998-44C5-837B-9EE017E12514}" srcOrd="0" destOrd="0" presId="urn:microsoft.com/office/officeart/2009/3/layout/IncreasingArrowsProcess"/>
    <dgm:cxn modelId="{06676FB3-D826-448D-B66B-84F33F98293E}" srcId="{107AEAEB-7A43-4A37-BBF6-762AC1E85A0A}" destId="{5814A8F9-7D55-4DA6-9F35-8663FB8236DA}" srcOrd="0" destOrd="0" parTransId="{6F4F30F3-3DB2-4607-AE1C-F8BF05AA2564}" sibTransId="{037E9E2D-1603-495E-8A86-05805A9AF71C}"/>
    <dgm:cxn modelId="{4DA511B8-E751-46BF-925C-9A578ABEAC52}" type="presOf" srcId="{E8C6B5CE-EB86-4C52-AEC8-9586608CE158}" destId="{BA4C008F-3123-4AD1-BD16-9C2EC1B09347}" srcOrd="0" destOrd="0" presId="urn:microsoft.com/office/officeart/2009/3/layout/IncreasingArrowsProcess"/>
    <dgm:cxn modelId="{AB1D47C8-0ECA-4E3F-BC12-58A19A1DA12F}" srcId="{08019BD3-E3A9-4BD0-9A75-56331313883C}" destId="{BC3240F1-9622-4AE5-8C7C-CAE58F3CDB80}" srcOrd="1" destOrd="0" parTransId="{F965DA20-0FD0-441C-B30B-534F75803BCA}" sibTransId="{EFCA3046-C1CB-47E7-84CE-09918B91C09C}"/>
    <dgm:cxn modelId="{0AEFB0D1-AB21-4B1A-A013-B6A7E767137D}" type="presOf" srcId="{C23AF948-5FD5-4F56-9C3F-E9C36A19C861}" destId="{500E2A82-C053-446A-A60B-DEBBCC45C6EC}" srcOrd="0" destOrd="0" presId="urn:microsoft.com/office/officeart/2009/3/layout/IncreasingArrowsProcess"/>
    <dgm:cxn modelId="{17E961E6-EB4D-4BA6-A3AC-35122FFB2083}" srcId="{E8C6B5CE-EB86-4C52-AEC8-9586608CE158}" destId="{C23AF948-5FD5-4F56-9C3F-E9C36A19C861}" srcOrd="0" destOrd="0" parTransId="{B2C70DA1-CD14-4B04-A932-FAAEF05A885A}" sibTransId="{8C6E5EEC-B94B-4295-80AC-01947AC534F4}"/>
    <dgm:cxn modelId="{0665F5F0-B5F1-4645-B531-B2BD5D28D315}" type="presOf" srcId="{47ED2D65-CEC9-4D0C-9201-B2B2AC3A71DA}" destId="{C7CA6893-72F5-42B6-9108-DC31E3352855}" srcOrd="0" destOrd="0" presId="urn:microsoft.com/office/officeart/2009/3/layout/IncreasingArrowsProcess"/>
    <dgm:cxn modelId="{73D4E2F2-330B-4378-9972-27D8B2B475DB}" type="presParOf" srcId="{0E4E9E8B-A7F2-4AED-8B2B-C39DE668A51B}" destId="{1E938BBB-D8EF-4DDA-8D35-8C23622E457E}" srcOrd="0" destOrd="0" presId="urn:microsoft.com/office/officeart/2009/3/layout/IncreasingArrowsProcess"/>
    <dgm:cxn modelId="{6663CE75-2399-4C42-973E-54D03E8F44BA}" type="presParOf" srcId="{0E4E9E8B-A7F2-4AED-8B2B-C39DE668A51B}" destId="{C7CA6893-72F5-42B6-9108-DC31E3352855}" srcOrd="1" destOrd="0" presId="urn:microsoft.com/office/officeart/2009/3/layout/IncreasingArrowsProcess"/>
    <dgm:cxn modelId="{588167EF-3553-42EC-96B5-8BF89D0D4A26}" type="presParOf" srcId="{0E4E9E8B-A7F2-4AED-8B2B-C39DE668A51B}" destId="{50724F4F-6F64-4C37-96D4-B659A419D05E}" srcOrd="2" destOrd="0" presId="urn:microsoft.com/office/officeart/2009/3/layout/IncreasingArrowsProcess"/>
    <dgm:cxn modelId="{F1B51F31-F979-4CDA-90E5-D65611CDF4EA}" type="presParOf" srcId="{0E4E9E8B-A7F2-4AED-8B2B-C39DE668A51B}" destId="{D3C90AAD-1998-44C5-837B-9EE017E12514}" srcOrd="3" destOrd="0" presId="urn:microsoft.com/office/officeart/2009/3/layout/IncreasingArrowsProcess"/>
    <dgm:cxn modelId="{10FC417C-5694-4558-B975-E1810BCBDC18}" type="presParOf" srcId="{0E4E9E8B-A7F2-4AED-8B2B-C39DE668A51B}" destId="{BA4C008F-3123-4AD1-BD16-9C2EC1B09347}" srcOrd="4" destOrd="0" presId="urn:microsoft.com/office/officeart/2009/3/layout/IncreasingArrowsProcess"/>
    <dgm:cxn modelId="{60C6884E-8499-4D60-9B56-46FF2487D56F}" type="presParOf" srcId="{0E4E9E8B-A7F2-4AED-8B2B-C39DE668A51B}" destId="{500E2A82-C053-446A-A60B-DEBBCC45C6EC}" srcOrd="5" destOrd="0" presId="urn:microsoft.com/office/officeart/2009/3/layout/IncreasingArrowsProcess"/>
    <dgm:cxn modelId="{DD25B13E-F721-414E-90CE-EC8E8DC04AF1}" type="presParOf" srcId="{0E4E9E8B-A7F2-4AED-8B2B-C39DE668A51B}" destId="{F3894D83-3A9D-4B2D-A0F8-86FC6EF1C7FE}" srcOrd="6" destOrd="0" presId="urn:microsoft.com/office/officeart/2009/3/layout/IncreasingArrowsProcess"/>
    <dgm:cxn modelId="{0BFA12E9-B9B3-4A9F-96BB-C94B8577F616}" type="presParOf" srcId="{0E4E9E8B-A7F2-4AED-8B2B-C39DE668A51B}" destId="{A19DF978-10CA-4FE8-AD9D-FF6844EE7F91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38BBB-D8EF-4DDA-8D35-8C23622E457E}">
      <dsp:nvSpPr>
        <dsp:cNvPr id="0" name=""/>
        <dsp:cNvSpPr/>
      </dsp:nvSpPr>
      <dsp:spPr>
        <a:xfrm>
          <a:off x="83247" y="7632"/>
          <a:ext cx="4261626" cy="62042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849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SemR</a:t>
          </a:r>
          <a:endParaRPr lang="en-US" sz="1200" kern="1200"/>
        </a:p>
      </dsp:txBody>
      <dsp:txXfrm>
        <a:off x="83247" y="162739"/>
        <a:ext cx="4106519" cy="310214"/>
      </dsp:txXfrm>
    </dsp:sp>
    <dsp:sp modelId="{C7CA6893-72F5-42B6-9108-DC31E3352855}">
      <dsp:nvSpPr>
        <dsp:cNvPr id="0" name=""/>
        <dsp:cNvSpPr/>
      </dsp:nvSpPr>
      <dsp:spPr>
        <a:xfrm>
          <a:off x="83247" y="487085"/>
          <a:ext cx="982305" cy="1147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bg2"/>
              </a:solidFill>
            </a:rPr>
            <a:t>Abstract Ontological Concepts</a:t>
          </a:r>
          <a:endParaRPr lang="en-US" sz="1200" kern="1200">
            <a:solidFill>
              <a:schemeClr val="bg2"/>
            </a:solidFill>
          </a:endParaRPr>
        </a:p>
      </dsp:txBody>
      <dsp:txXfrm>
        <a:off x="83247" y="487085"/>
        <a:ext cx="982305" cy="1147606"/>
      </dsp:txXfrm>
    </dsp:sp>
    <dsp:sp modelId="{50724F4F-6F64-4C37-96D4-B659A419D05E}">
      <dsp:nvSpPr>
        <dsp:cNvPr id="0" name=""/>
        <dsp:cNvSpPr/>
      </dsp:nvSpPr>
      <dsp:spPr>
        <a:xfrm>
          <a:off x="1065552" y="214369"/>
          <a:ext cx="3279321" cy="62042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0"/>
            <a:satOff val="0"/>
            <a:lumOff val="142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849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SyntR</a:t>
          </a:r>
          <a:endParaRPr lang="en-US" sz="1200" kern="1200"/>
        </a:p>
      </dsp:txBody>
      <dsp:txXfrm>
        <a:off x="1065552" y="369476"/>
        <a:ext cx="3124214" cy="310214"/>
      </dsp:txXfrm>
    </dsp:sp>
    <dsp:sp modelId="{D3C90AAD-1998-44C5-837B-9EE017E12514}">
      <dsp:nvSpPr>
        <dsp:cNvPr id="0" name=""/>
        <dsp:cNvSpPr/>
      </dsp:nvSpPr>
      <dsp:spPr>
        <a:xfrm>
          <a:off x="1065552" y="693821"/>
          <a:ext cx="982305" cy="1118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bg2"/>
              </a:solidFill>
            </a:rPr>
            <a:t>Dependency Trees</a:t>
          </a:r>
          <a:endParaRPr lang="en-US" sz="1200" kern="1200">
            <a:solidFill>
              <a:schemeClr val="bg2"/>
            </a:solidFill>
          </a:endParaRPr>
        </a:p>
      </dsp:txBody>
      <dsp:txXfrm>
        <a:off x="1065552" y="693821"/>
        <a:ext cx="982305" cy="1118355"/>
      </dsp:txXfrm>
    </dsp:sp>
    <dsp:sp modelId="{BA4C008F-3123-4AD1-BD16-9C2EC1B09347}">
      <dsp:nvSpPr>
        <dsp:cNvPr id="0" name=""/>
        <dsp:cNvSpPr/>
      </dsp:nvSpPr>
      <dsp:spPr>
        <a:xfrm>
          <a:off x="2047857" y="421105"/>
          <a:ext cx="2297016" cy="62042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0"/>
            <a:satOff val="0"/>
            <a:lumOff val="284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849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MorphR</a:t>
          </a:r>
          <a:endParaRPr lang="en-US" sz="1200" kern="1200"/>
        </a:p>
      </dsp:txBody>
      <dsp:txXfrm>
        <a:off x="2047857" y="576212"/>
        <a:ext cx="2141909" cy="310214"/>
      </dsp:txXfrm>
    </dsp:sp>
    <dsp:sp modelId="{500E2A82-C053-446A-A60B-DEBBCC45C6EC}">
      <dsp:nvSpPr>
        <dsp:cNvPr id="0" name=""/>
        <dsp:cNvSpPr/>
      </dsp:nvSpPr>
      <dsp:spPr>
        <a:xfrm>
          <a:off x="2047857" y="900557"/>
          <a:ext cx="982305" cy="11258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bg2"/>
              </a:solidFill>
            </a:rPr>
            <a:t>Linearized Chain of </a:t>
          </a:r>
          <a:r>
            <a:rPr lang="es-ES" sz="1200" kern="1200">
              <a:solidFill>
                <a:schemeClr val="bg2"/>
              </a:solidFill>
            </a:rPr>
            <a:t>Lexemes</a:t>
          </a:r>
          <a:endParaRPr lang="en-US" sz="1200" kern="1200">
            <a:solidFill>
              <a:schemeClr val="bg2"/>
            </a:solidFill>
          </a:endParaRPr>
        </a:p>
      </dsp:txBody>
      <dsp:txXfrm>
        <a:off x="2047857" y="900557"/>
        <a:ext cx="982305" cy="1125833"/>
      </dsp:txXfrm>
    </dsp:sp>
    <dsp:sp modelId="{F3894D83-3A9D-4B2D-A0F8-86FC6EF1C7FE}">
      <dsp:nvSpPr>
        <dsp:cNvPr id="0" name=""/>
        <dsp:cNvSpPr/>
      </dsp:nvSpPr>
      <dsp:spPr>
        <a:xfrm>
          <a:off x="3030162" y="627841"/>
          <a:ext cx="1314711" cy="62042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0"/>
            <a:satOff val="0"/>
            <a:lumOff val="426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9849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PhonR</a:t>
          </a:r>
          <a:endParaRPr lang="en-US" sz="1200" kern="1200"/>
        </a:p>
      </dsp:txBody>
      <dsp:txXfrm>
        <a:off x="3030162" y="782948"/>
        <a:ext cx="1159604" cy="310214"/>
      </dsp:txXfrm>
    </dsp:sp>
    <dsp:sp modelId="{A19DF978-10CA-4FE8-AD9D-FF6844EE7F91}">
      <dsp:nvSpPr>
        <dsp:cNvPr id="0" name=""/>
        <dsp:cNvSpPr/>
      </dsp:nvSpPr>
      <dsp:spPr>
        <a:xfrm>
          <a:off x="3030162" y="1107294"/>
          <a:ext cx="991254" cy="1139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bg2"/>
              </a:solidFill>
            </a:rPr>
            <a:t>Temporatily Order String of Phonemes</a:t>
          </a:r>
          <a:endParaRPr lang="en-US" sz="1200" kern="1200">
            <a:solidFill>
              <a:schemeClr val="bg2"/>
            </a:solidFill>
          </a:endParaRPr>
        </a:p>
      </dsp:txBody>
      <dsp:txXfrm>
        <a:off x="3030162" y="1107294"/>
        <a:ext cx="991254" cy="113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6425" y="3662375"/>
            <a:ext cx="8982600" cy="1419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0150" y="6010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buFont typeface="Verdana"/>
              <a:defRPr sz="3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226972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 lang="ca">
              <a:solidFill>
                <a:schemeClr val="lt1"/>
              </a:solidFill>
            </a:endParaRPr>
          </a:p>
        </p:txBody>
      </p:sp>
      <p:pic>
        <p:nvPicPr>
          <p:cNvPr id="14" name="Shape 14" descr="TALN VERMELL NEGATIU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8125" y="3747150"/>
            <a:ext cx="5734946" cy="1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 lang="ca">
              <a:solidFill>
                <a:schemeClr val="lt1"/>
              </a:solidFill>
            </a:endParaRPr>
          </a:p>
        </p:txBody>
      </p:sp>
      <p:pic>
        <p:nvPicPr>
          <p:cNvPr id="65" name="Shape 65" descr="AVATAR-TAL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8575" y="119820"/>
            <a:ext cx="670725" cy="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  <a:endParaRPr lang="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0700" y="1945650"/>
            <a:ext cx="8982600" cy="31173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9100" y="2082550"/>
            <a:ext cx="8183700" cy="12735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EFEFEF"/>
              </a:buClr>
              <a:buSzPct val="100000"/>
              <a:defRPr sz="3600"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 lang="ca">
              <a:solidFill>
                <a:schemeClr val="lt1"/>
              </a:solidFill>
            </a:endParaRPr>
          </a:p>
        </p:txBody>
      </p:sp>
      <p:pic>
        <p:nvPicPr>
          <p:cNvPr id="19" name="Shape 19" descr="TALN VERMELL POSITIU_bilingu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2474" y="548750"/>
            <a:ext cx="6819074" cy="9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518400" y="3568125"/>
            <a:ext cx="8183700" cy="8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None/>
              <a:defRPr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5000" y="-64887"/>
            <a:ext cx="9174000" cy="9006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124525"/>
            <a:ext cx="6683100" cy="98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2pPr>
            <a:lvl3pPr lvl="2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3pPr>
            <a:lvl4pPr lvl="3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4pPr>
            <a:lvl5pPr lvl="4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5pPr>
            <a:lvl6pPr lvl="5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6pPr>
            <a:lvl7pPr lvl="6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7pPr>
            <a:lvl8pPr lvl="7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8pPr>
            <a:lvl9pPr lvl="8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04925"/>
            <a:ext cx="8520600" cy="363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C8102E"/>
              </a:buClr>
              <a:defRPr>
                <a:solidFill>
                  <a:srgbClr val="C8102E"/>
                </a:solidFill>
              </a:defRPr>
            </a:lvl1pPr>
            <a:lvl2pPr lvl="1">
              <a:spcBef>
                <a:spcPts val="0"/>
              </a:spcBef>
              <a:buClr>
                <a:srgbClr val="C8102E"/>
              </a:buClr>
              <a:defRPr>
                <a:solidFill>
                  <a:srgbClr val="C8102E"/>
                </a:solidFill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rgbClr val="C8102E"/>
                </a:solidFill>
              </a:rPr>
              <a:t>‹#›</a:t>
            </a:fld>
            <a:endParaRPr lang="ca">
              <a:solidFill>
                <a:srgbClr val="C8102E"/>
              </a:solidFill>
            </a:endParaRPr>
          </a:p>
        </p:txBody>
      </p:sp>
      <p:pic>
        <p:nvPicPr>
          <p:cNvPr id="26" name="Shape 26" descr="TALN VERMELL POSITIU_LOGO+NOM.png"/>
          <p:cNvPicPr preferRelativeResize="0"/>
          <p:nvPr/>
        </p:nvPicPr>
        <p:blipFill rotWithShape="1">
          <a:blip r:embed="rId2">
            <a:alphaModFix/>
          </a:blip>
          <a:srcRect r="61097"/>
          <a:stretch/>
        </p:blipFill>
        <p:spPr>
          <a:xfrm>
            <a:off x="7617601" y="124521"/>
            <a:ext cx="1301175" cy="5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15000" y="-45675"/>
            <a:ext cx="9174000" cy="873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124525"/>
            <a:ext cx="68649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016575"/>
            <a:ext cx="3999900" cy="355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C8102E"/>
              </a:buClr>
              <a:buSzPct val="100000"/>
              <a:defRPr sz="1400">
                <a:solidFill>
                  <a:srgbClr val="C8102E"/>
                </a:solidFill>
              </a:defRPr>
            </a:lvl1pPr>
            <a:lvl2pPr lvl="1">
              <a:spcBef>
                <a:spcPts val="0"/>
              </a:spcBef>
              <a:buClr>
                <a:srgbClr val="C8102E"/>
              </a:buClr>
              <a:buSzPct val="100000"/>
              <a:defRPr sz="1200">
                <a:solidFill>
                  <a:srgbClr val="C8102E"/>
                </a:solidFill>
              </a:defRPr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016575"/>
            <a:ext cx="3999900" cy="355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C8102E"/>
              </a:buClr>
              <a:buSzPct val="100000"/>
              <a:defRPr sz="1400">
                <a:solidFill>
                  <a:srgbClr val="C8102E"/>
                </a:solidFill>
              </a:defRPr>
            </a:lvl1pPr>
            <a:lvl2pPr lvl="1">
              <a:spcBef>
                <a:spcPts val="0"/>
              </a:spcBef>
              <a:buClr>
                <a:srgbClr val="C8102E"/>
              </a:buClr>
              <a:buSzPct val="100000"/>
              <a:defRPr sz="1200">
                <a:solidFill>
                  <a:srgbClr val="C8102E"/>
                </a:solidFill>
              </a:defRPr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7999" y="46685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rgbClr val="C8102E"/>
                </a:solidFill>
              </a:rPr>
              <a:t>‹#›</a:t>
            </a:fld>
            <a:endParaRPr lang="ca">
              <a:solidFill>
                <a:srgbClr val="C8102E"/>
              </a:solidFill>
            </a:endParaRPr>
          </a:p>
        </p:txBody>
      </p:sp>
      <p:pic>
        <p:nvPicPr>
          <p:cNvPr id="33" name="Shape 33" descr="TALN VERMELL POSITIU_LOGO+NOM.png"/>
          <p:cNvPicPr preferRelativeResize="0"/>
          <p:nvPr/>
        </p:nvPicPr>
        <p:blipFill rotWithShape="1">
          <a:blip r:embed="rId2">
            <a:alphaModFix/>
          </a:blip>
          <a:srcRect r="61097"/>
          <a:stretch/>
        </p:blipFill>
        <p:spPr>
          <a:xfrm>
            <a:off x="7617601" y="124521"/>
            <a:ext cx="1301175" cy="5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5000" y="-44787"/>
            <a:ext cx="9174000" cy="8604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  <a:endParaRPr lang="ca"/>
          </a:p>
        </p:txBody>
      </p:sp>
      <p:pic>
        <p:nvPicPr>
          <p:cNvPr id="38" name="Shape 38" descr="TALN VERMELL POSITIU_LOGO+NOM.png"/>
          <p:cNvPicPr preferRelativeResize="0"/>
          <p:nvPr/>
        </p:nvPicPr>
        <p:blipFill rotWithShape="1">
          <a:blip r:embed="rId2">
            <a:alphaModFix/>
          </a:blip>
          <a:srcRect r="61097"/>
          <a:stretch/>
        </p:blipFill>
        <p:spPr>
          <a:xfrm>
            <a:off x="7617601" y="124521"/>
            <a:ext cx="1301175" cy="5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-52400"/>
            <a:ext cx="9174000" cy="873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996375"/>
            <a:ext cx="2808000" cy="3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  <a:endParaRPr lang="ca"/>
          </a:p>
        </p:txBody>
      </p:sp>
      <p:pic>
        <p:nvPicPr>
          <p:cNvPr id="43" name="Shape 43" descr="TALN VERMELL POSITIU_LOGO+NOM.png"/>
          <p:cNvPicPr preferRelativeResize="0"/>
          <p:nvPr/>
        </p:nvPicPr>
        <p:blipFill rotWithShape="1">
          <a:blip r:embed="rId2">
            <a:alphaModFix/>
          </a:blip>
          <a:srcRect r="61097"/>
          <a:stretch/>
        </p:blipFill>
        <p:spPr>
          <a:xfrm>
            <a:off x="7617601" y="124521"/>
            <a:ext cx="1301175" cy="52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FEFEF"/>
              </a:buClr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C8102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 lang="ca">
              <a:solidFill>
                <a:schemeClr val="lt1"/>
              </a:solidFill>
            </a:endParaRPr>
          </a:p>
        </p:txBody>
      </p:sp>
      <p:pic>
        <p:nvPicPr>
          <p:cNvPr id="48" name="Shape 48" descr="TALN VERMELL POSITIU_LOGO+NOM.png"/>
          <p:cNvPicPr preferRelativeResize="0"/>
          <p:nvPr/>
        </p:nvPicPr>
        <p:blipFill rotWithShape="1">
          <a:blip r:embed="rId2">
            <a:alphaModFix/>
          </a:blip>
          <a:srcRect r="61097"/>
          <a:stretch/>
        </p:blipFill>
        <p:spPr>
          <a:xfrm>
            <a:off x="3369449" y="4089726"/>
            <a:ext cx="1977701" cy="7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682000" y="80700"/>
            <a:ext cx="4426500" cy="49821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 lang="ca">
              <a:solidFill>
                <a:schemeClr val="lt1"/>
              </a:solidFill>
            </a:endParaRPr>
          </a:p>
        </p:txBody>
      </p:sp>
      <p:pic>
        <p:nvPicPr>
          <p:cNvPr id="56" name="Shape 56" descr="AVATAR-TAL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500" y="4306145"/>
            <a:ext cx="670725" cy="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  <a:endParaRPr lang="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25"/>
            <a:ext cx="8520600" cy="7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C8102E"/>
              </a:buClr>
              <a:buSzPct val="100000"/>
              <a:buFont typeface="Raleway"/>
              <a:buNone/>
              <a:defRPr sz="3000" b="1">
                <a:solidFill>
                  <a:srgbClr val="C8102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6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8102E"/>
              </a:buClr>
              <a:buSzPct val="100000"/>
              <a:buFont typeface="Source Sans Pro"/>
              <a:defRPr sz="1800">
                <a:solidFill>
                  <a:srgbClr val="C810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8102E"/>
              </a:buClr>
              <a:buFont typeface="Source Sans Pro"/>
              <a:defRPr>
                <a:solidFill>
                  <a:srgbClr val="C810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ca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ristina-project.eu/en/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www.upf.edu/web/mdm-dti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hyperlink" Target="https://www.upf.edu/web/tal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nUPF/themacitytoSSM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i2b0oYuH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watch?v=biHRWDmlNWk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-rUf17ijUK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hyperlink" Target="http://www.youtube.com/watch?v=o1uVmgfmhhU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ac1_dlq0Q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hyperlink" Target="http://www.youtube.com/watch?v=K4ChyFiESjo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80150" y="6010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 Thematicity-based Prosody Enrichment Tool for CTS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485875" y="226972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System Demonstration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124525"/>
            <a:ext cx="6683100" cy="98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Human Speech Sample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04925"/>
            <a:ext cx="8520600" cy="363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 descr="ex96_spk5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5" y="975700"/>
            <a:ext cx="8825248" cy="40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481796" y="2252923"/>
            <a:ext cx="1421432" cy="133970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Synthesized Speech Sample</a:t>
            </a:r>
          </a:p>
        </p:txBody>
      </p:sp>
      <p:pic>
        <p:nvPicPr>
          <p:cNvPr id="123" name="Shape 123" descr="ex96_Marymo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800"/>
            <a:ext cx="8761625" cy="4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311675" y="2615609"/>
            <a:ext cx="1421432" cy="133970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124525"/>
            <a:ext cx="6683100" cy="98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Conclusions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04925"/>
            <a:ext cx="8520600" cy="363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Contribution: 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endParaRPr lang="ca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Limitations: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endParaRPr lang="ca">
              <a:solidFill>
                <a:srgbClr val="000000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Further research in implementation of other communicative dimensions and prosody modeling is essential.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9078" y="1612946"/>
            <a:ext cx="51475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/>
              <a:t>Based on a formal representation of thematicity.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/>
              <a:t>D</a:t>
            </a:r>
            <a:r>
              <a:rPr lang="ca"/>
              <a:t>ata-driven parametric approach to </a:t>
            </a:r>
            <a:r>
              <a:rPr lang="ca"/>
              <a:t>prosody generation.</a:t>
            </a:r>
            <a:endParaRPr lang="ca"/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38737" y="2583185"/>
            <a:ext cx="6949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/>
              <a:t>Improvement over the default output is modest.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/>
              <a:t>The modified output is still far from </a:t>
            </a:r>
            <a:r>
              <a:rPr lang="ca"/>
              <a:t>resembling natural human </a:t>
            </a:r>
            <a:r>
              <a:rPr lang="ca"/>
              <a:t>speech samples.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>
                <a:solidFill>
                  <a:schemeClr val="bg2"/>
                </a:solidFill>
              </a:rPr>
              <a:t>1</a:t>
            </a:r>
            <a:r>
              <a:rPr lang="en-US" sz="1100">
                <a:solidFill>
                  <a:schemeClr val="bg2"/>
                </a:solidFill>
              </a:rPr>
              <a:t> Vanrell</a:t>
            </a:r>
            <a:r>
              <a:rPr lang="en-US" sz="1100">
                <a:solidFill>
                  <a:schemeClr val="bg2"/>
                </a:solidFill>
              </a:rPr>
              <a:t>, M</a:t>
            </a:r>
            <a:r>
              <a:rPr lang="en-US" sz="1100">
                <a:solidFill>
                  <a:schemeClr val="bg2"/>
                </a:solidFill>
              </a:rPr>
              <a:t>., Mascaró, </a:t>
            </a:r>
            <a:r>
              <a:rPr lang="en-US" sz="1100">
                <a:solidFill>
                  <a:schemeClr val="bg2"/>
                </a:solidFill>
              </a:rPr>
              <a:t>I., Torres-Tamarit, F., and Prieto, P. (2013</a:t>
            </a:r>
            <a:r>
              <a:rPr lang="en-US" sz="1100">
                <a:solidFill>
                  <a:schemeClr val="bg2"/>
                </a:solidFill>
              </a:rPr>
              <a:t>). Intonation as </a:t>
            </a:r>
            <a:r>
              <a:rPr lang="en-US" sz="1100">
                <a:solidFill>
                  <a:schemeClr val="bg2"/>
                </a:solidFill>
              </a:rPr>
              <a:t>an Encoder of Speaker Certainty: Information and </a:t>
            </a:r>
            <a:r>
              <a:rPr lang="en-US" sz="1100">
                <a:solidFill>
                  <a:schemeClr val="bg2"/>
                </a:solidFill>
              </a:rPr>
              <a:t>Confirmation Yes-No Questions </a:t>
            </a:r>
            <a:r>
              <a:rPr lang="en-US" sz="1100">
                <a:solidFill>
                  <a:schemeClr val="bg2"/>
                </a:solidFill>
              </a:rPr>
              <a:t>in Catalan. Language and Speech, 56(2):</a:t>
            </a:r>
            <a:r>
              <a:rPr lang="en-US" sz="1100">
                <a:solidFill>
                  <a:schemeClr val="bg2"/>
                </a:solidFill>
              </a:rPr>
              <a:t>163–190.</a:t>
            </a:r>
          </a:p>
          <a:p>
            <a:r>
              <a:rPr lang="en-US" sz="1100" b="1">
                <a:solidFill>
                  <a:schemeClr val="bg2"/>
                </a:solidFill>
              </a:rPr>
              <a:t>2</a:t>
            </a:r>
            <a:r>
              <a:rPr lang="en-US" sz="1100">
                <a:solidFill>
                  <a:schemeClr val="bg2"/>
                </a:solidFill>
              </a:rPr>
              <a:t> Meurers</a:t>
            </a:r>
            <a:r>
              <a:rPr lang="en-US" sz="1100">
                <a:solidFill>
                  <a:schemeClr val="bg2"/>
                </a:solidFill>
              </a:rPr>
              <a:t>, D., Ziai, R., Ott, N., and Kopp, J. (2011). Evaluating Answers </a:t>
            </a:r>
            <a:r>
              <a:rPr lang="en-US" sz="1100">
                <a:solidFill>
                  <a:schemeClr val="bg2"/>
                </a:solidFill>
              </a:rPr>
              <a:t>to Reading Comprehension </a:t>
            </a:r>
            <a:r>
              <a:rPr lang="en-US" sz="1100">
                <a:solidFill>
                  <a:schemeClr val="bg2"/>
                </a:solidFill>
              </a:rPr>
              <a:t>Questions in Context: Results for German and the </a:t>
            </a:r>
            <a:r>
              <a:rPr lang="en-US" sz="1100">
                <a:solidFill>
                  <a:schemeClr val="bg2"/>
                </a:solidFill>
              </a:rPr>
              <a:t>Role of Information </a:t>
            </a:r>
            <a:r>
              <a:rPr lang="en-US" sz="1100">
                <a:solidFill>
                  <a:schemeClr val="bg2"/>
                </a:solidFill>
              </a:rPr>
              <a:t>Structure. In Proceedings of the TextInfer 2011 Workshop </a:t>
            </a:r>
            <a:r>
              <a:rPr lang="en-US" sz="1100">
                <a:solidFill>
                  <a:schemeClr val="bg2"/>
                </a:solidFill>
              </a:rPr>
              <a:t>on Textual Entailment</a:t>
            </a:r>
            <a:r>
              <a:rPr lang="en-US" sz="1100">
                <a:solidFill>
                  <a:schemeClr val="bg2"/>
                </a:solidFill>
              </a:rPr>
              <a:t>, TIWTE ’11, pages 1–9, Stroudsburg, PA, USA</a:t>
            </a:r>
            <a:r>
              <a:rPr lang="en-US" sz="1100">
                <a:solidFill>
                  <a:schemeClr val="bg2"/>
                </a:solidFill>
              </a:rPr>
              <a:t>. Association for </a:t>
            </a:r>
            <a:r>
              <a:rPr lang="en-US" sz="1100">
                <a:solidFill>
                  <a:schemeClr val="bg2"/>
                </a:solidFill>
              </a:rPr>
              <a:t>Computational </a:t>
            </a:r>
            <a:r>
              <a:rPr lang="en-US" sz="1100">
                <a:solidFill>
                  <a:schemeClr val="bg2"/>
                </a:solidFill>
              </a:rPr>
              <a:t>Linguistics.</a:t>
            </a:r>
          </a:p>
          <a:p>
            <a:r>
              <a:rPr lang="en-US" sz="1100" b="1">
                <a:solidFill>
                  <a:schemeClr val="bg2"/>
                </a:solidFill>
              </a:rPr>
              <a:t>3</a:t>
            </a:r>
            <a:r>
              <a:rPr lang="en-US" sz="1100">
                <a:solidFill>
                  <a:schemeClr val="bg2"/>
                </a:solidFill>
              </a:rPr>
              <a:t> Prevost</a:t>
            </a:r>
            <a:r>
              <a:rPr lang="en-US" sz="1100">
                <a:solidFill>
                  <a:schemeClr val="bg2"/>
                </a:solidFill>
              </a:rPr>
              <a:t>, S. (1996). An information structural approach to spoken language </a:t>
            </a:r>
            <a:r>
              <a:rPr lang="en-US" sz="1100">
                <a:solidFill>
                  <a:schemeClr val="bg2"/>
                </a:solidFill>
              </a:rPr>
              <a:t>generation. In </a:t>
            </a:r>
            <a:r>
              <a:rPr lang="en-US" sz="1100">
                <a:solidFill>
                  <a:schemeClr val="bg2"/>
                </a:solidFill>
              </a:rPr>
              <a:t>Proceedings of the 34th annual meeting on Association </a:t>
            </a:r>
            <a:r>
              <a:rPr lang="en-US" sz="1100">
                <a:solidFill>
                  <a:schemeClr val="bg2"/>
                </a:solidFill>
              </a:rPr>
              <a:t>for Computational Linguistics</a:t>
            </a:r>
            <a:r>
              <a:rPr lang="en-US" sz="1100">
                <a:solidFill>
                  <a:schemeClr val="bg2"/>
                </a:solidFill>
              </a:rPr>
              <a:t>, pages 294–301, Morristown, NJ, USA. </a:t>
            </a:r>
            <a:r>
              <a:rPr lang="en-US" sz="1100">
                <a:solidFill>
                  <a:schemeClr val="bg2"/>
                </a:solidFill>
              </a:rPr>
              <a:t>Association for Computational Linguistics.</a:t>
            </a:r>
          </a:p>
          <a:p>
            <a:r>
              <a:rPr lang="en-US" sz="1100" b="1">
                <a:solidFill>
                  <a:schemeClr val="bg2"/>
                </a:solidFill>
              </a:rPr>
              <a:t>4 </a:t>
            </a:r>
            <a:r>
              <a:rPr lang="en-US" sz="1100">
                <a:solidFill>
                  <a:schemeClr val="bg2"/>
                </a:solidFill>
              </a:rPr>
              <a:t>Steedman</a:t>
            </a:r>
            <a:r>
              <a:rPr lang="en-US" sz="1100">
                <a:solidFill>
                  <a:schemeClr val="bg2"/>
                </a:solidFill>
              </a:rPr>
              <a:t>, M. (2000). Information structure and the syntax-phonology </a:t>
            </a:r>
            <a:r>
              <a:rPr lang="en-US" sz="1100">
                <a:solidFill>
                  <a:schemeClr val="bg2"/>
                </a:solidFill>
              </a:rPr>
              <a:t>interface. Linguistic </a:t>
            </a:r>
            <a:r>
              <a:rPr lang="en-US" sz="1100">
                <a:solidFill>
                  <a:schemeClr val="bg2"/>
                </a:solidFill>
              </a:rPr>
              <a:t>inquiry, 31(4):649–689.</a:t>
            </a:r>
          </a:p>
          <a:p>
            <a:r>
              <a:rPr lang="en-US" sz="1100" b="1">
                <a:solidFill>
                  <a:schemeClr val="bg2"/>
                </a:solidFill>
              </a:rPr>
              <a:t>5 </a:t>
            </a:r>
            <a:r>
              <a:rPr lang="en-US" sz="1100">
                <a:solidFill>
                  <a:schemeClr val="bg2"/>
                </a:solidFill>
              </a:rPr>
              <a:t>Mel’čuk</a:t>
            </a:r>
            <a:r>
              <a:rPr lang="en-US" sz="1100">
                <a:solidFill>
                  <a:schemeClr val="bg2"/>
                </a:solidFill>
              </a:rPr>
              <a:t>, I. A. (2001). Communicative Organization in Natural </a:t>
            </a:r>
            <a:r>
              <a:rPr lang="en-US" sz="1100">
                <a:solidFill>
                  <a:schemeClr val="bg2"/>
                </a:solidFill>
              </a:rPr>
              <a:t>Language: The </a:t>
            </a:r>
            <a:r>
              <a:rPr lang="en-US" sz="1100">
                <a:solidFill>
                  <a:schemeClr val="bg2"/>
                </a:solidFill>
              </a:rPr>
              <a:t>semantic-communicative structure of sentences. </a:t>
            </a:r>
            <a:r>
              <a:rPr lang="en-US" sz="1100">
                <a:solidFill>
                  <a:schemeClr val="bg2"/>
                </a:solidFill>
              </a:rPr>
              <a:t>Benjamins, Amsterdam, Philadephia.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ES" sz="1100" b="1">
                <a:solidFill>
                  <a:schemeClr val="bg2"/>
                </a:solidFill>
              </a:rPr>
              <a:t>Publication</a:t>
            </a:r>
            <a:r>
              <a:rPr lang="es-ES" sz="1100">
                <a:solidFill>
                  <a:schemeClr val="bg2"/>
                </a:solidFill>
              </a:rPr>
              <a:t>:</a:t>
            </a:r>
          </a:p>
          <a:p>
            <a:r>
              <a:rPr lang="en-US" sz="1100" b="1">
                <a:solidFill>
                  <a:schemeClr val="bg2"/>
                </a:solidFill>
              </a:rPr>
              <a:t>Domínguez</a:t>
            </a:r>
            <a:r>
              <a:rPr lang="en-US" sz="1100" b="1">
                <a:solidFill>
                  <a:schemeClr val="bg2"/>
                </a:solidFill>
              </a:rPr>
              <a:t>, M</a:t>
            </a:r>
            <a:r>
              <a:rPr lang="en-US" sz="1100" b="1">
                <a:solidFill>
                  <a:schemeClr val="bg2"/>
                </a:solidFill>
              </a:rPr>
              <a:t>., Farrús</a:t>
            </a:r>
            <a:r>
              <a:rPr lang="en-US" sz="1100" b="1">
                <a:solidFill>
                  <a:schemeClr val="bg2"/>
                </a:solidFill>
              </a:rPr>
              <a:t>, M., and Wanner, L. </a:t>
            </a:r>
            <a:r>
              <a:rPr lang="en-US" sz="1100" b="1">
                <a:solidFill>
                  <a:schemeClr val="bg2"/>
                </a:solidFill>
              </a:rPr>
              <a:t>(2017). A Thematicity-based Prosody </a:t>
            </a:r>
            <a:r>
              <a:rPr lang="en-US" sz="1100" b="1">
                <a:solidFill>
                  <a:schemeClr val="bg2"/>
                </a:solidFill>
              </a:rPr>
              <a:t>Enrichment Tool for CTS. In Accepted to show </a:t>
            </a:r>
            <a:r>
              <a:rPr lang="en-US" sz="1100" b="1">
                <a:solidFill>
                  <a:schemeClr val="bg2"/>
                </a:solidFill>
              </a:rPr>
              <a:t>and tell demonstrations at </a:t>
            </a:r>
            <a:r>
              <a:rPr lang="en-US" sz="1100" b="1">
                <a:solidFill>
                  <a:schemeClr val="bg2"/>
                </a:solidFill>
              </a:rPr>
              <a:t>INTERSPEECH17, Stockholm, Sweden.</a:t>
            </a:r>
          </a:p>
          <a:p>
            <a:endParaRPr lang="en-US" sz="1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Acknowledgements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400"/>
          </a:p>
          <a:p>
            <a:endParaRPr lang="es-ES" sz="1400">
              <a:solidFill>
                <a:schemeClr val="bg2"/>
              </a:solidFill>
              <a:hlinkClick r:id="rId2"/>
            </a:endParaRPr>
          </a:p>
          <a:p>
            <a:endParaRPr lang="es-ES" sz="1400">
              <a:solidFill>
                <a:schemeClr val="bg2"/>
              </a:solidFill>
              <a:hlinkClick r:id="rId2"/>
            </a:endParaRPr>
          </a:p>
          <a:p>
            <a:r>
              <a:rPr lang="es-ES" sz="1400">
                <a:solidFill>
                  <a:schemeClr val="bg2"/>
                </a:solidFill>
                <a:hlinkClick r:id="rId2"/>
              </a:rPr>
              <a:t>https</a:t>
            </a:r>
            <a:r>
              <a:rPr lang="es-ES" sz="1400">
                <a:solidFill>
                  <a:schemeClr val="bg2"/>
                </a:solidFill>
                <a:hlinkClick r:id="rId2"/>
              </a:rPr>
              <a:t>://www.upf.edu/web/</a:t>
            </a:r>
            <a:r>
              <a:rPr lang="es-ES" sz="1400">
                <a:solidFill>
                  <a:schemeClr val="bg2"/>
                </a:solidFill>
                <a:hlinkClick r:id="rId2"/>
              </a:rPr>
              <a:t>mdm-dtic</a:t>
            </a:r>
            <a:r>
              <a:rPr lang="es-ES" sz="1400">
                <a:solidFill>
                  <a:schemeClr val="bg2"/>
                </a:solidFill>
              </a:rPr>
              <a:t>           </a:t>
            </a:r>
            <a:r>
              <a:rPr lang="es-ES" sz="1400">
                <a:solidFill>
                  <a:schemeClr val="bg2"/>
                </a:solidFill>
                <a:hlinkClick r:id="rId3"/>
              </a:rPr>
              <a:t>http://kristina-project.eu/en</a:t>
            </a:r>
            <a:r>
              <a:rPr lang="es-ES" sz="1400">
                <a:solidFill>
                  <a:schemeClr val="bg2"/>
                </a:solidFill>
                <a:hlinkClick r:id="rId3"/>
              </a:rPr>
              <a:t>/</a:t>
            </a:r>
            <a:r>
              <a:rPr lang="es-ES" sz="1400">
                <a:solidFill>
                  <a:schemeClr val="bg2"/>
                </a:solidFill>
              </a:rPr>
              <a:t>           </a:t>
            </a:r>
            <a:r>
              <a:rPr lang="es-ES" sz="1400">
                <a:hlinkClick r:id="rId4"/>
              </a:rPr>
              <a:t>https://www.upf.edu/web/taln</a:t>
            </a:r>
            <a:r>
              <a:rPr lang="es-ES" sz="1400"/>
              <a:t> </a:t>
            </a:r>
          </a:p>
          <a:p>
            <a:endParaRPr lang="es-ES" sz="1400">
              <a:solidFill>
                <a:schemeClr val="bg2"/>
              </a:solidFill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s-ES" sz="1400" b="1">
                <a:solidFill>
                  <a:schemeClr val="bg2"/>
                </a:solidFill>
              </a:rPr>
              <a:t>My contact details: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s-ES" sz="1400" b="1">
                <a:solidFill>
                  <a:schemeClr val="bg2"/>
                </a:solidFill>
              </a:rPr>
              <a:t>E-mail</a:t>
            </a:r>
            <a:r>
              <a:rPr lang="es-ES" sz="1400">
                <a:solidFill>
                  <a:schemeClr val="bg2"/>
                </a:solidFill>
              </a:rPr>
              <a:t>: monica.dominguez@upf.edu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s-ES" sz="1400" b="1">
                <a:solidFill>
                  <a:schemeClr val="bg2"/>
                </a:solidFill>
              </a:rPr>
              <a:t>Twitter</a:t>
            </a:r>
            <a:r>
              <a:rPr lang="es-ES" sz="1400">
                <a:solidFill>
                  <a:schemeClr val="bg2"/>
                </a:solidFill>
              </a:rPr>
              <a:t>: @monikaUPF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s-ES" sz="1400" b="1">
                <a:solidFill>
                  <a:schemeClr val="bg2"/>
                </a:solidFill>
              </a:rPr>
              <a:t>LinkedIn</a:t>
            </a:r>
            <a:r>
              <a:rPr lang="es-ES" sz="1400">
                <a:solidFill>
                  <a:schemeClr val="bg2"/>
                </a:solidFill>
              </a:rPr>
              <a:t>:  monikadominguezbajo</a:t>
            </a:r>
            <a:endParaRPr lang="es-ES" sz="1400">
              <a:solidFill>
                <a:schemeClr val="bg2"/>
              </a:solidFill>
            </a:endParaRPr>
          </a:p>
          <a:p>
            <a:endParaRPr lang="es-ES" sz="140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32" y="1730504"/>
            <a:ext cx="1594329" cy="709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79" y="1157606"/>
            <a:ext cx="1269841" cy="1282540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0B18061C-DB9B-4AFC-A4C8-AAC65CF7B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79" y="1706636"/>
            <a:ext cx="2934920" cy="4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6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Motivation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>
                <a:solidFill>
                  <a:srgbClr val="000000"/>
                </a:solidFill>
              </a:rPr>
              <a:t>The </a:t>
            </a:r>
            <a:r>
              <a:rPr lang="ca" b="1">
                <a:solidFill>
                  <a:srgbClr val="000000"/>
                </a:solidFill>
              </a:rPr>
              <a:t>communicative intention </a:t>
            </a:r>
            <a:r>
              <a:rPr lang="ca">
                <a:solidFill>
                  <a:srgbClr val="000000"/>
                </a:solidFill>
              </a:rPr>
              <a:t>of the speaker is mainly conveyed </a:t>
            </a:r>
            <a:r>
              <a:rPr lang="ca">
                <a:solidFill>
                  <a:srgbClr val="000000"/>
                </a:solidFill>
              </a:rPr>
              <a:t>by </a:t>
            </a:r>
            <a:r>
              <a:rPr lang="ca" b="1">
                <a:solidFill>
                  <a:srgbClr val="000000"/>
                </a:solidFill>
              </a:rPr>
              <a:t>prosody</a:t>
            </a:r>
            <a:r>
              <a:rPr lang="ca">
                <a:solidFill>
                  <a:srgbClr val="000000"/>
                </a:solidFill>
              </a:rPr>
              <a:t>.</a:t>
            </a:r>
          </a:p>
          <a:p>
            <a:pPr marL="5143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>
                <a:solidFill>
                  <a:srgbClr val="000000"/>
                </a:solidFill>
              </a:rPr>
              <a:t>How </a:t>
            </a:r>
            <a:r>
              <a:rPr lang="ca" b="1">
                <a:solidFill>
                  <a:srgbClr val="000000"/>
                </a:solidFill>
              </a:rPr>
              <a:t>content is packaged </a:t>
            </a:r>
            <a:r>
              <a:rPr lang="ca">
                <a:solidFill>
                  <a:srgbClr val="000000"/>
                </a:solidFill>
              </a:rPr>
              <a:t>affects the listeners’ </a:t>
            </a:r>
            <a:r>
              <a:rPr lang="ca" b="1">
                <a:solidFill>
                  <a:srgbClr val="000000"/>
                </a:solidFill>
              </a:rPr>
              <a:t>cognitive effort </a:t>
            </a:r>
            <a:r>
              <a:rPr lang="ca">
                <a:solidFill>
                  <a:srgbClr val="000000"/>
                </a:solidFill>
              </a:rPr>
              <a:t>in understanding an utterance.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>
                <a:solidFill>
                  <a:srgbClr val="000000"/>
                </a:solidFill>
              </a:rPr>
              <a:t>The </a:t>
            </a:r>
            <a:r>
              <a:rPr lang="ca" b="1">
                <a:solidFill>
                  <a:srgbClr val="000000"/>
                </a:solidFill>
              </a:rPr>
              <a:t>information structure--prosody interface </a:t>
            </a:r>
            <a:r>
              <a:rPr lang="ca">
                <a:solidFill>
                  <a:srgbClr val="000000"/>
                </a:solidFill>
              </a:rPr>
              <a:t>is reported in theoretical studies to be </a:t>
            </a:r>
            <a:r>
              <a:rPr lang="ca">
                <a:solidFill>
                  <a:srgbClr val="000000"/>
                </a:solidFill>
              </a:rPr>
              <a:t>strongly related and contribute to better understanding of the utterance in human communication</a:t>
            </a:r>
            <a:r>
              <a:rPr lang="ca" baseline="30000">
                <a:solidFill>
                  <a:srgbClr val="000000"/>
                </a:solidFill>
              </a:rPr>
              <a:t>1,2</a:t>
            </a:r>
            <a:r>
              <a:rPr lang="ca">
                <a:solidFill>
                  <a:srgbClr val="000000"/>
                </a:solidFill>
              </a:rPr>
              <a:t>.</a:t>
            </a:r>
            <a:endParaRPr lang="ca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>
                <a:solidFill>
                  <a:srgbClr val="000000"/>
                </a:solidFill>
              </a:rPr>
              <a:t>Previous approaches</a:t>
            </a:r>
            <a:r>
              <a:rPr lang="ca" baseline="30000">
                <a:solidFill>
                  <a:srgbClr val="000000"/>
                </a:solidFill>
              </a:rPr>
              <a:t>3</a:t>
            </a:r>
            <a:r>
              <a:rPr lang="ca">
                <a:solidFill>
                  <a:srgbClr val="000000"/>
                </a:solidFill>
              </a:rPr>
              <a:t> that </a:t>
            </a:r>
            <a:r>
              <a:rPr lang="ca">
                <a:solidFill>
                  <a:srgbClr val="000000"/>
                </a:solidFill>
              </a:rPr>
              <a:t>implement this correspondence </a:t>
            </a:r>
            <a:r>
              <a:rPr lang="ca">
                <a:solidFill>
                  <a:srgbClr val="000000"/>
                </a:solidFill>
              </a:rPr>
              <a:t>suffer from: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ca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645" y="4093535"/>
            <a:ext cx="583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ca"/>
              <a:t>lack of </a:t>
            </a:r>
            <a:r>
              <a:rPr lang="ca" b="1"/>
              <a:t>formal representation </a:t>
            </a:r>
            <a:r>
              <a:rPr lang="ca"/>
              <a:t>of information structure;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a" b="1"/>
              <a:t>one-to-one </a:t>
            </a:r>
            <a:r>
              <a:rPr lang="ca" b="1"/>
              <a:t>mapping </a:t>
            </a:r>
            <a:r>
              <a:rPr lang="ca"/>
              <a:t>of intonation patterns to acoustic parameters.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Terminology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i="1">
                <a:solidFill>
                  <a:schemeClr val="bg2"/>
                </a:solidFill>
              </a:rPr>
              <a:t>"Truth-conditionally equivalent sentences encoded in different </a:t>
            </a:r>
            <a:r>
              <a:rPr lang="en-US" sz="1200" b="1" i="1">
                <a:solidFill>
                  <a:schemeClr val="bg2"/>
                </a:solidFill>
              </a:rPr>
              <a:t>information packaging</a:t>
            </a:r>
            <a:r>
              <a:rPr lang="en-US" sz="1200" i="1">
                <a:solidFill>
                  <a:schemeClr val="bg2"/>
                </a:solidFill>
              </a:rPr>
              <a:t> instructions are, therefore, </a:t>
            </a:r>
            <a:r>
              <a:rPr lang="en-US" sz="1200" i="1">
                <a:solidFill>
                  <a:schemeClr val="bg2"/>
                </a:solidFill>
              </a:rPr>
              <a:t>not mutually interchangeable </a:t>
            </a:r>
            <a:r>
              <a:rPr lang="en-US" sz="1200" i="1">
                <a:solidFill>
                  <a:schemeClr val="bg2"/>
                </a:solidFill>
              </a:rPr>
              <a:t>in a given context of utterance preserving felicity. It is this context-sensitivity that has </a:t>
            </a:r>
            <a:r>
              <a:rPr lang="en-US" sz="1200" i="1">
                <a:solidFill>
                  <a:schemeClr val="bg2"/>
                </a:solidFill>
              </a:rPr>
              <a:t>traditionally placed information packaging </a:t>
            </a:r>
            <a:r>
              <a:rPr lang="en-US" sz="1200" i="1">
                <a:solidFill>
                  <a:schemeClr val="bg2"/>
                </a:solidFill>
              </a:rPr>
              <a:t>within the scope of </a:t>
            </a:r>
            <a:r>
              <a:rPr lang="en-US" sz="1200" b="1" i="1">
                <a:solidFill>
                  <a:schemeClr val="bg2"/>
                </a:solidFill>
              </a:rPr>
              <a:t>pragmatic </a:t>
            </a:r>
            <a:r>
              <a:rPr lang="en-US" sz="1200" b="1" i="1">
                <a:solidFill>
                  <a:schemeClr val="bg2"/>
                </a:solidFill>
              </a:rPr>
              <a:t>inquiry</a:t>
            </a:r>
            <a:r>
              <a:rPr lang="en-US" sz="1200" i="1">
                <a:solidFill>
                  <a:schemeClr val="bg2"/>
                </a:solidFill>
              </a:rPr>
              <a:t>.“ </a:t>
            </a:r>
            <a:r>
              <a:rPr lang="es-ES" sz="1200">
                <a:solidFill>
                  <a:schemeClr val="bg2"/>
                </a:solidFill>
              </a:rPr>
              <a:t>-- Enric Vallduví (1999)</a:t>
            </a:r>
          </a:p>
          <a:p>
            <a:r>
              <a:rPr lang="es-ES" b="1"/>
              <a:t>Information Structure</a:t>
            </a:r>
            <a:r>
              <a:rPr lang="es-ES"/>
              <a:t>: how content is structured for efficient communication</a:t>
            </a:r>
          </a:p>
          <a:p>
            <a:r>
              <a:rPr lang="es-ES"/>
              <a:t>	</a:t>
            </a:r>
            <a:r>
              <a:rPr lang="es-ES">
                <a:solidFill>
                  <a:schemeClr val="bg2"/>
                </a:solidFill>
              </a:rPr>
              <a:t> </a:t>
            </a:r>
            <a:r>
              <a:rPr lang="es-ES" b="1">
                <a:solidFill>
                  <a:schemeClr val="bg2"/>
                </a:solidFill>
              </a:rPr>
              <a:t>Thematicity</a:t>
            </a:r>
            <a:r>
              <a:rPr lang="es-ES">
                <a:solidFill>
                  <a:schemeClr val="bg2"/>
                </a:solidFill>
              </a:rPr>
              <a:t>: communicative segmentation of meaning</a:t>
            </a:r>
          </a:p>
          <a:p>
            <a:r>
              <a:rPr lang="es-ES">
                <a:solidFill>
                  <a:schemeClr val="bg2"/>
                </a:solidFill>
              </a:rPr>
              <a:t>		</a:t>
            </a:r>
            <a:r>
              <a:rPr lang="es-ES" b="1">
                <a:solidFill>
                  <a:schemeClr val="bg2"/>
                </a:solidFill>
              </a:rPr>
              <a:t>Theme</a:t>
            </a:r>
            <a:r>
              <a:rPr lang="es-ES">
                <a:solidFill>
                  <a:schemeClr val="bg2"/>
                </a:solidFill>
              </a:rPr>
              <a:t>: what the utterance is about</a:t>
            </a:r>
          </a:p>
          <a:p>
            <a:r>
              <a:rPr lang="es-ES">
                <a:solidFill>
                  <a:schemeClr val="bg2"/>
                </a:solidFill>
              </a:rPr>
              <a:t>		</a:t>
            </a:r>
            <a:r>
              <a:rPr lang="es-ES" b="1">
                <a:solidFill>
                  <a:schemeClr val="bg2"/>
                </a:solidFill>
              </a:rPr>
              <a:t>Rheme</a:t>
            </a:r>
            <a:r>
              <a:rPr lang="es-ES">
                <a:solidFill>
                  <a:schemeClr val="bg2"/>
                </a:solidFill>
              </a:rPr>
              <a:t>: what is being uttered about it</a:t>
            </a:r>
          </a:p>
          <a:p>
            <a:endParaRPr lang="es-ES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0769" y="3731683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002060"/>
                </a:solidFill>
              </a:rPr>
              <a:t>Example taken from (Steedman, 2000)</a:t>
            </a:r>
            <a:r>
              <a:rPr lang="es-ES" sz="1200" baseline="30000">
                <a:solidFill>
                  <a:srgbClr val="002060"/>
                </a:solidFill>
              </a:rPr>
              <a:t>4</a:t>
            </a:r>
            <a:endParaRPr lang="es-ES" sz="1200">
              <a:solidFill>
                <a:srgbClr val="002060"/>
              </a:solidFill>
            </a:endParaRPr>
          </a:p>
          <a:p>
            <a:endParaRPr lang="es-ES" sz="1200">
              <a:solidFill>
                <a:srgbClr val="002060"/>
              </a:solidFill>
            </a:endParaRPr>
          </a:p>
          <a:p>
            <a:r>
              <a:rPr lang="es-ES" sz="1200">
                <a:solidFill>
                  <a:srgbClr val="002060"/>
                </a:solidFill>
              </a:rPr>
              <a:t>Q</a:t>
            </a:r>
            <a:r>
              <a:rPr lang="es-ES" sz="1200" i="1">
                <a:solidFill>
                  <a:srgbClr val="002060"/>
                </a:solidFill>
              </a:rPr>
              <a:t>: </a:t>
            </a:r>
            <a:r>
              <a:rPr lang="en-US" sz="1200" i="1">
                <a:solidFill>
                  <a:srgbClr val="002060"/>
                </a:solidFill>
              </a:rPr>
              <a:t>I know what Marcel SOLD to HARRY</a:t>
            </a:r>
            <a:r>
              <a:rPr lang="en-US" sz="1200" i="1">
                <a:solidFill>
                  <a:srgbClr val="002060"/>
                </a:solidFill>
              </a:rPr>
              <a:t>. </a:t>
            </a:r>
          </a:p>
          <a:p>
            <a:r>
              <a:rPr lang="en-US" sz="1200" i="1">
                <a:solidFill>
                  <a:srgbClr val="002060"/>
                </a:solidFill>
              </a:rPr>
              <a:t>     But </a:t>
            </a:r>
            <a:r>
              <a:rPr lang="en-US" sz="1200" i="1">
                <a:solidFill>
                  <a:srgbClr val="002060"/>
                </a:solidFill>
              </a:rPr>
              <a:t>what did he GIVE to </a:t>
            </a:r>
            <a:r>
              <a:rPr lang="en-US" sz="1200" i="1">
                <a:solidFill>
                  <a:srgbClr val="002060"/>
                </a:solidFill>
              </a:rPr>
              <a:t>FRED?</a:t>
            </a:r>
          </a:p>
          <a:p>
            <a:r>
              <a:rPr lang="es-ES" sz="1200">
                <a:solidFill>
                  <a:srgbClr val="002060"/>
                </a:solidFill>
              </a:rPr>
              <a:t>A: </a:t>
            </a:r>
            <a:r>
              <a:rPr lang="en-US" sz="1200" i="1">
                <a:solidFill>
                  <a:srgbClr val="002060"/>
                </a:solidFill>
              </a:rPr>
              <a:t>(Marcel GAVE) (a BOOK) (to FRED.)</a:t>
            </a:r>
          </a:p>
          <a:p>
            <a:r>
              <a:rPr lang="en-US" sz="1200" i="1">
                <a:solidFill>
                  <a:srgbClr val="002060"/>
                </a:solidFill>
              </a:rPr>
              <a:t>       L</a:t>
            </a:r>
            <a:r>
              <a:rPr lang="en-US" sz="1200" i="1">
                <a:solidFill>
                  <a:srgbClr val="002060"/>
                </a:solidFill>
              </a:rPr>
              <a:t>+H</a:t>
            </a:r>
            <a:r>
              <a:rPr lang="en-US" sz="1200" i="1">
                <a:solidFill>
                  <a:srgbClr val="002060"/>
                </a:solidFill>
              </a:rPr>
              <a:t>*     LH-            H*           LL</a:t>
            </a:r>
            <a:r>
              <a:rPr lang="en-US" sz="1200" i="1">
                <a:solidFill>
                  <a:srgbClr val="002060"/>
                </a:solidFill>
              </a:rPr>
              <a:t>%</a:t>
            </a:r>
            <a:endParaRPr lang="en-US" sz="1200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9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Fundamentals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6575"/>
            <a:ext cx="4190136" cy="3552300"/>
          </a:xfrm>
        </p:spPr>
        <p:txBody>
          <a:bodyPr/>
          <a:lstStyle/>
          <a:p>
            <a:r>
              <a:rPr lang="es-ES" b="1"/>
              <a:t>Communicative </a:t>
            </a:r>
            <a:r>
              <a:rPr lang="es-ES" b="1"/>
              <a:t>Organization in </a:t>
            </a:r>
            <a:r>
              <a:rPr lang="es-ES" b="1"/>
              <a:t>Natural Language </a:t>
            </a:r>
            <a:r>
              <a:rPr lang="es-ES"/>
              <a:t>(Mel’čuk, 2001)</a:t>
            </a:r>
            <a:r>
              <a:rPr lang="es-ES" baseline="30000"/>
              <a:t>5</a:t>
            </a:r>
            <a:endParaRPr lang="es-ES"/>
          </a:p>
          <a:p>
            <a:r>
              <a:rPr lang="es-ES">
                <a:solidFill>
                  <a:schemeClr val="bg2"/>
                </a:solidFill>
              </a:rPr>
              <a:t>Levels of Representation:</a:t>
            </a:r>
            <a:endParaRPr lang="es-ES" baseline="30000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56226" y="1016575"/>
            <a:ext cx="3476073" cy="3552300"/>
          </a:xfrm>
        </p:spPr>
        <p:txBody>
          <a:bodyPr/>
          <a:lstStyle/>
          <a:p>
            <a:r>
              <a:rPr lang="es-ES" b="1"/>
              <a:t>Communicative Structure</a:t>
            </a:r>
          </a:p>
          <a:p>
            <a:r>
              <a:rPr lang="es-ES">
                <a:solidFill>
                  <a:schemeClr val="bg2"/>
                </a:solidFill>
              </a:rPr>
              <a:t>Dimensions: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1615338"/>
              </p:ext>
            </p:extLst>
          </p:nvPr>
        </p:nvGraphicFramePr>
        <p:xfrm>
          <a:off x="73715" y="1977654"/>
          <a:ext cx="4428121" cy="225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700" y="4156528"/>
            <a:ext cx="156923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chemeClr val="bg2"/>
                </a:solidFill>
              </a:rPr>
              <a:t>Communicative Structure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1" y="3134669"/>
            <a:ext cx="867484" cy="2308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ES" sz="900"/>
              <a:t>SemCommS</a:t>
            </a:r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1166461" y="3175003"/>
            <a:ext cx="933473" cy="2308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ES" sz="900"/>
              <a:t>DSyntCommS</a:t>
            </a:r>
            <a:endParaRPr lang="en-US" sz="90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646573" y="3365501"/>
            <a:ext cx="706503" cy="7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1358846" y="3405835"/>
            <a:ext cx="274352" cy="75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7392" y="2296629"/>
            <a:ext cx="12716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r>
              <a:rPr lang="es-ES" sz="1200"/>
              <a:t>NATURAL LANGUAGE GENERATION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014611" y="1901478"/>
            <a:ext cx="1963999" cy="237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b="1">
                <a:solidFill>
                  <a:schemeClr val="bg2"/>
                </a:solidFill>
              </a:rPr>
              <a:t>Thematicity</a:t>
            </a:r>
            <a:r>
              <a:rPr lang="en-US">
                <a:solidFill>
                  <a:schemeClr val="bg2"/>
                </a:solidFill>
              </a:rPr>
              <a:t> 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Givenness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Focalization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Perspective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Emphasis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Presupposedness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Unitariness</a:t>
            </a:r>
          </a:p>
          <a:p>
            <a:pPr marL="342900" indent="-342900">
              <a:lnSpc>
                <a:spcPts val="1680"/>
              </a:lnSpc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>
                <a:solidFill>
                  <a:schemeClr val="bg2"/>
                </a:solidFill>
              </a:rPr>
              <a:t>Locutionality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2400"/>
              <a:t>Thematicity-based Prosody Enrichment</a:t>
            </a:r>
          </a:p>
        </p:txBody>
      </p:sp>
      <p:pic>
        <p:nvPicPr>
          <p:cNvPr id="79" name="Shape 79" descr="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5" y="1011450"/>
            <a:ext cx="8135438" cy="39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124525"/>
            <a:ext cx="68649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Specifications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016575"/>
            <a:ext cx="3999900" cy="35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1800" b="1">
                <a:solidFill>
                  <a:srgbClr val="000000"/>
                </a:solidFill>
              </a:rPr>
              <a:t>Requirements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 b="1">
                <a:solidFill>
                  <a:srgbClr val="000000"/>
                </a:solidFill>
              </a:rPr>
              <a:t>Input</a:t>
            </a:r>
            <a:r>
              <a:rPr lang="ca">
                <a:solidFill>
                  <a:srgbClr val="000000"/>
                </a:solidFill>
              </a:rPr>
              <a:t>: text annotated with thematicity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Format: TXT or CONLL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 b="1">
                <a:solidFill>
                  <a:srgbClr val="000000"/>
                </a:solidFill>
              </a:rPr>
              <a:t>Conversion Script</a:t>
            </a:r>
            <a:r>
              <a:rPr lang="ca">
                <a:solidFill>
                  <a:srgbClr val="000000"/>
                </a:solidFill>
              </a:rPr>
              <a:t>: them2ssml.py 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Available from: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ca" sz="1200">
                <a:solidFill>
                  <a:srgbClr val="000000"/>
                </a:solidFill>
              </a:rPr>
              <a:t>               </a:t>
            </a:r>
            <a:r>
              <a:rPr lang="ca" sz="1200">
                <a:solidFill>
                  <a:srgbClr val="000000"/>
                </a:solidFill>
                <a:hlinkClick r:id="rId3"/>
              </a:rPr>
              <a:t>https://github.com/TalnUPF/themacitytoSSML/</a:t>
            </a:r>
            <a:endParaRPr lang="ca" sz="120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a" b="1">
                <a:solidFill>
                  <a:srgbClr val="000000"/>
                </a:solidFill>
              </a:rPr>
              <a:t>MaryTTS</a:t>
            </a:r>
            <a:r>
              <a:rPr lang="ca">
                <a:solidFill>
                  <a:srgbClr val="000000"/>
                </a:solidFill>
              </a:rPr>
              <a:t>: MaryXML Interface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Local version 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ca">
                <a:solidFill>
                  <a:srgbClr val="000000"/>
                </a:solidFill>
              </a:rPr>
              <a:t>Online version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445522" y="1257486"/>
            <a:ext cx="3999900" cy="15352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ca">
                <a:solidFill>
                  <a:srgbClr val="000000"/>
                </a:solidFill>
              </a:rPr>
              <a:t>Natural Language Text Generation module (able to generate thematicity labels in CONLL).</a:t>
            </a:r>
          </a:p>
          <a:p>
            <a:pPr marL="285750" lvl="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ca">
                <a:solidFill>
                  <a:srgbClr val="000000"/>
                </a:solidFill>
              </a:rPr>
              <a:t>Corpus annotated with thematicity following the guidelines in (Bohnet et al. 2013)</a:t>
            </a:r>
            <a:r>
              <a:rPr lang="ca">
                <a:solidFill>
                  <a:srgbClr val="000000"/>
                </a:solidFill>
              </a:rPr>
              <a:t>.</a:t>
            </a:r>
            <a:endParaRPr lang="ca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5522" y="3713737"/>
            <a:ext cx="4001013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0"/>
            <a:r>
              <a:rPr lang="ca"/>
              <a:t>Other </a:t>
            </a:r>
            <a:r>
              <a:rPr lang="ca"/>
              <a:t>TTS applications </a:t>
            </a:r>
            <a:r>
              <a:rPr lang="ca"/>
              <a:t>complying with SSML prosody tags can be </a:t>
            </a:r>
            <a:r>
              <a:rPr lang="ca"/>
              <a:t>used*.</a:t>
            </a:r>
          </a:p>
          <a:p>
            <a:pPr lvl="0"/>
            <a:endParaRPr lang="ca"/>
          </a:p>
          <a:p>
            <a:pPr lvl="0"/>
            <a:r>
              <a:rPr lang="ca"/>
              <a:t>* </a:t>
            </a:r>
            <a:r>
              <a:rPr lang="ca" sz="1000"/>
              <a:t>Some minor format adjustments may be required in the script for thematicity-based prosody enrichment</a:t>
            </a:r>
          </a:p>
          <a:p>
            <a:endParaRPr lang="en-US"/>
          </a:p>
        </p:txBody>
      </p:sp>
      <p:sp>
        <p:nvSpPr>
          <p:cNvPr id="3" name="Arrow: Right 2"/>
          <p:cNvSpPr/>
          <p:nvPr/>
        </p:nvSpPr>
        <p:spPr>
          <a:xfrm>
            <a:off x="3753293" y="1988288"/>
            <a:ext cx="558307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>
            <a:off x="3766632" y="3713737"/>
            <a:ext cx="558307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996375"/>
            <a:ext cx="8390700" cy="38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Sentence</a:t>
            </a:r>
            <a:r>
              <a:rPr lang="ca">
                <a:solidFill>
                  <a:srgbClr val="000000"/>
                </a:solidFill>
              </a:rPr>
              <a:t>: </a:t>
            </a:r>
            <a:r>
              <a:rPr lang="ca" i="1">
                <a:solidFill>
                  <a:srgbClr val="000000"/>
                </a:solidFill>
              </a:rPr>
              <a:t>The luxury auto maker last year sold 1,214 cars in the U.S..</a:t>
            </a:r>
          </a:p>
          <a:p>
            <a:pPr lv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Default output: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ca" b="1">
                <a:solidFill>
                  <a:schemeClr val="dk2"/>
                </a:solidFill>
              </a:rPr>
              <a:t>Input</a:t>
            </a:r>
            <a:r>
              <a:rPr lang="ca">
                <a:solidFill>
                  <a:schemeClr val="dk2"/>
                </a:solidFill>
              </a:rPr>
              <a:t>: [</a:t>
            </a:r>
            <a:r>
              <a:rPr lang="ca" i="1">
                <a:solidFill>
                  <a:schemeClr val="dk2"/>
                </a:solidFill>
              </a:rPr>
              <a:t>The luxury auto maker</a:t>
            </a:r>
            <a:r>
              <a:rPr lang="ca">
                <a:solidFill>
                  <a:schemeClr val="dk2"/>
                </a:solidFill>
              </a:rPr>
              <a:t>]T1 [</a:t>
            </a:r>
            <a:r>
              <a:rPr lang="ca" i="1">
                <a:solidFill>
                  <a:schemeClr val="dk2"/>
                </a:solidFill>
              </a:rPr>
              <a:t>last year sold 1,214 cars in the U.S.</a:t>
            </a:r>
            <a:r>
              <a:rPr lang="ca">
                <a:solidFill>
                  <a:schemeClr val="dk2"/>
                </a:solidFill>
              </a:rPr>
              <a:t>]R1 .</a:t>
            </a:r>
          </a:p>
          <a:p>
            <a:pPr lv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Them2SSML</a:t>
            </a:r>
            <a:r>
              <a:rPr lang="ca">
                <a:solidFill>
                  <a:srgbClr val="000000"/>
                </a:solidFill>
              </a:rPr>
              <a:t>: &lt;prosody pitch=”+30%”&gt;</a:t>
            </a:r>
            <a:r>
              <a:rPr lang="ca" i="1">
                <a:solidFill>
                  <a:srgbClr val="000000"/>
                </a:solidFill>
              </a:rPr>
              <a:t>The luxury auto maker</a:t>
            </a:r>
            <a:r>
              <a:rPr lang="ca">
                <a:solidFill>
                  <a:srgbClr val="000000"/>
                </a:solidFill>
              </a:rPr>
              <a:t>&lt;/prosody&gt; &lt;prosody pitch=”+10%”&gt;</a:t>
            </a:r>
            <a:r>
              <a:rPr lang="ca" i="1">
                <a:solidFill>
                  <a:srgbClr val="000000"/>
                </a:solidFill>
              </a:rPr>
              <a:t>last year sold 1,214 cars in the U.S..</a:t>
            </a:r>
            <a:r>
              <a:rPr lang="ca">
                <a:solidFill>
                  <a:srgbClr val="000000"/>
                </a:solidFill>
              </a:rPr>
              <a:t>&lt;/prosody&gt;</a:t>
            </a:r>
          </a:p>
          <a:p>
            <a:pPr lv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Output</a:t>
            </a:r>
            <a:r>
              <a:rPr lang="ca">
                <a:solidFill>
                  <a:srgbClr val="000000"/>
                </a:solidFill>
              </a:rPr>
              <a:t>: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Example 1</a:t>
            </a:r>
          </a:p>
        </p:txBody>
      </p:sp>
      <p:sp>
        <p:nvSpPr>
          <p:cNvPr id="93" name="Shape 93" descr="Perception test 1702" title="sent1 03 1">
            <a:hlinkClick r:id="rId3"/>
          </p:cNvPr>
          <p:cNvSpPr/>
          <p:nvPr/>
        </p:nvSpPr>
        <p:spPr>
          <a:xfrm>
            <a:off x="1646225" y="1585200"/>
            <a:ext cx="2827899" cy="8943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Shape 94" descr="perception test 1702" title="sent1 03 2">
            <a:hlinkClick r:id="rId5"/>
          </p:cNvPr>
          <p:cNvSpPr/>
          <p:nvPr/>
        </p:nvSpPr>
        <p:spPr>
          <a:xfrm>
            <a:off x="1663312" y="3859324"/>
            <a:ext cx="2793724" cy="8607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996375"/>
            <a:ext cx="8390700" cy="38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Sentence</a:t>
            </a:r>
            <a:r>
              <a:rPr lang="ca">
                <a:solidFill>
                  <a:srgbClr val="000000"/>
                </a:solidFill>
              </a:rPr>
              <a:t>: </a:t>
            </a:r>
            <a:r>
              <a:rPr lang="ca" i="1">
                <a:solidFill>
                  <a:srgbClr val="000000"/>
                </a:solidFill>
              </a:rPr>
              <a:t>For its employees to sign up for the options, a college also must approve the plan.</a:t>
            </a:r>
          </a:p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Default output: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chemeClr val="dk2"/>
                </a:solidFill>
              </a:rPr>
              <a:t>Input</a:t>
            </a:r>
            <a:r>
              <a:rPr lang="ca">
                <a:solidFill>
                  <a:schemeClr val="dk2"/>
                </a:solidFill>
              </a:rPr>
              <a:t>: [</a:t>
            </a:r>
            <a:r>
              <a:rPr lang="ca" i="1">
                <a:solidFill>
                  <a:schemeClr val="dk2"/>
                </a:solidFill>
              </a:rPr>
              <a:t>For its employees</a:t>
            </a:r>
            <a:r>
              <a:rPr lang="ca">
                <a:solidFill>
                  <a:schemeClr val="dk2"/>
                </a:solidFill>
              </a:rPr>
              <a:t>]T1(T1) [</a:t>
            </a:r>
            <a:r>
              <a:rPr lang="ca" i="1">
                <a:solidFill>
                  <a:schemeClr val="dk2"/>
                </a:solidFill>
              </a:rPr>
              <a:t>to sign up for the options</a:t>
            </a:r>
            <a:r>
              <a:rPr lang="ca">
                <a:solidFill>
                  <a:schemeClr val="dk2"/>
                </a:solidFill>
              </a:rPr>
              <a:t>]R1(T1) , [</a:t>
            </a:r>
            <a:r>
              <a:rPr lang="ca" i="1">
                <a:solidFill>
                  <a:schemeClr val="dk2"/>
                </a:solidFill>
              </a:rPr>
              <a:t>a college</a:t>
            </a:r>
            <a:r>
              <a:rPr lang="ca">
                <a:solidFill>
                  <a:schemeClr val="dk2"/>
                </a:solidFill>
              </a:rPr>
              <a:t>]T1(R1) [</a:t>
            </a:r>
            <a:r>
              <a:rPr lang="ca" i="1">
                <a:solidFill>
                  <a:schemeClr val="dk2"/>
                </a:solidFill>
              </a:rPr>
              <a:t>also must approve the plan</a:t>
            </a:r>
            <a:r>
              <a:rPr lang="ca">
                <a:solidFill>
                  <a:schemeClr val="dk2"/>
                </a:solidFill>
              </a:rPr>
              <a:t>]R1(R1) .</a:t>
            </a:r>
          </a:p>
          <a:p>
            <a:pPr lv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Them2SSML</a:t>
            </a:r>
            <a:r>
              <a:rPr lang="ca">
                <a:solidFill>
                  <a:srgbClr val="000000"/>
                </a:solidFill>
              </a:rPr>
              <a:t>: &lt;prosody rate=”+15%”&gt;</a:t>
            </a:r>
            <a:r>
              <a:rPr lang="ca" i="1">
                <a:solidFill>
                  <a:srgbClr val="000000"/>
                </a:solidFill>
              </a:rPr>
              <a:t>For its employees</a:t>
            </a:r>
            <a:r>
              <a:rPr lang="ca">
                <a:solidFill>
                  <a:srgbClr val="000000"/>
                </a:solidFill>
              </a:rPr>
              <a:t> &lt;/prosody&gt;&lt;prosody rate=”+5%”&gt;</a:t>
            </a:r>
            <a:r>
              <a:rPr lang="ca" i="1">
                <a:solidFill>
                  <a:srgbClr val="000000"/>
                </a:solidFill>
              </a:rPr>
              <a:t>to sign up for the options,</a:t>
            </a:r>
            <a:r>
              <a:rPr lang="ca">
                <a:solidFill>
                  <a:srgbClr val="000000"/>
                </a:solidFill>
              </a:rPr>
              <a:t>&lt;/prosody&gt;&lt;prosody rate=”+10%”&gt;</a:t>
            </a:r>
            <a:r>
              <a:rPr lang="ca" i="1">
                <a:solidFill>
                  <a:srgbClr val="000000"/>
                </a:solidFill>
              </a:rPr>
              <a:t>a college</a:t>
            </a:r>
            <a:r>
              <a:rPr lang="ca">
                <a:solidFill>
                  <a:srgbClr val="000000"/>
                </a:solidFill>
              </a:rPr>
              <a:t>&lt;/prosody&gt;&lt;prosody rate=”-10%”&gt;</a:t>
            </a:r>
            <a:r>
              <a:rPr lang="ca" i="1">
                <a:solidFill>
                  <a:srgbClr val="000000"/>
                </a:solidFill>
              </a:rPr>
              <a:t>also must approve the plan.</a:t>
            </a:r>
            <a:r>
              <a:rPr lang="ca">
                <a:solidFill>
                  <a:srgbClr val="000000"/>
                </a:solidFill>
              </a:rPr>
              <a:t>&lt;/prosody&gt;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Output</a:t>
            </a:r>
            <a:r>
              <a:rPr lang="ca">
                <a:solidFill>
                  <a:srgbClr val="000000"/>
                </a:solidFill>
              </a:rPr>
              <a:t>: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Example 2</a:t>
            </a:r>
          </a:p>
        </p:txBody>
      </p:sp>
      <p:sp>
        <p:nvSpPr>
          <p:cNvPr id="101" name="Shape 101" descr="Perception test 1702" title="sent2 20 2">
            <a:hlinkClick r:id="rId3"/>
          </p:cNvPr>
          <p:cNvSpPr/>
          <p:nvPr/>
        </p:nvSpPr>
        <p:spPr>
          <a:xfrm>
            <a:off x="1605225" y="3818350"/>
            <a:ext cx="3025975" cy="8947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Shape 102" descr="Perception test 1702" title="sent2 20 5">
            <a:hlinkClick r:id="rId5"/>
          </p:cNvPr>
          <p:cNvSpPr/>
          <p:nvPr/>
        </p:nvSpPr>
        <p:spPr>
          <a:xfrm>
            <a:off x="1605225" y="1506200"/>
            <a:ext cx="3025975" cy="86405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996375"/>
            <a:ext cx="8390700" cy="38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Sentence</a:t>
            </a:r>
            <a:r>
              <a:rPr lang="ca">
                <a:solidFill>
                  <a:srgbClr val="000000"/>
                </a:solidFill>
              </a:rPr>
              <a:t>: </a:t>
            </a:r>
            <a:r>
              <a:rPr lang="ca" i="1">
                <a:solidFill>
                  <a:srgbClr val="000000"/>
                </a:solidFill>
              </a:rPr>
              <a:t>Men who have played hard all their lives aren't about to change their habits, he says.</a:t>
            </a:r>
          </a:p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Default output: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chemeClr val="dk2"/>
                </a:solidFill>
              </a:rPr>
              <a:t>Input</a:t>
            </a:r>
            <a:r>
              <a:rPr lang="ca">
                <a:solidFill>
                  <a:schemeClr val="dk2"/>
                </a:solidFill>
              </a:rPr>
              <a:t>: [</a:t>
            </a:r>
            <a:r>
              <a:rPr lang="ca" i="1">
                <a:solidFill>
                  <a:schemeClr val="dk2"/>
                </a:solidFill>
              </a:rPr>
              <a:t>Men</a:t>
            </a:r>
            <a:r>
              <a:rPr lang="ca">
                <a:solidFill>
                  <a:schemeClr val="dk2"/>
                </a:solidFill>
              </a:rPr>
              <a:t> {</a:t>
            </a:r>
            <a:r>
              <a:rPr lang="ca" i="1">
                <a:solidFill>
                  <a:schemeClr val="dk2"/>
                </a:solidFill>
              </a:rPr>
              <a:t>who have played hard all their lives</a:t>
            </a:r>
            <a:r>
              <a:rPr lang="ca">
                <a:solidFill>
                  <a:schemeClr val="dk2"/>
                </a:solidFill>
              </a:rPr>
              <a:t>}P2]T1 [</a:t>
            </a:r>
            <a:r>
              <a:rPr lang="ca" i="1">
                <a:solidFill>
                  <a:schemeClr val="dk2"/>
                </a:solidFill>
              </a:rPr>
              <a:t>aren't about to change their habits</a:t>
            </a:r>
            <a:r>
              <a:rPr lang="ca">
                <a:solidFill>
                  <a:schemeClr val="dk2"/>
                </a:solidFill>
              </a:rPr>
              <a:t>]R1 , [</a:t>
            </a:r>
            <a:r>
              <a:rPr lang="ca" i="1">
                <a:solidFill>
                  <a:schemeClr val="dk2"/>
                </a:solidFill>
              </a:rPr>
              <a:t>he says</a:t>
            </a:r>
            <a:r>
              <a:rPr lang="ca">
                <a:solidFill>
                  <a:schemeClr val="dk2"/>
                </a:solidFill>
              </a:rPr>
              <a:t>]SP1 .</a:t>
            </a:r>
          </a:p>
          <a:p>
            <a:pPr lv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Them2SSML</a:t>
            </a:r>
            <a:r>
              <a:rPr lang="ca">
                <a:solidFill>
                  <a:srgbClr val="000000"/>
                </a:solidFill>
              </a:rPr>
              <a:t>: &lt;prosody volume=”+25%”&gt;</a:t>
            </a:r>
            <a:r>
              <a:rPr lang="ca" i="1">
                <a:solidFill>
                  <a:srgbClr val="000000"/>
                </a:solidFill>
              </a:rPr>
              <a:t>Men who have played hard all their lives</a:t>
            </a:r>
            <a:r>
              <a:rPr lang="ca">
                <a:solidFill>
                  <a:srgbClr val="000000"/>
                </a:solidFill>
              </a:rPr>
              <a:t>&lt;/prosody&gt;&lt;prosody volume=”-5%”&gt;</a:t>
            </a:r>
            <a:r>
              <a:rPr lang="ca" i="1">
                <a:solidFill>
                  <a:srgbClr val="000000"/>
                </a:solidFill>
              </a:rPr>
              <a:t>aren’t about to change their habits,</a:t>
            </a:r>
            <a:r>
              <a:rPr lang="ca">
                <a:solidFill>
                  <a:srgbClr val="000000"/>
                </a:solidFill>
              </a:rPr>
              <a:t> &lt;/prosody&gt;&lt;prosody volume=”-10%”&gt;</a:t>
            </a:r>
            <a:r>
              <a:rPr lang="ca" i="1">
                <a:solidFill>
                  <a:srgbClr val="000000"/>
                </a:solidFill>
              </a:rPr>
              <a:t>he says.</a:t>
            </a:r>
            <a:r>
              <a:rPr lang="ca">
                <a:solidFill>
                  <a:srgbClr val="000000"/>
                </a:solidFill>
              </a:rPr>
              <a:t>&lt;/prosody&gt;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ca" b="1">
                <a:solidFill>
                  <a:srgbClr val="000000"/>
                </a:solidFill>
              </a:rPr>
              <a:t>Output</a:t>
            </a:r>
            <a:r>
              <a:rPr lang="ca">
                <a:solidFill>
                  <a:srgbClr val="000000"/>
                </a:solidFill>
              </a:rPr>
              <a:t>: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675" y="124525"/>
            <a:ext cx="6676500" cy="7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Example 3</a:t>
            </a:r>
          </a:p>
        </p:txBody>
      </p:sp>
      <p:sp>
        <p:nvSpPr>
          <p:cNvPr id="109" name="Shape 109" descr="Perception test 1702" title="sent5 96 3">
            <a:hlinkClick r:id="rId3"/>
          </p:cNvPr>
          <p:cNvSpPr/>
          <p:nvPr/>
        </p:nvSpPr>
        <p:spPr>
          <a:xfrm>
            <a:off x="1664400" y="1547150"/>
            <a:ext cx="2789199" cy="10211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Shape 110" descr="Perception test 1702" title="sent5 96 1">
            <a:hlinkClick r:id="rId5"/>
          </p:cNvPr>
          <p:cNvSpPr/>
          <p:nvPr/>
        </p:nvSpPr>
        <p:spPr>
          <a:xfrm>
            <a:off x="1701925" y="3733100"/>
            <a:ext cx="2789199" cy="1116774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TALN2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1018</Words>
  <Application>Microsoft Office PowerPoint</Application>
  <PresentationFormat>On-screen Show (16:9)</PresentationFormat>
  <Paragraphs>119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Verdana</vt:lpstr>
      <vt:lpstr>Raleway</vt:lpstr>
      <vt:lpstr>Source Sans Pro</vt:lpstr>
      <vt:lpstr>Arial</vt:lpstr>
      <vt:lpstr>TALN2</vt:lpstr>
      <vt:lpstr>A Thematicity-based Prosody Enrichment Tool for CTS</vt:lpstr>
      <vt:lpstr>Motivation</vt:lpstr>
      <vt:lpstr>Terminology</vt:lpstr>
      <vt:lpstr>Fundamentals</vt:lpstr>
      <vt:lpstr>Thematicity-based Prosody Enrichment</vt:lpstr>
      <vt:lpstr>Specifications</vt:lpstr>
      <vt:lpstr>Example 1</vt:lpstr>
      <vt:lpstr>Example 2</vt:lpstr>
      <vt:lpstr>Example 3</vt:lpstr>
      <vt:lpstr>Human Speech Sample</vt:lpstr>
      <vt:lpstr>Synthesized Speech Sample</vt:lpstr>
      <vt:lpstr>Conclusions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Thematicity-based Prosody Enrichment Tool for CTS</dc:title>
  <cp:lastModifiedBy>Monika Dominguez</cp:lastModifiedBy>
  <cp:revision>17</cp:revision>
  <dcterms:modified xsi:type="dcterms:W3CDTF">2017-07-27T10:57:44Z</dcterms:modified>
</cp:coreProperties>
</file>