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60" r:id="rId5"/>
    <p:sldId id="261" r:id="rId6"/>
    <p:sldId id="26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5A492-51AC-6041-88E9-149623FD94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28E2CAE-52BE-B155-DEBB-065A06BCF9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0D936C-2990-5B97-B635-F871822553B9}"/>
              </a:ext>
            </a:extLst>
          </p:cNvPr>
          <p:cNvSpPr>
            <a:spLocks noGrp="1"/>
          </p:cNvSpPr>
          <p:nvPr>
            <p:ph type="dt" sz="half" idx="10"/>
          </p:nvPr>
        </p:nvSpPr>
        <p:spPr/>
        <p:txBody>
          <a:bodyPr/>
          <a:lstStyle/>
          <a:p>
            <a:fld id="{F1BFA6DF-8DFF-4EAA-A17E-68E3E57C12DF}" type="datetimeFigureOut">
              <a:rPr lang="en-US" smtClean="0"/>
              <a:t>3/27/2023</a:t>
            </a:fld>
            <a:endParaRPr lang="en-US"/>
          </a:p>
        </p:txBody>
      </p:sp>
      <p:sp>
        <p:nvSpPr>
          <p:cNvPr id="5" name="Footer Placeholder 4">
            <a:extLst>
              <a:ext uri="{FF2B5EF4-FFF2-40B4-BE49-F238E27FC236}">
                <a16:creationId xmlns:a16="http://schemas.microsoft.com/office/drawing/2014/main" id="{31E97EA3-A239-B333-6C9A-7588FA44CF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1ADAEF-4B4C-D445-E496-C0C6A719F948}"/>
              </a:ext>
            </a:extLst>
          </p:cNvPr>
          <p:cNvSpPr>
            <a:spLocks noGrp="1"/>
          </p:cNvSpPr>
          <p:nvPr>
            <p:ph type="sldNum" sz="quarter" idx="12"/>
          </p:nvPr>
        </p:nvSpPr>
        <p:spPr/>
        <p:txBody>
          <a:bodyPr/>
          <a:lstStyle/>
          <a:p>
            <a:fld id="{C081EB9A-9A81-4E88-BB4D-F68B1BC1B0C4}" type="slidenum">
              <a:rPr lang="en-US" smtClean="0"/>
              <a:t>‹#›</a:t>
            </a:fld>
            <a:endParaRPr lang="en-US"/>
          </a:p>
        </p:txBody>
      </p:sp>
    </p:spTree>
    <p:extLst>
      <p:ext uri="{BB962C8B-B14F-4D97-AF65-F5344CB8AC3E}">
        <p14:creationId xmlns:p14="http://schemas.microsoft.com/office/powerpoint/2010/main" val="3453063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76A7B-998E-47AA-E2E9-8F95026BE7A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97A508E-6AFA-FB87-A050-21C06672D4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E1523F-0F0D-E6B9-EAA3-3C347AF7914C}"/>
              </a:ext>
            </a:extLst>
          </p:cNvPr>
          <p:cNvSpPr>
            <a:spLocks noGrp="1"/>
          </p:cNvSpPr>
          <p:nvPr>
            <p:ph type="dt" sz="half" idx="10"/>
          </p:nvPr>
        </p:nvSpPr>
        <p:spPr/>
        <p:txBody>
          <a:bodyPr/>
          <a:lstStyle/>
          <a:p>
            <a:fld id="{F1BFA6DF-8DFF-4EAA-A17E-68E3E57C12DF}" type="datetimeFigureOut">
              <a:rPr lang="en-US" smtClean="0"/>
              <a:t>3/27/2023</a:t>
            </a:fld>
            <a:endParaRPr lang="en-US"/>
          </a:p>
        </p:txBody>
      </p:sp>
      <p:sp>
        <p:nvSpPr>
          <p:cNvPr id="5" name="Footer Placeholder 4">
            <a:extLst>
              <a:ext uri="{FF2B5EF4-FFF2-40B4-BE49-F238E27FC236}">
                <a16:creationId xmlns:a16="http://schemas.microsoft.com/office/drawing/2014/main" id="{BA6D39F9-C16E-DCE0-0559-E889E3CABD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304B7D-A357-01B7-BD7A-569B4A242112}"/>
              </a:ext>
            </a:extLst>
          </p:cNvPr>
          <p:cNvSpPr>
            <a:spLocks noGrp="1"/>
          </p:cNvSpPr>
          <p:nvPr>
            <p:ph type="sldNum" sz="quarter" idx="12"/>
          </p:nvPr>
        </p:nvSpPr>
        <p:spPr/>
        <p:txBody>
          <a:bodyPr/>
          <a:lstStyle/>
          <a:p>
            <a:fld id="{C081EB9A-9A81-4E88-BB4D-F68B1BC1B0C4}" type="slidenum">
              <a:rPr lang="en-US" smtClean="0"/>
              <a:t>‹#›</a:t>
            </a:fld>
            <a:endParaRPr lang="en-US"/>
          </a:p>
        </p:txBody>
      </p:sp>
    </p:spTree>
    <p:extLst>
      <p:ext uri="{BB962C8B-B14F-4D97-AF65-F5344CB8AC3E}">
        <p14:creationId xmlns:p14="http://schemas.microsoft.com/office/powerpoint/2010/main" val="2889680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9A3F1E-CA9B-F9B6-E743-D9B13D89C5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978D3B-7BE1-F64A-D24A-33A2D521C9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E997AF-6CA9-8BF2-B332-B1D15580E287}"/>
              </a:ext>
            </a:extLst>
          </p:cNvPr>
          <p:cNvSpPr>
            <a:spLocks noGrp="1"/>
          </p:cNvSpPr>
          <p:nvPr>
            <p:ph type="dt" sz="half" idx="10"/>
          </p:nvPr>
        </p:nvSpPr>
        <p:spPr/>
        <p:txBody>
          <a:bodyPr/>
          <a:lstStyle/>
          <a:p>
            <a:fld id="{F1BFA6DF-8DFF-4EAA-A17E-68E3E57C12DF}" type="datetimeFigureOut">
              <a:rPr lang="en-US" smtClean="0"/>
              <a:t>3/27/2023</a:t>
            </a:fld>
            <a:endParaRPr lang="en-US"/>
          </a:p>
        </p:txBody>
      </p:sp>
      <p:sp>
        <p:nvSpPr>
          <p:cNvPr id="5" name="Footer Placeholder 4">
            <a:extLst>
              <a:ext uri="{FF2B5EF4-FFF2-40B4-BE49-F238E27FC236}">
                <a16:creationId xmlns:a16="http://schemas.microsoft.com/office/drawing/2014/main" id="{55E746EF-B08D-0284-45A6-6A1299BD18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5A83A5-6D9F-789F-FEAB-7CA3A4690716}"/>
              </a:ext>
            </a:extLst>
          </p:cNvPr>
          <p:cNvSpPr>
            <a:spLocks noGrp="1"/>
          </p:cNvSpPr>
          <p:nvPr>
            <p:ph type="sldNum" sz="quarter" idx="12"/>
          </p:nvPr>
        </p:nvSpPr>
        <p:spPr/>
        <p:txBody>
          <a:bodyPr/>
          <a:lstStyle/>
          <a:p>
            <a:fld id="{C081EB9A-9A81-4E88-BB4D-F68B1BC1B0C4}" type="slidenum">
              <a:rPr lang="en-US" smtClean="0"/>
              <a:t>‹#›</a:t>
            </a:fld>
            <a:endParaRPr lang="en-US"/>
          </a:p>
        </p:txBody>
      </p:sp>
    </p:spTree>
    <p:extLst>
      <p:ext uri="{BB962C8B-B14F-4D97-AF65-F5344CB8AC3E}">
        <p14:creationId xmlns:p14="http://schemas.microsoft.com/office/powerpoint/2010/main" val="131547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Rectangle 6"/>
          <p:cNvSpPr/>
          <p:nvPr/>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257503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9" name="Rectangle 8"/>
          <p:cNvSpPr/>
          <p:nvPr/>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F1BFA6DF-8DFF-4EAA-A17E-68E3E57C12DF}" type="datetimeFigureOut">
              <a:rPr lang="en-US" smtClean="0"/>
              <a:t>3/27/2023</a:t>
            </a:fld>
            <a:endParaRPr lang="en-US"/>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C081EB9A-9A81-4E88-BB4D-F68B1BC1B0C4}" type="slidenum">
              <a:rPr lang="en-US" smtClean="0"/>
              <a:t>‹#›</a:t>
            </a:fld>
            <a:endParaRPr lang="en-US"/>
          </a:p>
        </p:txBody>
      </p:sp>
    </p:spTree>
    <p:extLst>
      <p:ext uri="{BB962C8B-B14F-4D97-AF65-F5344CB8AC3E}">
        <p14:creationId xmlns:p14="http://schemas.microsoft.com/office/powerpoint/2010/main" val="26942026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9" name="Rectangle 8"/>
          <p:cNvSpPr/>
          <p:nvPr/>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30521614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6D6E5-2937-974E-11A4-DEA4D1F831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CEFDEF-2735-4F01-20CC-7C6AC6BF18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B5ACB2-4156-7D47-5C6D-4EB8C4AA6590}"/>
              </a:ext>
            </a:extLst>
          </p:cNvPr>
          <p:cNvSpPr>
            <a:spLocks noGrp="1"/>
          </p:cNvSpPr>
          <p:nvPr>
            <p:ph type="dt" sz="half" idx="10"/>
          </p:nvPr>
        </p:nvSpPr>
        <p:spPr/>
        <p:txBody>
          <a:bodyPr/>
          <a:lstStyle/>
          <a:p>
            <a:fld id="{F1BFA6DF-8DFF-4EAA-A17E-68E3E57C12DF}" type="datetimeFigureOut">
              <a:rPr lang="en-US" smtClean="0"/>
              <a:t>3/27/2023</a:t>
            </a:fld>
            <a:endParaRPr lang="en-US"/>
          </a:p>
        </p:txBody>
      </p:sp>
      <p:sp>
        <p:nvSpPr>
          <p:cNvPr id="5" name="Footer Placeholder 4">
            <a:extLst>
              <a:ext uri="{FF2B5EF4-FFF2-40B4-BE49-F238E27FC236}">
                <a16:creationId xmlns:a16="http://schemas.microsoft.com/office/drawing/2014/main" id="{6CB22BA6-D714-12D0-F381-B522AD4B27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E04C56-EBFC-56DF-479A-D3A9BB6C08B3}"/>
              </a:ext>
            </a:extLst>
          </p:cNvPr>
          <p:cNvSpPr>
            <a:spLocks noGrp="1"/>
          </p:cNvSpPr>
          <p:nvPr>
            <p:ph type="sldNum" sz="quarter" idx="12"/>
          </p:nvPr>
        </p:nvSpPr>
        <p:spPr/>
        <p:txBody>
          <a:bodyPr/>
          <a:lstStyle/>
          <a:p>
            <a:fld id="{C081EB9A-9A81-4E88-BB4D-F68B1BC1B0C4}" type="slidenum">
              <a:rPr lang="en-US" smtClean="0"/>
              <a:t>‹#›</a:t>
            </a:fld>
            <a:endParaRPr lang="en-US"/>
          </a:p>
        </p:txBody>
      </p:sp>
    </p:spTree>
    <p:extLst>
      <p:ext uri="{BB962C8B-B14F-4D97-AF65-F5344CB8AC3E}">
        <p14:creationId xmlns:p14="http://schemas.microsoft.com/office/powerpoint/2010/main" val="242586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6D6E5-2937-974E-11A4-DEA4D1F831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CEFDEF-2735-4F01-20CC-7C6AC6BF18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B5ACB2-4156-7D47-5C6D-4EB8C4AA6590}"/>
              </a:ext>
            </a:extLst>
          </p:cNvPr>
          <p:cNvSpPr>
            <a:spLocks noGrp="1"/>
          </p:cNvSpPr>
          <p:nvPr>
            <p:ph type="dt" sz="half" idx="10"/>
          </p:nvPr>
        </p:nvSpPr>
        <p:spPr/>
        <p:txBody>
          <a:bodyPr/>
          <a:lstStyle/>
          <a:p>
            <a:fld id="{F1BFA6DF-8DFF-4EAA-A17E-68E3E57C12DF}" type="datetimeFigureOut">
              <a:rPr lang="en-US" smtClean="0"/>
              <a:t>3/27/2023</a:t>
            </a:fld>
            <a:endParaRPr lang="en-US"/>
          </a:p>
        </p:txBody>
      </p:sp>
      <p:sp>
        <p:nvSpPr>
          <p:cNvPr id="5" name="Footer Placeholder 4">
            <a:extLst>
              <a:ext uri="{FF2B5EF4-FFF2-40B4-BE49-F238E27FC236}">
                <a16:creationId xmlns:a16="http://schemas.microsoft.com/office/drawing/2014/main" id="{6CB22BA6-D714-12D0-F381-B522AD4B27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E04C56-EBFC-56DF-479A-D3A9BB6C08B3}"/>
              </a:ext>
            </a:extLst>
          </p:cNvPr>
          <p:cNvSpPr>
            <a:spLocks noGrp="1"/>
          </p:cNvSpPr>
          <p:nvPr>
            <p:ph type="sldNum" sz="quarter" idx="12"/>
          </p:nvPr>
        </p:nvSpPr>
        <p:spPr/>
        <p:txBody>
          <a:bodyPr/>
          <a:lstStyle/>
          <a:p>
            <a:fld id="{C081EB9A-9A81-4E88-BB4D-F68B1BC1B0C4}" type="slidenum">
              <a:rPr lang="en-US" smtClean="0"/>
              <a:t>‹#›</a:t>
            </a:fld>
            <a:endParaRPr lang="en-US"/>
          </a:p>
        </p:txBody>
      </p:sp>
    </p:spTree>
    <p:extLst>
      <p:ext uri="{BB962C8B-B14F-4D97-AF65-F5344CB8AC3E}">
        <p14:creationId xmlns:p14="http://schemas.microsoft.com/office/powerpoint/2010/main" val="3625658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1BE0D-3687-EF4C-BF17-B1628B1919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4DBA31-F3E8-F718-9593-186217420C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F72C0B-276E-CCEB-4763-23C59A1AAD74}"/>
              </a:ext>
            </a:extLst>
          </p:cNvPr>
          <p:cNvSpPr>
            <a:spLocks noGrp="1"/>
          </p:cNvSpPr>
          <p:nvPr>
            <p:ph type="dt" sz="half" idx="10"/>
          </p:nvPr>
        </p:nvSpPr>
        <p:spPr/>
        <p:txBody>
          <a:bodyPr/>
          <a:lstStyle/>
          <a:p>
            <a:fld id="{F1BFA6DF-8DFF-4EAA-A17E-68E3E57C12DF}" type="datetimeFigureOut">
              <a:rPr lang="en-US" smtClean="0"/>
              <a:t>3/27/2023</a:t>
            </a:fld>
            <a:endParaRPr lang="en-US"/>
          </a:p>
        </p:txBody>
      </p:sp>
      <p:sp>
        <p:nvSpPr>
          <p:cNvPr id="5" name="Footer Placeholder 4">
            <a:extLst>
              <a:ext uri="{FF2B5EF4-FFF2-40B4-BE49-F238E27FC236}">
                <a16:creationId xmlns:a16="http://schemas.microsoft.com/office/drawing/2014/main" id="{3D530F37-6311-0013-8DD7-E06C0494B4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E5416C-3A2F-08F6-A5F9-DC79AE2D8A4D}"/>
              </a:ext>
            </a:extLst>
          </p:cNvPr>
          <p:cNvSpPr>
            <a:spLocks noGrp="1"/>
          </p:cNvSpPr>
          <p:nvPr>
            <p:ph type="sldNum" sz="quarter" idx="12"/>
          </p:nvPr>
        </p:nvSpPr>
        <p:spPr/>
        <p:txBody>
          <a:bodyPr/>
          <a:lstStyle/>
          <a:p>
            <a:fld id="{C081EB9A-9A81-4E88-BB4D-F68B1BC1B0C4}" type="slidenum">
              <a:rPr lang="en-US" smtClean="0"/>
              <a:t>‹#›</a:t>
            </a:fld>
            <a:endParaRPr lang="en-US"/>
          </a:p>
        </p:txBody>
      </p:sp>
    </p:spTree>
    <p:extLst>
      <p:ext uri="{BB962C8B-B14F-4D97-AF65-F5344CB8AC3E}">
        <p14:creationId xmlns:p14="http://schemas.microsoft.com/office/powerpoint/2010/main" val="2360075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A6D4E-BA78-E105-CB7D-42F4D9CD44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E5FF40-1EA9-8C81-C357-650EF629A4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40B0C0A-D4A1-05B7-F122-750B329842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02BEDC-53B9-9236-797C-39CCD2D9DD1A}"/>
              </a:ext>
            </a:extLst>
          </p:cNvPr>
          <p:cNvSpPr>
            <a:spLocks noGrp="1"/>
          </p:cNvSpPr>
          <p:nvPr>
            <p:ph type="dt" sz="half" idx="10"/>
          </p:nvPr>
        </p:nvSpPr>
        <p:spPr/>
        <p:txBody>
          <a:bodyPr/>
          <a:lstStyle/>
          <a:p>
            <a:fld id="{F1BFA6DF-8DFF-4EAA-A17E-68E3E57C12DF}" type="datetimeFigureOut">
              <a:rPr lang="en-US" smtClean="0"/>
              <a:t>3/27/2023</a:t>
            </a:fld>
            <a:endParaRPr lang="en-US"/>
          </a:p>
        </p:txBody>
      </p:sp>
      <p:sp>
        <p:nvSpPr>
          <p:cNvPr id="6" name="Footer Placeholder 5">
            <a:extLst>
              <a:ext uri="{FF2B5EF4-FFF2-40B4-BE49-F238E27FC236}">
                <a16:creationId xmlns:a16="http://schemas.microsoft.com/office/drawing/2014/main" id="{47D99B4D-0280-BBC0-C778-508D516596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79DA2A-58AE-C19F-B384-67D8E437D3EB}"/>
              </a:ext>
            </a:extLst>
          </p:cNvPr>
          <p:cNvSpPr>
            <a:spLocks noGrp="1"/>
          </p:cNvSpPr>
          <p:nvPr>
            <p:ph type="sldNum" sz="quarter" idx="12"/>
          </p:nvPr>
        </p:nvSpPr>
        <p:spPr/>
        <p:txBody>
          <a:bodyPr/>
          <a:lstStyle/>
          <a:p>
            <a:fld id="{C081EB9A-9A81-4E88-BB4D-F68B1BC1B0C4}" type="slidenum">
              <a:rPr lang="en-US" smtClean="0"/>
              <a:t>‹#›</a:t>
            </a:fld>
            <a:endParaRPr lang="en-US"/>
          </a:p>
        </p:txBody>
      </p:sp>
    </p:spTree>
    <p:extLst>
      <p:ext uri="{BB962C8B-B14F-4D97-AF65-F5344CB8AC3E}">
        <p14:creationId xmlns:p14="http://schemas.microsoft.com/office/powerpoint/2010/main" val="871066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FBBFB-6838-4B30-9C85-35F47EF09E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779359B-2FE4-AED2-07A5-84CA056EFB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32CBB9-1A21-B5F8-5C3E-8CE8DA9A32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D57359B-2525-6160-DB8A-BEF2C6143B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AD6571-9C69-732C-A90C-EBB9B780C2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23F9BE-269E-A272-1E71-6501D176E06F}"/>
              </a:ext>
            </a:extLst>
          </p:cNvPr>
          <p:cNvSpPr>
            <a:spLocks noGrp="1"/>
          </p:cNvSpPr>
          <p:nvPr>
            <p:ph type="dt" sz="half" idx="10"/>
          </p:nvPr>
        </p:nvSpPr>
        <p:spPr/>
        <p:txBody>
          <a:bodyPr/>
          <a:lstStyle/>
          <a:p>
            <a:fld id="{F1BFA6DF-8DFF-4EAA-A17E-68E3E57C12DF}" type="datetimeFigureOut">
              <a:rPr lang="en-US" smtClean="0"/>
              <a:t>3/27/2023</a:t>
            </a:fld>
            <a:endParaRPr lang="en-US"/>
          </a:p>
        </p:txBody>
      </p:sp>
      <p:sp>
        <p:nvSpPr>
          <p:cNvPr id="8" name="Footer Placeholder 7">
            <a:extLst>
              <a:ext uri="{FF2B5EF4-FFF2-40B4-BE49-F238E27FC236}">
                <a16:creationId xmlns:a16="http://schemas.microsoft.com/office/drawing/2014/main" id="{0021A46A-C54C-4386-E42B-5D2A4BE483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78506D6-AFAC-A377-4C06-F3800A9D5A19}"/>
              </a:ext>
            </a:extLst>
          </p:cNvPr>
          <p:cNvSpPr>
            <a:spLocks noGrp="1"/>
          </p:cNvSpPr>
          <p:nvPr>
            <p:ph type="sldNum" sz="quarter" idx="12"/>
          </p:nvPr>
        </p:nvSpPr>
        <p:spPr/>
        <p:txBody>
          <a:bodyPr/>
          <a:lstStyle/>
          <a:p>
            <a:fld id="{C081EB9A-9A81-4E88-BB4D-F68B1BC1B0C4}" type="slidenum">
              <a:rPr lang="en-US" smtClean="0"/>
              <a:t>‹#›</a:t>
            </a:fld>
            <a:endParaRPr lang="en-US"/>
          </a:p>
        </p:txBody>
      </p:sp>
    </p:spTree>
    <p:extLst>
      <p:ext uri="{BB962C8B-B14F-4D97-AF65-F5344CB8AC3E}">
        <p14:creationId xmlns:p14="http://schemas.microsoft.com/office/powerpoint/2010/main" val="1721740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45175-DC25-3E43-AE8E-0E2574733E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DD830D7-D217-6056-336E-4E94275E72E7}"/>
              </a:ext>
            </a:extLst>
          </p:cNvPr>
          <p:cNvSpPr>
            <a:spLocks noGrp="1"/>
          </p:cNvSpPr>
          <p:nvPr>
            <p:ph type="dt" sz="half" idx="10"/>
          </p:nvPr>
        </p:nvSpPr>
        <p:spPr/>
        <p:txBody>
          <a:bodyPr/>
          <a:lstStyle/>
          <a:p>
            <a:fld id="{F1BFA6DF-8DFF-4EAA-A17E-68E3E57C12DF}" type="datetimeFigureOut">
              <a:rPr lang="en-US" smtClean="0"/>
              <a:t>3/27/2023</a:t>
            </a:fld>
            <a:endParaRPr lang="en-US"/>
          </a:p>
        </p:txBody>
      </p:sp>
      <p:sp>
        <p:nvSpPr>
          <p:cNvPr id="4" name="Footer Placeholder 3">
            <a:extLst>
              <a:ext uri="{FF2B5EF4-FFF2-40B4-BE49-F238E27FC236}">
                <a16:creationId xmlns:a16="http://schemas.microsoft.com/office/drawing/2014/main" id="{161295CF-F570-7EED-3B84-B065ABF06C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A4CA57-43AB-9344-237D-55750A0AC6B3}"/>
              </a:ext>
            </a:extLst>
          </p:cNvPr>
          <p:cNvSpPr>
            <a:spLocks noGrp="1"/>
          </p:cNvSpPr>
          <p:nvPr>
            <p:ph type="sldNum" sz="quarter" idx="12"/>
          </p:nvPr>
        </p:nvSpPr>
        <p:spPr/>
        <p:txBody>
          <a:bodyPr/>
          <a:lstStyle/>
          <a:p>
            <a:fld id="{C081EB9A-9A81-4E88-BB4D-F68B1BC1B0C4}" type="slidenum">
              <a:rPr lang="en-US" smtClean="0"/>
              <a:t>‹#›</a:t>
            </a:fld>
            <a:endParaRPr lang="en-US"/>
          </a:p>
        </p:txBody>
      </p:sp>
    </p:spTree>
    <p:extLst>
      <p:ext uri="{BB962C8B-B14F-4D97-AF65-F5344CB8AC3E}">
        <p14:creationId xmlns:p14="http://schemas.microsoft.com/office/powerpoint/2010/main" val="2402433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D17EEF-DA3C-E0BB-2496-D39F9BB008B4}"/>
              </a:ext>
            </a:extLst>
          </p:cNvPr>
          <p:cNvSpPr>
            <a:spLocks noGrp="1"/>
          </p:cNvSpPr>
          <p:nvPr>
            <p:ph type="dt" sz="half" idx="10"/>
          </p:nvPr>
        </p:nvSpPr>
        <p:spPr/>
        <p:txBody>
          <a:bodyPr/>
          <a:lstStyle/>
          <a:p>
            <a:fld id="{F1BFA6DF-8DFF-4EAA-A17E-68E3E57C12DF}" type="datetimeFigureOut">
              <a:rPr lang="en-US" smtClean="0"/>
              <a:t>3/27/2023</a:t>
            </a:fld>
            <a:endParaRPr lang="en-US"/>
          </a:p>
        </p:txBody>
      </p:sp>
      <p:sp>
        <p:nvSpPr>
          <p:cNvPr id="3" name="Footer Placeholder 2">
            <a:extLst>
              <a:ext uri="{FF2B5EF4-FFF2-40B4-BE49-F238E27FC236}">
                <a16:creationId xmlns:a16="http://schemas.microsoft.com/office/drawing/2014/main" id="{777E7731-7B03-BF88-9690-A4FA477019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C4211C3-97B9-9D5C-05C7-EEF0E61401DE}"/>
              </a:ext>
            </a:extLst>
          </p:cNvPr>
          <p:cNvSpPr>
            <a:spLocks noGrp="1"/>
          </p:cNvSpPr>
          <p:nvPr>
            <p:ph type="sldNum" sz="quarter" idx="12"/>
          </p:nvPr>
        </p:nvSpPr>
        <p:spPr/>
        <p:txBody>
          <a:bodyPr/>
          <a:lstStyle/>
          <a:p>
            <a:fld id="{C081EB9A-9A81-4E88-BB4D-F68B1BC1B0C4}" type="slidenum">
              <a:rPr lang="en-US" smtClean="0"/>
              <a:t>‹#›</a:t>
            </a:fld>
            <a:endParaRPr lang="en-US"/>
          </a:p>
        </p:txBody>
      </p:sp>
    </p:spTree>
    <p:extLst>
      <p:ext uri="{BB962C8B-B14F-4D97-AF65-F5344CB8AC3E}">
        <p14:creationId xmlns:p14="http://schemas.microsoft.com/office/powerpoint/2010/main" val="2036013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7CF2A-F078-33C9-FB72-2984E7F7F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C524860-85F7-AE8B-C261-F4E5733B28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483E38F-CC2B-C893-1E15-492E5C6BAF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AD5BDE-9C54-F7C9-E179-B7081791BF7A}"/>
              </a:ext>
            </a:extLst>
          </p:cNvPr>
          <p:cNvSpPr>
            <a:spLocks noGrp="1"/>
          </p:cNvSpPr>
          <p:nvPr>
            <p:ph type="dt" sz="half" idx="10"/>
          </p:nvPr>
        </p:nvSpPr>
        <p:spPr/>
        <p:txBody>
          <a:bodyPr/>
          <a:lstStyle/>
          <a:p>
            <a:fld id="{F1BFA6DF-8DFF-4EAA-A17E-68E3E57C12DF}" type="datetimeFigureOut">
              <a:rPr lang="en-US" smtClean="0"/>
              <a:t>3/27/2023</a:t>
            </a:fld>
            <a:endParaRPr lang="en-US"/>
          </a:p>
        </p:txBody>
      </p:sp>
      <p:sp>
        <p:nvSpPr>
          <p:cNvPr id="6" name="Footer Placeholder 5">
            <a:extLst>
              <a:ext uri="{FF2B5EF4-FFF2-40B4-BE49-F238E27FC236}">
                <a16:creationId xmlns:a16="http://schemas.microsoft.com/office/drawing/2014/main" id="{5B65E5D6-0918-5403-0A07-2522B49CF2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783374-1BDD-25A2-F81A-5DE566B170A8}"/>
              </a:ext>
            </a:extLst>
          </p:cNvPr>
          <p:cNvSpPr>
            <a:spLocks noGrp="1"/>
          </p:cNvSpPr>
          <p:nvPr>
            <p:ph type="sldNum" sz="quarter" idx="12"/>
          </p:nvPr>
        </p:nvSpPr>
        <p:spPr/>
        <p:txBody>
          <a:bodyPr/>
          <a:lstStyle/>
          <a:p>
            <a:fld id="{C081EB9A-9A81-4E88-BB4D-F68B1BC1B0C4}" type="slidenum">
              <a:rPr lang="en-US" smtClean="0"/>
              <a:t>‹#›</a:t>
            </a:fld>
            <a:endParaRPr lang="en-US"/>
          </a:p>
        </p:txBody>
      </p:sp>
    </p:spTree>
    <p:extLst>
      <p:ext uri="{BB962C8B-B14F-4D97-AF65-F5344CB8AC3E}">
        <p14:creationId xmlns:p14="http://schemas.microsoft.com/office/powerpoint/2010/main" val="3415988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2B3A4-77E3-AF99-BC6C-B80E14D349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BE9BF44-EEE1-4099-0AB4-E9EDAF09EA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A12874-C25F-7D6D-F818-C3FAF91416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5E2263-F34C-04F2-14B8-38B1A8BEC95D}"/>
              </a:ext>
            </a:extLst>
          </p:cNvPr>
          <p:cNvSpPr>
            <a:spLocks noGrp="1"/>
          </p:cNvSpPr>
          <p:nvPr>
            <p:ph type="dt" sz="half" idx="10"/>
          </p:nvPr>
        </p:nvSpPr>
        <p:spPr/>
        <p:txBody>
          <a:bodyPr/>
          <a:lstStyle/>
          <a:p>
            <a:fld id="{F1BFA6DF-8DFF-4EAA-A17E-68E3E57C12DF}" type="datetimeFigureOut">
              <a:rPr lang="en-US" smtClean="0"/>
              <a:t>3/27/2023</a:t>
            </a:fld>
            <a:endParaRPr lang="en-US"/>
          </a:p>
        </p:txBody>
      </p:sp>
      <p:sp>
        <p:nvSpPr>
          <p:cNvPr id="6" name="Footer Placeholder 5">
            <a:extLst>
              <a:ext uri="{FF2B5EF4-FFF2-40B4-BE49-F238E27FC236}">
                <a16:creationId xmlns:a16="http://schemas.microsoft.com/office/drawing/2014/main" id="{CCB2114C-060F-77BA-F80E-A9C205E1C0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B8DB17-9C18-07D0-53CF-22DF8A60E5D4}"/>
              </a:ext>
            </a:extLst>
          </p:cNvPr>
          <p:cNvSpPr>
            <a:spLocks noGrp="1"/>
          </p:cNvSpPr>
          <p:nvPr>
            <p:ph type="sldNum" sz="quarter" idx="12"/>
          </p:nvPr>
        </p:nvSpPr>
        <p:spPr/>
        <p:txBody>
          <a:bodyPr/>
          <a:lstStyle/>
          <a:p>
            <a:fld id="{C081EB9A-9A81-4E88-BB4D-F68B1BC1B0C4}" type="slidenum">
              <a:rPr lang="en-US" smtClean="0"/>
              <a:t>‹#›</a:t>
            </a:fld>
            <a:endParaRPr lang="en-US"/>
          </a:p>
        </p:txBody>
      </p:sp>
    </p:spTree>
    <p:extLst>
      <p:ext uri="{BB962C8B-B14F-4D97-AF65-F5344CB8AC3E}">
        <p14:creationId xmlns:p14="http://schemas.microsoft.com/office/powerpoint/2010/main" val="3491484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1F677A-2A24-9542-327B-9D9B6663B2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9E5E6B-B77A-6013-0639-5E7EBEDAA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39EE03-7620-FD5D-D7FB-5132D56E12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BFA6DF-8DFF-4EAA-A17E-68E3E57C12DF}" type="datetimeFigureOut">
              <a:rPr lang="en-US" smtClean="0"/>
              <a:t>3/27/2023</a:t>
            </a:fld>
            <a:endParaRPr lang="en-US"/>
          </a:p>
        </p:txBody>
      </p:sp>
      <p:sp>
        <p:nvSpPr>
          <p:cNvPr id="5" name="Footer Placeholder 4">
            <a:extLst>
              <a:ext uri="{FF2B5EF4-FFF2-40B4-BE49-F238E27FC236}">
                <a16:creationId xmlns:a16="http://schemas.microsoft.com/office/drawing/2014/main" id="{6B338AC5-6885-C4AD-9B3D-4AD5B9E41B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706A68-EF99-B193-BF69-0C4DD88C53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81EB9A-9A81-4E88-BB4D-F68B1BC1B0C4}" type="slidenum">
              <a:rPr lang="en-US" smtClean="0"/>
              <a:t>‹#›</a:t>
            </a:fld>
            <a:endParaRPr lang="en-US"/>
          </a:p>
        </p:txBody>
      </p:sp>
    </p:spTree>
    <p:extLst>
      <p:ext uri="{BB962C8B-B14F-4D97-AF65-F5344CB8AC3E}">
        <p14:creationId xmlns:p14="http://schemas.microsoft.com/office/powerpoint/2010/main" val="32376667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F1BFA6DF-8DFF-4EAA-A17E-68E3E57C12DF}" type="datetimeFigureOut">
              <a:rPr lang="en-US" smtClean="0"/>
              <a:t>3/27/2023</a:t>
            </a:fld>
            <a:endParaRPr lang="en-US"/>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C081EB9A-9A81-4E88-BB4D-F68B1BC1B0C4}" type="slidenum">
              <a:rPr lang="en-US" smtClean="0"/>
              <a:t>‹#›</a:t>
            </a:fld>
            <a:endParaRPr lang="en-US"/>
          </a:p>
        </p:txBody>
      </p:sp>
      <p:cxnSp>
        <p:nvCxnSpPr>
          <p:cNvPr id="8" name="Straight Connector 7"/>
          <p:cNvCxnSpPr/>
          <p:nvPr/>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4816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finance.yahoo.com/quote/%5EGSPC/history?period1=1672444800&amp;period2=1679270400&amp;interval=1d&amp;filter=history&amp;frequency=1d&amp;includeAdjustedClose=true" TargetMode="External"/><Relationship Id="rId2" Type="http://schemas.openxmlformats.org/officeDocument/2006/relationships/slideLayout" Target="../slideLayouts/slideLayout15.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hemeOverride" Target="../theme/themeOverr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E25C2-19AB-A685-864F-982CAA5F9C07}"/>
              </a:ext>
            </a:extLst>
          </p:cNvPr>
          <p:cNvSpPr>
            <a:spLocks noGrp="1"/>
          </p:cNvSpPr>
          <p:nvPr>
            <p:ph type="ctrTitle"/>
          </p:nvPr>
        </p:nvSpPr>
        <p:spPr>
          <a:xfrm>
            <a:off x="1524000" y="1470211"/>
            <a:ext cx="9144000" cy="999845"/>
          </a:xfrm>
        </p:spPr>
        <p:txBody>
          <a:bodyPr/>
          <a:lstStyle/>
          <a:p>
            <a:r>
              <a:rPr lang="en-US" dirty="0"/>
              <a:t>Investment Strategy 	</a:t>
            </a:r>
          </a:p>
        </p:txBody>
      </p:sp>
      <p:sp>
        <p:nvSpPr>
          <p:cNvPr id="3" name="Subtitle 2">
            <a:extLst>
              <a:ext uri="{FF2B5EF4-FFF2-40B4-BE49-F238E27FC236}">
                <a16:creationId xmlns:a16="http://schemas.microsoft.com/office/drawing/2014/main" id="{F65AFB31-4CCA-37EB-5421-BF13F5430E59}"/>
              </a:ext>
            </a:extLst>
          </p:cNvPr>
          <p:cNvSpPr>
            <a:spLocks noGrp="1"/>
          </p:cNvSpPr>
          <p:nvPr>
            <p:ph type="subTitle" idx="1"/>
          </p:nvPr>
        </p:nvSpPr>
        <p:spPr/>
        <p:txBody>
          <a:bodyPr>
            <a:normAutofit fontScale="77500" lnSpcReduction="20000"/>
          </a:bodyPr>
          <a:lstStyle/>
          <a:p>
            <a:r>
              <a:rPr lang="en-US" dirty="0"/>
              <a:t>Monika Baloda </a:t>
            </a:r>
          </a:p>
          <a:p>
            <a:endParaRPr lang="en-US" dirty="0"/>
          </a:p>
          <a:p>
            <a:r>
              <a:rPr lang="en-US" dirty="0"/>
              <a:t>Updated Final report </a:t>
            </a:r>
            <a:r>
              <a:rPr lang="en-US"/>
              <a:t>for MGT232: </a:t>
            </a:r>
            <a:r>
              <a:rPr lang="en-US" dirty="0"/>
              <a:t>Asset Pricing and Derivatives </a:t>
            </a:r>
          </a:p>
          <a:p>
            <a:endParaRPr lang="en-US" dirty="0"/>
          </a:p>
          <a:p>
            <a:r>
              <a:rPr lang="en-US" dirty="0"/>
              <a:t>Note: All the updates (on March 17 final report) are put in red colored text</a:t>
            </a:r>
          </a:p>
        </p:txBody>
      </p:sp>
    </p:spTree>
    <p:extLst>
      <p:ext uri="{BB962C8B-B14F-4D97-AF65-F5344CB8AC3E}">
        <p14:creationId xmlns:p14="http://schemas.microsoft.com/office/powerpoint/2010/main" val="3717351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39355-BB25-2A30-839B-06384B768982}"/>
              </a:ext>
            </a:extLst>
          </p:cNvPr>
          <p:cNvSpPr>
            <a:spLocks noGrp="1"/>
          </p:cNvSpPr>
          <p:nvPr>
            <p:ph type="title"/>
          </p:nvPr>
        </p:nvSpPr>
        <p:spPr>
          <a:xfrm>
            <a:off x="521207" y="448056"/>
            <a:ext cx="7241861" cy="640080"/>
          </a:xfrm>
        </p:spPr>
        <p:txBody>
          <a:bodyPr>
            <a:normAutofit fontScale="90000"/>
          </a:bodyPr>
          <a:lstStyle/>
          <a:p>
            <a:r>
              <a:rPr lang="en-US" dirty="0"/>
              <a:t>Overall Performance of my strategy in Numbers</a:t>
            </a:r>
          </a:p>
        </p:txBody>
      </p:sp>
      <p:sp>
        <p:nvSpPr>
          <p:cNvPr id="3" name="Content Placeholder 2">
            <a:extLst>
              <a:ext uri="{FF2B5EF4-FFF2-40B4-BE49-F238E27FC236}">
                <a16:creationId xmlns:a16="http://schemas.microsoft.com/office/drawing/2014/main" id="{696CE93F-89C1-00DC-CEAE-2EEA5931D068}"/>
              </a:ext>
            </a:extLst>
          </p:cNvPr>
          <p:cNvSpPr>
            <a:spLocks noGrp="1"/>
          </p:cNvSpPr>
          <p:nvPr>
            <p:ph idx="1"/>
          </p:nvPr>
        </p:nvSpPr>
        <p:spPr>
          <a:xfrm>
            <a:off x="539495" y="1435607"/>
            <a:ext cx="11159445" cy="4642463"/>
          </a:xfrm>
        </p:spPr>
        <p:txBody>
          <a:bodyPr>
            <a:normAutofit/>
          </a:bodyPr>
          <a:lstStyle/>
          <a:p>
            <a:pPr marL="171450" indent="-171450">
              <a:buFont typeface="Arial" panose="020B0604020202020204" pitchFamily="34" charset="0"/>
              <a:buChar char="•"/>
            </a:pPr>
            <a:r>
              <a:rPr lang="en-US" dirty="0"/>
              <a:t>I made my account on </a:t>
            </a:r>
            <a:r>
              <a:rPr lang="en-US" i="1" dirty="0" err="1"/>
              <a:t>StockTrak</a:t>
            </a:r>
            <a:r>
              <a:rPr lang="en-US" dirty="0"/>
              <a:t> on Jan 22, 2023.  The first trading day was Jan 23, 2023. </a:t>
            </a:r>
          </a:p>
          <a:p>
            <a:pPr marL="171450" indent="-171450">
              <a:buFont typeface="Arial" panose="020B0604020202020204" pitchFamily="34" charset="0"/>
              <a:buChar char="•"/>
            </a:pPr>
            <a:r>
              <a:rPr lang="en-US" dirty="0"/>
              <a:t>The last day of trading within the limit of this course is March 17, 2023.  I’m reporting on March 27, because my portfolio faced unnecessary losses due to the SVB collapse on March 1</a:t>
            </a:r>
            <a:r>
              <a:rPr lang="en-US" baseline="30000" dirty="0"/>
              <a:t>st</a:t>
            </a:r>
            <a:r>
              <a:rPr lang="en-US" dirty="0"/>
              <a:t> week. </a:t>
            </a:r>
          </a:p>
          <a:p>
            <a:pPr marL="171450" indent="-171450">
              <a:buFont typeface="Arial" panose="020B0604020202020204" pitchFamily="34" charset="0"/>
              <a:buChar char="•"/>
            </a:pPr>
            <a:r>
              <a:rPr lang="en-US" dirty="0"/>
              <a:t>We should be comparing the performance of my portfolio and the S&amp;P 500 Index between these two dates. </a:t>
            </a:r>
          </a:p>
          <a:p>
            <a:pPr marL="171450" indent="-171450">
              <a:buFont typeface="Arial" panose="020B0604020202020204" pitchFamily="34" charset="0"/>
              <a:buChar char="•"/>
            </a:pPr>
            <a:r>
              <a:rPr lang="en-US" dirty="0"/>
              <a:t>The S&amp;P500 Index on Jan 22, 2023 was 4019.81 according to the adjusted closed price. Source (yahoo finance: </a:t>
            </a:r>
            <a:r>
              <a:rPr lang="en-US" dirty="0">
                <a:hlinkClick r:id="rId3"/>
              </a:rPr>
              <a:t>hyperlink</a:t>
            </a:r>
            <a:r>
              <a:rPr lang="en-US" dirty="0"/>
              <a:t>). The same Index is reported </a:t>
            </a:r>
            <a:br>
              <a:rPr lang="en-US" dirty="0"/>
            </a:br>
            <a:r>
              <a:rPr lang="en-US" dirty="0"/>
              <a:t>to be 3981.82 on March 17, 2023. Therefore, the total return of the S&amp;P500 Index is = (3981.82-4019.81)/4019.81 = -0.00945. </a:t>
            </a:r>
            <a:br>
              <a:rPr lang="en-US" dirty="0"/>
            </a:br>
            <a:r>
              <a:rPr lang="en-US" dirty="0"/>
              <a:t>Therefore</a:t>
            </a:r>
            <a:r>
              <a:rPr lang="en-US" b="1" dirty="0"/>
              <a:t>, </a:t>
            </a:r>
            <a:r>
              <a:rPr lang="en-US" b="1" dirty="0">
                <a:solidFill>
                  <a:srgbClr val="FF0000"/>
                </a:solidFill>
              </a:rPr>
              <a:t>the S&amp;P500 Index’s overall return is equal to -0.945% or almost -1%. </a:t>
            </a:r>
            <a:endParaRPr lang="en-US" dirty="0">
              <a:solidFill>
                <a:srgbClr val="FF0000"/>
              </a:solidFill>
            </a:endParaRPr>
          </a:p>
          <a:p>
            <a:pPr marL="171450" indent="-171450">
              <a:buFont typeface="Arial" panose="020B0604020202020204" pitchFamily="34" charset="0"/>
              <a:buChar char="•"/>
            </a:pPr>
            <a:r>
              <a:rPr lang="en-US" b="1" dirty="0">
                <a:solidFill>
                  <a:srgbClr val="FF0000"/>
                </a:solidFill>
              </a:rPr>
              <a:t>My portfolio’s overall return is equal to </a:t>
            </a:r>
            <a:r>
              <a:rPr lang="en-US" b="1" cap="all" dirty="0">
                <a:solidFill>
                  <a:srgbClr val="FF0000"/>
                </a:solidFill>
                <a:latin typeface="Montserrat" panose="020B0604020202020204" pitchFamily="2" charset="0"/>
              </a:rPr>
              <a:t>+1</a:t>
            </a:r>
            <a:r>
              <a:rPr lang="en-US" b="1" i="0" cap="all" dirty="0">
                <a:solidFill>
                  <a:srgbClr val="FF0000"/>
                </a:solidFill>
                <a:effectLst/>
                <a:latin typeface="Montserrat" panose="020B0604020202020204" pitchFamily="2" charset="0"/>
              </a:rPr>
              <a:t>%</a:t>
            </a:r>
            <a:r>
              <a:rPr lang="en-US" b="1" dirty="0">
                <a:solidFill>
                  <a:srgbClr val="FF0000"/>
                </a:solidFill>
              </a:rPr>
              <a:t>.</a:t>
            </a:r>
          </a:p>
          <a:p>
            <a:pPr marL="171450" indent="-171450">
              <a:buFont typeface="Arial" panose="020B0604020202020204" pitchFamily="34" charset="0"/>
              <a:buChar char="•"/>
            </a:pPr>
            <a:r>
              <a:rPr lang="en-US" b="1" dirty="0"/>
              <a:t>Hence, my portfolio beats the S&amp;P500 Index by a wide margin. </a:t>
            </a:r>
          </a:p>
        </p:txBody>
      </p:sp>
    </p:spTree>
    <p:extLst>
      <p:ext uri="{BB962C8B-B14F-4D97-AF65-F5344CB8AC3E}">
        <p14:creationId xmlns:p14="http://schemas.microsoft.com/office/powerpoint/2010/main" val="2644057925"/>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39355-BB25-2A30-839B-06384B768982}"/>
              </a:ext>
            </a:extLst>
          </p:cNvPr>
          <p:cNvSpPr>
            <a:spLocks noGrp="1"/>
          </p:cNvSpPr>
          <p:nvPr>
            <p:ph type="title"/>
          </p:nvPr>
        </p:nvSpPr>
        <p:spPr>
          <a:xfrm>
            <a:off x="521208" y="448056"/>
            <a:ext cx="8893380" cy="640080"/>
          </a:xfrm>
        </p:spPr>
        <p:txBody>
          <a:bodyPr>
            <a:normAutofit/>
          </a:bodyPr>
          <a:lstStyle/>
          <a:p>
            <a:r>
              <a:rPr lang="en-US" dirty="0"/>
              <a:t>My Strategy of Choosing Investment Instruments</a:t>
            </a:r>
          </a:p>
        </p:txBody>
      </p:sp>
      <p:sp>
        <p:nvSpPr>
          <p:cNvPr id="3" name="Content Placeholder 2">
            <a:extLst>
              <a:ext uri="{FF2B5EF4-FFF2-40B4-BE49-F238E27FC236}">
                <a16:creationId xmlns:a16="http://schemas.microsoft.com/office/drawing/2014/main" id="{696CE93F-89C1-00DC-CEAE-2EEA5931D068}"/>
              </a:ext>
            </a:extLst>
          </p:cNvPr>
          <p:cNvSpPr>
            <a:spLocks noGrp="1"/>
          </p:cNvSpPr>
          <p:nvPr>
            <p:ph idx="1"/>
          </p:nvPr>
        </p:nvSpPr>
        <p:spPr>
          <a:xfrm>
            <a:off x="539495" y="1435607"/>
            <a:ext cx="11159445" cy="4642463"/>
          </a:xfrm>
        </p:spPr>
        <p:txBody>
          <a:bodyPr>
            <a:normAutofit fontScale="85000" lnSpcReduction="10000"/>
          </a:bodyPr>
          <a:lstStyle/>
          <a:p>
            <a:pPr marL="171450" indent="-171450">
              <a:buFont typeface="Arial" panose="020B0604020202020204" pitchFamily="34" charset="0"/>
              <a:buChar char="•"/>
            </a:pPr>
            <a:r>
              <a:rPr lang="en-US" b="1" dirty="0"/>
              <a:t>Bonds and T Bills:</a:t>
            </a:r>
            <a:r>
              <a:rPr lang="en-US" dirty="0"/>
              <a:t> Given that the time limit for this investment strategy was only about two months, investment in bonds are ruled out. Because there is no treasury bill in the US market that can mature within two months.  Since fed was keep on increasing the interest rate, investing in bonds would have been a loss-making exercise. Therefore, I didn’t choose to invest in bonds.</a:t>
            </a:r>
          </a:p>
          <a:p>
            <a:pPr marL="171450" indent="-171450">
              <a:buFont typeface="Arial" panose="020B0604020202020204" pitchFamily="34" charset="0"/>
              <a:buChar char="•"/>
            </a:pPr>
            <a:r>
              <a:rPr lang="en-US" b="1" dirty="0"/>
              <a:t>Cash:</a:t>
            </a:r>
            <a:r>
              <a:rPr lang="en-US" dirty="0"/>
              <a:t> We know that most of the big companies were firing during January month, therefore the market was very gloomy.  In these uncertain times, as they say in the investment world, “Cash is the king”. I followed mostly cash in hands strategy to wait for an opportunity for a good investment. </a:t>
            </a:r>
          </a:p>
          <a:p>
            <a:pPr marL="171450" indent="-171450">
              <a:buFont typeface="Arial" panose="020B0604020202020204" pitchFamily="34" charset="0"/>
              <a:buChar char="•"/>
            </a:pPr>
            <a:r>
              <a:rPr lang="en-US" b="1" dirty="0"/>
              <a:t>Futures and Options:</a:t>
            </a:r>
            <a:r>
              <a:rPr lang="en-US" dirty="0"/>
              <a:t> When I started trading, I didn’t know Futures and Options. I got to know its utility after 4 weeks when the concept became clearer in my mind. However, at that time it was costly to buy options. Ideally, I wanted to buy a put option so that I could have sold my equity at a strike price in the event of the market going down by a wide margin.  </a:t>
            </a:r>
          </a:p>
          <a:p>
            <a:pPr marL="171450" indent="-171450">
              <a:buFont typeface="Arial" panose="020B0604020202020204" pitchFamily="34" charset="0"/>
              <a:buChar char="•"/>
            </a:pPr>
            <a:r>
              <a:rPr lang="en-US" b="1" dirty="0"/>
              <a:t>Other Derivatives:</a:t>
            </a:r>
            <a:r>
              <a:rPr lang="en-US" dirty="0"/>
              <a:t>  Similar to the Futures and Options, I developed an understanding of another derivative in February. By that time, if I have invested in the derivative, I would have been making losses according to my portfolio. Therefore, I skipped it. </a:t>
            </a:r>
          </a:p>
          <a:p>
            <a:pPr marL="171450" indent="-171450">
              <a:buFont typeface="Arial" panose="020B0604020202020204" pitchFamily="34" charset="0"/>
              <a:buChar char="•"/>
            </a:pPr>
            <a:r>
              <a:rPr lang="en-US" b="1" dirty="0"/>
              <a:t>Equity</a:t>
            </a:r>
            <a:r>
              <a:rPr lang="en-US" dirty="0"/>
              <a:t>: I invested in several companies after carefully studying their fundamentals e.g. return on equity, P/E ratio, debt to equity ratio, cash flow etc. I also study several commentaries of market experts on the best pick for the weeks and so on. However, in the end, I chose the sectors which are typically unaffected by the firings in the information technology world. This was to isolate my stocks from speculative losses of the IT sector. </a:t>
            </a:r>
            <a:endParaRPr lang="en-US" b="1" dirty="0"/>
          </a:p>
          <a:p>
            <a:pPr marL="171450" indent="-171450">
              <a:buFont typeface="Arial" panose="020B0604020202020204" pitchFamily="34" charset="0"/>
              <a:buChar char="•"/>
            </a:pPr>
            <a:r>
              <a:rPr lang="en-US" b="1" dirty="0"/>
              <a:t>Commodity</a:t>
            </a:r>
            <a:r>
              <a:rPr lang="en-US" dirty="0"/>
              <a:t>: In the US, I could have traded in Oil, Gold, Potatoes </a:t>
            </a:r>
            <a:r>
              <a:rPr lang="en-US" dirty="0" err="1"/>
              <a:t>etc</a:t>
            </a:r>
            <a:r>
              <a:rPr lang="en-US" dirty="0"/>
              <a:t> in the commodity market. However, this is my first year coming to be US, therefore I have little idea about the consumption pattern of the commodities in the US. Therefore, I stayed away from this segment in my investment strategy. </a:t>
            </a:r>
          </a:p>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1114788134"/>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39355-BB25-2A30-839B-06384B768982}"/>
              </a:ext>
            </a:extLst>
          </p:cNvPr>
          <p:cNvSpPr>
            <a:spLocks noGrp="1"/>
          </p:cNvSpPr>
          <p:nvPr>
            <p:ph type="title"/>
          </p:nvPr>
        </p:nvSpPr>
        <p:spPr/>
        <p:txBody>
          <a:bodyPr>
            <a:normAutofit/>
          </a:bodyPr>
          <a:lstStyle/>
          <a:p>
            <a:r>
              <a:rPr lang="en-US" dirty="0"/>
              <a:t>Evaluating my Strategy</a:t>
            </a:r>
          </a:p>
        </p:txBody>
      </p:sp>
      <p:sp>
        <p:nvSpPr>
          <p:cNvPr id="3" name="Content Placeholder 2">
            <a:extLst>
              <a:ext uri="{FF2B5EF4-FFF2-40B4-BE49-F238E27FC236}">
                <a16:creationId xmlns:a16="http://schemas.microsoft.com/office/drawing/2014/main" id="{696CE93F-89C1-00DC-CEAE-2EEA5931D068}"/>
              </a:ext>
            </a:extLst>
          </p:cNvPr>
          <p:cNvSpPr>
            <a:spLocks noGrp="1"/>
          </p:cNvSpPr>
          <p:nvPr>
            <p:ph idx="1"/>
          </p:nvPr>
        </p:nvSpPr>
        <p:spPr>
          <a:xfrm>
            <a:off x="539495" y="1435607"/>
            <a:ext cx="11159445" cy="4642463"/>
          </a:xfrm>
        </p:spPr>
        <p:txBody>
          <a:bodyPr>
            <a:normAutofit/>
          </a:bodyPr>
          <a:lstStyle/>
          <a:p>
            <a:pPr marL="171450" indent="-171450">
              <a:buFont typeface="Arial" panose="020B0604020202020204" pitchFamily="34" charset="0"/>
              <a:buChar char="•"/>
            </a:pPr>
            <a:r>
              <a:rPr lang="en-US" dirty="0"/>
              <a:t>It is true that the majority of my portfolio contains Cash. It is because I was in search of a good opportunity to invest when the market goes down. The sentiments suggested by the US market were that it will go down and down, therefore staying in Cash and buying when the market hits a trough is the best strategy.</a:t>
            </a:r>
          </a:p>
          <a:p>
            <a:pPr marL="171450" indent="-171450">
              <a:buFont typeface="Arial" panose="020B0604020202020204" pitchFamily="34" charset="0"/>
              <a:buChar char="•"/>
            </a:pPr>
            <a:r>
              <a:rPr lang="en-US" dirty="0"/>
              <a:t>Whenever, I found an opportunity, I bought some equities. I made more than 10% profits on two companies and then sold them. </a:t>
            </a:r>
          </a:p>
          <a:p>
            <a:pPr marL="171450" indent="-171450">
              <a:buFont typeface="Arial" panose="020B0604020202020204" pitchFamily="34" charset="0"/>
              <a:buChar char="•"/>
            </a:pPr>
            <a:r>
              <a:rPr lang="en-US" dirty="0"/>
              <a:t>However, the recent Silicon Valley Bank (SVB) crash which is an unexpected event turns everything down. Before SVB crash, I was ranked at 11</a:t>
            </a:r>
            <a:r>
              <a:rPr lang="en-US" baseline="30000" dirty="0"/>
              <a:t>th</a:t>
            </a:r>
            <a:r>
              <a:rPr lang="en-US" dirty="0"/>
              <a:t> position out of 47 classmates on </a:t>
            </a:r>
            <a:r>
              <a:rPr lang="en-US" dirty="0" err="1"/>
              <a:t>StockTrak</a:t>
            </a:r>
            <a:r>
              <a:rPr lang="en-US" dirty="0"/>
              <a:t>. But this chaos brought down my portfolio. </a:t>
            </a:r>
            <a:r>
              <a:rPr lang="en-US" b="1" u="sng" dirty="0">
                <a:solidFill>
                  <a:srgbClr val="FF0000"/>
                </a:solidFill>
              </a:rPr>
              <a:t>At this point, I’m ranked 15</a:t>
            </a:r>
            <a:r>
              <a:rPr lang="en-US" b="1" u="sng" baseline="30000" dirty="0">
                <a:solidFill>
                  <a:srgbClr val="FF0000"/>
                </a:solidFill>
              </a:rPr>
              <a:t>th</a:t>
            </a:r>
            <a:r>
              <a:rPr lang="en-US" b="1" u="sng" dirty="0">
                <a:solidFill>
                  <a:srgbClr val="FF0000"/>
                </a:solidFill>
              </a:rPr>
              <a:t> in the class.</a:t>
            </a:r>
          </a:p>
          <a:p>
            <a:pPr marL="171450" indent="-171450">
              <a:buFont typeface="Arial" panose="020B0604020202020204" pitchFamily="34" charset="0"/>
              <a:buChar char="•"/>
            </a:pPr>
            <a:r>
              <a:rPr lang="en-US" b="1" u="sng" dirty="0">
                <a:solidFill>
                  <a:srgbClr val="FF0000"/>
                </a:solidFill>
              </a:rPr>
              <a:t>On the report submitted on March 17, I said that I believe that this is not a good time to evaluate my portfolio as it is undervalued because of the current sentiment in the market. </a:t>
            </a:r>
          </a:p>
          <a:p>
            <a:pPr marL="171450" indent="-171450">
              <a:buFont typeface="Arial" panose="020B0604020202020204" pitchFamily="34" charset="0"/>
              <a:buChar char="•"/>
            </a:pPr>
            <a:r>
              <a:rPr lang="en-US" b="1" u="sng" dirty="0">
                <a:solidFill>
                  <a:srgbClr val="FF0000"/>
                </a:solidFill>
              </a:rPr>
              <a:t>If we evaluate my portfolio today, it earns a positive return of 1%, and beating S&amp;P500 Index by a wide margin of 2%. </a:t>
            </a:r>
          </a:p>
        </p:txBody>
      </p:sp>
    </p:spTree>
    <p:extLst>
      <p:ext uri="{BB962C8B-B14F-4D97-AF65-F5344CB8AC3E}">
        <p14:creationId xmlns:p14="http://schemas.microsoft.com/office/powerpoint/2010/main" val="3133227880"/>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39355-BB25-2A30-839B-06384B768982}"/>
              </a:ext>
            </a:extLst>
          </p:cNvPr>
          <p:cNvSpPr>
            <a:spLocks noGrp="1"/>
          </p:cNvSpPr>
          <p:nvPr>
            <p:ph type="title"/>
          </p:nvPr>
        </p:nvSpPr>
        <p:spPr/>
        <p:txBody>
          <a:bodyPr>
            <a:normAutofit/>
          </a:bodyPr>
          <a:lstStyle/>
          <a:p>
            <a:r>
              <a:rPr lang="en-US" dirty="0"/>
              <a:t>Conclusion</a:t>
            </a:r>
          </a:p>
        </p:txBody>
      </p:sp>
      <p:sp>
        <p:nvSpPr>
          <p:cNvPr id="3" name="Content Placeholder 2">
            <a:extLst>
              <a:ext uri="{FF2B5EF4-FFF2-40B4-BE49-F238E27FC236}">
                <a16:creationId xmlns:a16="http://schemas.microsoft.com/office/drawing/2014/main" id="{696CE93F-89C1-00DC-CEAE-2EEA5931D068}"/>
              </a:ext>
            </a:extLst>
          </p:cNvPr>
          <p:cNvSpPr>
            <a:spLocks noGrp="1"/>
          </p:cNvSpPr>
          <p:nvPr>
            <p:ph idx="1"/>
          </p:nvPr>
        </p:nvSpPr>
        <p:spPr>
          <a:xfrm>
            <a:off x="539495" y="1435607"/>
            <a:ext cx="11159445" cy="4642463"/>
          </a:xfrm>
        </p:spPr>
        <p:txBody>
          <a:bodyPr>
            <a:normAutofit fontScale="92500" lnSpcReduction="10000"/>
          </a:bodyPr>
          <a:lstStyle/>
          <a:p>
            <a:pPr marL="171450" indent="-171450">
              <a:buFont typeface="Arial" panose="020B0604020202020204" pitchFamily="34" charset="0"/>
              <a:buChar char="•"/>
            </a:pPr>
            <a:r>
              <a:rPr lang="en-US" dirty="0"/>
              <a:t>Overall, my investment strategy beats the S&amp;P500 Index returns by a considerable margin. </a:t>
            </a:r>
          </a:p>
          <a:p>
            <a:pPr marL="171450" indent="-171450">
              <a:buFont typeface="Arial" panose="020B0604020202020204" pitchFamily="34" charset="0"/>
              <a:buChar char="•"/>
            </a:pPr>
            <a:r>
              <a:rPr lang="en-US" dirty="0"/>
              <a:t>My strategy was mainly to buy equities because investing in options was in total not so profitable business. </a:t>
            </a:r>
          </a:p>
          <a:p>
            <a:pPr marL="171450" indent="-171450">
              <a:buFont typeface="Arial" panose="020B0604020202020204" pitchFamily="34" charset="0"/>
              <a:buChar char="•"/>
            </a:pPr>
            <a:r>
              <a:rPr lang="en-US" dirty="0"/>
              <a:t>Larger portion of Cash in my portfolio was because I was waiting to invest when the market goes further down.  </a:t>
            </a:r>
            <a:r>
              <a:rPr lang="en-US" b="1" dirty="0">
                <a:solidFill>
                  <a:srgbClr val="FF0000"/>
                </a:solidFill>
              </a:rPr>
              <a:t>To support this argument, I invested money in my existing companies on March 17</a:t>
            </a:r>
            <a:r>
              <a:rPr lang="en-US" b="1" baseline="30000" dirty="0">
                <a:solidFill>
                  <a:srgbClr val="FF0000"/>
                </a:solidFill>
              </a:rPr>
              <a:t>th</a:t>
            </a:r>
            <a:r>
              <a:rPr lang="en-US" b="1" dirty="0">
                <a:solidFill>
                  <a:srgbClr val="FF0000"/>
                </a:solidFill>
              </a:rPr>
              <a:t> and sold them today. I increased my portfolio return from -0.76% to +1.00%, it shows that my strategy was carefully thought of.</a:t>
            </a:r>
            <a:r>
              <a:rPr lang="en-US" dirty="0"/>
              <a:t> </a:t>
            </a:r>
          </a:p>
          <a:p>
            <a:pPr marL="171450" indent="-171450">
              <a:buFont typeface="Arial" panose="020B0604020202020204" pitchFamily="34" charset="0"/>
              <a:buChar char="•"/>
            </a:pPr>
            <a:r>
              <a:rPr lang="en-US" dirty="0"/>
              <a:t>I made good profits in some companies and then sold it. My current portfolio is fundamentally strong and will generate a good return. However, the time was too less for it to show up true potential. </a:t>
            </a:r>
          </a:p>
          <a:p>
            <a:pPr marL="171450" indent="-171450">
              <a:buFont typeface="Arial" panose="020B0604020202020204" pitchFamily="34" charset="0"/>
              <a:buChar char="•"/>
            </a:pPr>
            <a:r>
              <a:rPr lang="en-US" dirty="0"/>
              <a:t>The Silicon Valley Bank crash made things worse for me because the share price of my equities went down as part of overall market sentiments. </a:t>
            </a:r>
          </a:p>
          <a:p>
            <a:pPr marL="171450" indent="-171450">
              <a:buFont typeface="Arial" panose="020B0604020202020204" pitchFamily="34" charset="0"/>
              <a:buChar char="•"/>
            </a:pPr>
            <a:r>
              <a:rPr lang="en-US" dirty="0"/>
              <a:t>I should have invested in Gold as a commodity because when the market goes down, people invest in safe assets like Gold. It would have hedged my portfolio. </a:t>
            </a:r>
          </a:p>
          <a:p>
            <a:pPr marL="171450" indent="-171450">
              <a:buFont typeface="Arial" panose="020B0604020202020204" pitchFamily="34" charset="0"/>
              <a:buChar char="•"/>
            </a:pPr>
            <a:r>
              <a:rPr lang="en-US" dirty="0"/>
              <a:t>If I knew it in the beginning, I would have invested in Futures, especially buying a put option so that I could have recovered a good price in the event of the market going down. </a:t>
            </a:r>
          </a:p>
          <a:p>
            <a:pPr marL="171450" indent="-171450">
              <a:buFont typeface="Arial" panose="020B0604020202020204" pitchFamily="34" charset="0"/>
              <a:buChar char="•"/>
            </a:pPr>
            <a:r>
              <a:rPr lang="en-US" dirty="0"/>
              <a:t>Overall, I learned a lot from this project and am happy with my investment strategy beating S&amp;P500 Index. </a:t>
            </a:r>
          </a:p>
        </p:txBody>
      </p:sp>
    </p:spTree>
    <p:extLst>
      <p:ext uri="{BB962C8B-B14F-4D97-AF65-F5344CB8AC3E}">
        <p14:creationId xmlns:p14="http://schemas.microsoft.com/office/powerpoint/2010/main" val="1980609246"/>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_fixed.potx" id="{9A9BE078-57A7-48B2-9D33-8EFC365D262A}" vid="{66905093-CF97-471D-A25F-2AFDA5521695}"/>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163</TotalTime>
  <Words>1124</Words>
  <Application>Microsoft Office PowerPoint</Application>
  <PresentationFormat>Widescreen</PresentationFormat>
  <Paragraphs>35</Paragraphs>
  <Slides>5</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5</vt:i4>
      </vt:variant>
    </vt:vector>
  </HeadingPairs>
  <TitlesOfParts>
    <vt:vector size="13" baseType="lpstr">
      <vt:lpstr>Arial</vt:lpstr>
      <vt:lpstr>Calibri</vt:lpstr>
      <vt:lpstr>Calibri Light</vt:lpstr>
      <vt:lpstr>Montserrat</vt:lpstr>
      <vt:lpstr>Segoe UI</vt:lpstr>
      <vt:lpstr>Segoe UI Light</vt:lpstr>
      <vt:lpstr>Office Theme</vt:lpstr>
      <vt:lpstr>WelcomeDoc</vt:lpstr>
      <vt:lpstr>Investment Strategy  </vt:lpstr>
      <vt:lpstr>Overall Performance of my strategy in Numbers</vt:lpstr>
      <vt:lpstr>My Strategy of Choosing Investment Instruments</vt:lpstr>
      <vt:lpstr>Evaluating my Strategy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Strategy  </dc:title>
  <dc:creator>MONIKA BALODA</dc:creator>
  <cp:lastModifiedBy>Rajveer Jat</cp:lastModifiedBy>
  <cp:revision>25</cp:revision>
  <dcterms:created xsi:type="dcterms:W3CDTF">2023-01-23T00:15:56Z</dcterms:created>
  <dcterms:modified xsi:type="dcterms:W3CDTF">2023-03-27T17:18:26Z</dcterms:modified>
</cp:coreProperties>
</file>