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1"/>
    <p:sldMasterId id="2147483874" r:id="rId2"/>
  </p:sldMasterIdLst>
  <p:notesMasterIdLst>
    <p:notesMasterId r:id="rId44"/>
  </p:notesMasterIdLst>
  <p:sldIdLst>
    <p:sldId id="256" r:id="rId3"/>
    <p:sldId id="282" r:id="rId4"/>
    <p:sldId id="264" r:id="rId5"/>
    <p:sldId id="257" r:id="rId6"/>
    <p:sldId id="261" r:id="rId7"/>
    <p:sldId id="267" r:id="rId8"/>
    <p:sldId id="309" r:id="rId9"/>
    <p:sldId id="290" r:id="rId10"/>
    <p:sldId id="281" r:id="rId11"/>
    <p:sldId id="292" r:id="rId12"/>
    <p:sldId id="279" r:id="rId13"/>
    <p:sldId id="280" r:id="rId14"/>
    <p:sldId id="258" r:id="rId15"/>
    <p:sldId id="263" r:id="rId16"/>
    <p:sldId id="265" r:id="rId17"/>
    <p:sldId id="270" r:id="rId18"/>
    <p:sldId id="311" r:id="rId19"/>
    <p:sldId id="288" r:id="rId20"/>
    <p:sldId id="273" r:id="rId21"/>
    <p:sldId id="274" r:id="rId22"/>
    <p:sldId id="276" r:id="rId23"/>
    <p:sldId id="277" r:id="rId24"/>
    <p:sldId id="299" r:id="rId25"/>
    <p:sldId id="284" r:id="rId26"/>
    <p:sldId id="298" r:id="rId27"/>
    <p:sldId id="278" r:id="rId28"/>
    <p:sldId id="310" r:id="rId29"/>
    <p:sldId id="286" r:id="rId30"/>
    <p:sldId id="275" r:id="rId31"/>
    <p:sldId id="283" r:id="rId32"/>
    <p:sldId id="312" r:id="rId33"/>
    <p:sldId id="313" r:id="rId34"/>
    <p:sldId id="300" r:id="rId35"/>
    <p:sldId id="314" r:id="rId36"/>
    <p:sldId id="302" r:id="rId37"/>
    <p:sldId id="303" r:id="rId38"/>
    <p:sldId id="304" r:id="rId39"/>
    <p:sldId id="305" r:id="rId40"/>
    <p:sldId id="306" r:id="rId41"/>
    <p:sldId id="315" r:id="rId42"/>
    <p:sldId id="30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p:restoredTop sz="73492"/>
  </p:normalViewPr>
  <p:slideViewPr>
    <p:cSldViewPr snapToGrid="0" snapToObjects="1">
      <p:cViewPr varScale="1">
        <p:scale>
          <a:sx n="63" d="100"/>
          <a:sy n="63" d="100"/>
        </p:scale>
        <p:origin x="1102"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_rels/data1.xml.rels><?xml version="1.0" encoding="UTF-8" standalone="yes"?>
<Relationships xmlns="http://schemas.openxmlformats.org/package/2006/relationships"><Relationship Id="rId1"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D31B2-B94C-43D2-BCDE-7D632277B23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A6E9BF5-279B-4DB0-9BC0-F84A90469FFE}">
      <dgm:prSet/>
      <dgm:spPr/>
      <dgm:t>
        <a:bodyPr/>
        <a:lstStyle/>
        <a:p>
          <a:r>
            <a:rPr lang="en-US" dirty="0"/>
            <a:t>Save best model</a:t>
          </a:r>
        </a:p>
      </dgm:t>
    </dgm:pt>
    <dgm:pt modelId="{E0B514A9-444F-4CE0-BD9C-4F51CD100A87}" type="parTrans" cxnId="{F6349400-B6A4-46D0-8AE3-63D0FC943671}">
      <dgm:prSet/>
      <dgm:spPr/>
      <dgm:t>
        <a:bodyPr/>
        <a:lstStyle/>
        <a:p>
          <a:endParaRPr lang="en-US"/>
        </a:p>
      </dgm:t>
    </dgm:pt>
    <dgm:pt modelId="{D59F47B1-3B5E-4375-997C-28ECBE285301}" type="sibTrans" cxnId="{F6349400-B6A4-46D0-8AE3-63D0FC943671}">
      <dgm:prSet/>
      <dgm:spPr/>
      <dgm:t>
        <a:bodyPr/>
        <a:lstStyle/>
        <a:p>
          <a:endParaRPr lang="en-US"/>
        </a:p>
      </dgm:t>
    </dgm:pt>
    <dgm:pt modelId="{A20088F9-761A-4EB6-82AA-BEF9865E9850}" type="pres">
      <dgm:prSet presAssocID="{303D31B2-B94C-43D2-BCDE-7D632277B23E}" presName="linearFlow" presStyleCnt="0">
        <dgm:presLayoutVars>
          <dgm:dir/>
          <dgm:resizeHandles val="exact"/>
        </dgm:presLayoutVars>
      </dgm:prSet>
      <dgm:spPr/>
    </dgm:pt>
    <dgm:pt modelId="{F2C46784-552D-4B89-AF63-8CF7759CFF0D}" type="pres">
      <dgm:prSet presAssocID="{6A6E9BF5-279B-4DB0-9BC0-F84A90469FFE}" presName="composite" presStyleCnt="0"/>
      <dgm:spPr/>
    </dgm:pt>
    <dgm:pt modelId="{EB1F427E-9EBB-4ACD-BB3E-4C4C7A5FB09F}" type="pres">
      <dgm:prSet presAssocID="{6A6E9BF5-279B-4DB0-9BC0-F84A90469FFE}" presName="imgShp" presStyleLbl="fgImgPlace1" presStyleIdx="0" presStyleCnt="1"/>
      <dgm:spPr>
        <a:blipFill>
          <a:blip xmlns:r="http://schemas.openxmlformats.org/officeDocument/2006/relationships" r:embed="rId1"/>
          <a:srcRect/>
          <a:stretch>
            <a:fillRect l="-17000" r="-17000"/>
          </a:stretch>
        </a:blipFill>
      </dgm:spPr>
    </dgm:pt>
    <dgm:pt modelId="{E65AE0D5-5164-4DC0-8498-7AE91A15797E}" type="pres">
      <dgm:prSet presAssocID="{6A6E9BF5-279B-4DB0-9BC0-F84A90469FFE}" presName="txShp" presStyleLbl="node1" presStyleIdx="0" presStyleCnt="1">
        <dgm:presLayoutVars>
          <dgm:bulletEnabled val="1"/>
        </dgm:presLayoutVars>
      </dgm:prSet>
      <dgm:spPr/>
    </dgm:pt>
  </dgm:ptLst>
  <dgm:cxnLst>
    <dgm:cxn modelId="{F6349400-B6A4-46D0-8AE3-63D0FC943671}" srcId="{303D31B2-B94C-43D2-BCDE-7D632277B23E}" destId="{6A6E9BF5-279B-4DB0-9BC0-F84A90469FFE}" srcOrd="0" destOrd="0" parTransId="{E0B514A9-444F-4CE0-BD9C-4F51CD100A87}" sibTransId="{D59F47B1-3B5E-4375-997C-28ECBE285301}"/>
    <dgm:cxn modelId="{03B6C426-FEDA-4E9C-98EE-28607C679790}" type="presOf" srcId="{303D31B2-B94C-43D2-BCDE-7D632277B23E}" destId="{A20088F9-761A-4EB6-82AA-BEF9865E9850}" srcOrd="0" destOrd="0" presId="urn:microsoft.com/office/officeart/2005/8/layout/vList3"/>
    <dgm:cxn modelId="{18D1EDF3-D95C-4E29-B8EA-98C57D184AD2}" type="presOf" srcId="{6A6E9BF5-279B-4DB0-9BC0-F84A90469FFE}" destId="{E65AE0D5-5164-4DC0-8498-7AE91A15797E}" srcOrd="0" destOrd="0" presId="urn:microsoft.com/office/officeart/2005/8/layout/vList3"/>
    <dgm:cxn modelId="{53A0B925-18B2-4495-BE76-46D37A5EE248}" type="presParOf" srcId="{A20088F9-761A-4EB6-82AA-BEF9865E9850}" destId="{F2C46784-552D-4B89-AF63-8CF7759CFF0D}" srcOrd="0" destOrd="0" presId="urn:microsoft.com/office/officeart/2005/8/layout/vList3"/>
    <dgm:cxn modelId="{98E48E49-7740-4E4F-9A40-4175B7C2E099}" type="presParOf" srcId="{F2C46784-552D-4B89-AF63-8CF7759CFF0D}" destId="{EB1F427E-9EBB-4ACD-BB3E-4C4C7A5FB09F}" srcOrd="0" destOrd="0" presId="urn:microsoft.com/office/officeart/2005/8/layout/vList3"/>
    <dgm:cxn modelId="{8A6E05CC-D780-4723-B8A8-770AB0E371AE}" type="presParOf" srcId="{F2C46784-552D-4B89-AF63-8CF7759CFF0D}" destId="{E65AE0D5-5164-4DC0-8498-7AE91A15797E}"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AE0D5-5164-4DC0-8498-7AE91A15797E}">
      <dsp:nvSpPr>
        <dsp:cNvPr id="0" name=""/>
        <dsp:cNvSpPr/>
      </dsp:nvSpPr>
      <dsp:spPr>
        <a:xfrm rot="10800000">
          <a:off x="738673" y="0"/>
          <a:ext cx="2379491" cy="5573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5759" tIns="80010" rIns="149352" bIns="80010" numCol="1" spcCol="1270" anchor="ctr" anchorCtr="0">
          <a:noAutofit/>
        </a:bodyPr>
        <a:lstStyle/>
        <a:p>
          <a:pPr marL="0" lvl="0" indent="0" algn="ctr" defTabSz="933450">
            <a:lnSpc>
              <a:spcPct val="90000"/>
            </a:lnSpc>
            <a:spcBef>
              <a:spcPct val="0"/>
            </a:spcBef>
            <a:spcAft>
              <a:spcPct val="35000"/>
            </a:spcAft>
            <a:buNone/>
          </a:pPr>
          <a:r>
            <a:rPr lang="en-US" sz="2100" kern="1200" dirty="0"/>
            <a:t>Save best model</a:t>
          </a:r>
        </a:p>
      </dsp:txBody>
      <dsp:txXfrm rot="10800000">
        <a:off x="878001" y="0"/>
        <a:ext cx="2240163" cy="557312"/>
      </dsp:txXfrm>
    </dsp:sp>
    <dsp:sp modelId="{EB1F427E-9EBB-4ACD-BB3E-4C4C7A5FB09F}">
      <dsp:nvSpPr>
        <dsp:cNvPr id="0" name=""/>
        <dsp:cNvSpPr/>
      </dsp:nvSpPr>
      <dsp:spPr>
        <a:xfrm>
          <a:off x="460017" y="0"/>
          <a:ext cx="557312" cy="557312"/>
        </a:xfrm>
        <a:prstGeom prst="ellipse">
          <a:avLst/>
        </a:prstGeom>
        <a:blipFill>
          <a:blip xmlns:r="http://schemas.openxmlformats.org/officeDocument/2006/relationships" r:embed="rId1"/>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A9178-D676-F944-B6E2-D0F5CA61D598}" type="datetimeFigureOut">
              <a:rPr lang="en-US" smtClean="0"/>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DB570-E3C6-2441-A16A-CB376754A763}" type="slidenum">
              <a:rPr lang="en-US" smtClean="0"/>
              <a:t>‹#›</a:t>
            </a:fld>
            <a:endParaRPr lang="en-US"/>
          </a:p>
        </p:txBody>
      </p:sp>
    </p:spTree>
    <p:extLst>
      <p:ext uri="{BB962C8B-B14F-4D97-AF65-F5344CB8AC3E}">
        <p14:creationId xmlns:p14="http://schemas.microsoft.com/office/powerpoint/2010/main" val="176071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1</a:t>
            </a:fld>
            <a:endParaRPr lang="en-US"/>
          </a:p>
        </p:txBody>
      </p:sp>
    </p:spTree>
    <p:extLst>
      <p:ext uri="{BB962C8B-B14F-4D97-AF65-F5344CB8AC3E}">
        <p14:creationId xmlns:p14="http://schemas.microsoft.com/office/powerpoint/2010/main" val="2817453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14</a:t>
            </a:fld>
            <a:endParaRPr lang="en-US"/>
          </a:p>
        </p:txBody>
      </p:sp>
    </p:spTree>
    <p:extLst>
      <p:ext uri="{BB962C8B-B14F-4D97-AF65-F5344CB8AC3E}">
        <p14:creationId xmlns:p14="http://schemas.microsoft.com/office/powerpoint/2010/main" val="57783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15</a:t>
            </a:fld>
            <a:endParaRPr lang="en-US"/>
          </a:p>
        </p:txBody>
      </p:sp>
    </p:spTree>
    <p:extLst>
      <p:ext uri="{BB962C8B-B14F-4D97-AF65-F5344CB8AC3E}">
        <p14:creationId xmlns:p14="http://schemas.microsoft.com/office/powerpoint/2010/main" val="1462333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19</a:t>
            </a:fld>
            <a:endParaRPr lang="en-US"/>
          </a:p>
        </p:txBody>
      </p:sp>
    </p:spTree>
    <p:extLst>
      <p:ext uri="{BB962C8B-B14F-4D97-AF65-F5344CB8AC3E}">
        <p14:creationId xmlns:p14="http://schemas.microsoft.com/office/powerpoint/2010/main" val="320802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Visual examination of Triangle class, we see that larger triangles are classified correctly, where as few smaller square images are predicted as triangles.</a:t>
            </a:r>
          </a:p>
          <a:p>
            <a:r>
              <a:rPr lang="en-US" dirty="0"/>
              <a:t> </a:t>
            </a:r>
          </a:p>
        </p:txBody>
      </p:sp>
      <p:sp>
        <p:nvSpPr>
          <p:cNvPr id="4" name="Slide Number Placeholder 3"/>
          <p:cNvSpPr>
            <a:spLocks noGrp="1"/>
          </p:cNvSpPr>
          <p:nvPr>
            <p:ph type="sldNum" sz="quarter" idx="5"/>
          </p:nvPr>
        </p:nvSpPr>
        <p:spPr/>
        <p:txBody>
          <a:bodyPr/>
          <a:lstStyle/>
          <a:p>
            <a:fld id="{BC6DB570-E3C6-2441-A16A-CB376754A763}" type="slidenum">
              <a:rPr lang="en-US" smtClean="0"/>
              <a:t>20</a:t>
            </a:fld>
            <a:endParaRPr lang="en-US"/>
          </a:p>
        </p:txBody>
      </p:sp>
    </p:spTree>
    <p:extLst>
      <p:ext uri="{BB962C8B-B14F-4D97-AF65-F5344CB8AC3E}">
        <p14:creationId xmlns:p14="http://schemas.microsoft.com/office/powerpoint/2010/main" val="348160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Visual examination of Square class, we see that larger squares are classified correctly, where as few smaller triangle images are predicted as squares.</a:t>
            </a:r>
          </a:p>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21</a:t>
            </a:fld>
            <a:endParaRPr lang="en-US"/>
          </a:p>
        </p:txBody>
      </p:sp>
    </p:spTree>
    <p:extLst>
      <p:ext uri="{BB962C8B-B14F-4D97-AF65-F5344CB8AC3E}">
        <p14:creationId xmlns:p14="http://schemas.microsoft.com/office/powerpoint/2010/main" val="180507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larger pizzas are correctly classified, except for few smaller square/triangles are predicted incorrectly as pizzas.</a:t>
            </a:r>
          </a:p>
          <a:p>
            <a:endParaRPr lang="en-US" dirty="0"/>
          </a:p>
          <a:p>
            <a:r>
              <a:rPr lang="en-US" dirty="0"/>
              <a:t>Visual examination of all 3 classes shows that, bigger images are classified correctly and smaller ones are not.</a:t>
            </a:r>
          </a:p>
          <a:p>
            <a:endParaRPr lang="en-US" dirty="0"/>
          </a:p>
          <a:p>
            <a:r>
              <a:rPr lang="en-US" dirty="0"/>
              <a:t>Upon further analysis, by classifying images in 5 classes, it was observed that:</a:t>
            </a:r>
          </a:p>
          <a:p>
            <a:r>
              <a:rPr lang="en-US" dirty="0"/>
              <a:t>Class 1 – classified as biggest squares</a:t>
            </a:r>
          </a:p>
          <a:p>
            <a:r>
              <a:rPr lang="en-US" dirty="0"/>
              <a:t>Class 2 – small triangle, square and pizza</a:t>
            </a:r>
          </a:p>
          <a:p>
            <a:r>
              <a:rPr lang="en-US" dirty="0"/>
              <a:t>Class 3 – slightly bigger triangle, square and pizza</a:t>
            </a:r>
          </a:p>
          <a:p>
            <a:r>
              <a:rPr lang="en-US" dirty="0"/>
              <a:t>Class 4 – biggest triangle, square and pizza</a:t>
            </a:r>
          </a:p>
          <a:p>
            <a:r>
              <a:rPr lang="en-US" dirty="0"/>
              <a:t>Class 5 – biggest pizzas</a:t>
            </a:r>
          </a:p>
          <a:p>
            <a:endParaRPr lang="en-US" dirty="0"/>
          </a:p>
          <a:p>
            <a:r>
              <a:rPr lang="en-US" dirty="0"/>
              <a:t>From this analysis, we can see that size of images is playing significant role in classification of images.</a:t>
            </a:r>
          </a:p>
        </p:txBody>
      </p:sp>
      <p:sp>
        <p:nvSpPr>
          <p:cNvPr id="4" name="Slide Number Placeholder 3"/>
          <p:cNvSpPr>
            <a:spLocks noGrp="1"/>
          </p:cNvSpPr>
          <p:nvPr>
            <p:ph type="sldNum" sz="quarter" idx="5"/>
          </p:nvPr>
        </p:nvSpPr>
        <p:spPr/>
        <p:txBody>
          <a:bodyPr/>
          <a:lstStyle/>
          <a:p>
            <a:fld id="{BC6DB570-E3C6-2441-A16A-CB376754A763}" type="slidenum">
              <a:rPr lang="en-US" smtClean="0"/>
              <a:t>22</a:t>
            </a:fld>
            <a:endParaRPr lang="en-US"/>
          </a:p>
        </p:txBody>
      </p:sp>
    </p:spTree>
    <p:extLst>
      <p:ext uri="{BB962C8B-B14F-4D97-AF65-F5344CB8AC3E}">
        <p14:creationId xmlns:p14="http://schemas.microsoft.com/office/powerpoint/2010/main" val="3496389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images are identified by the total number of blank rows and columns. When number of blank rows &gt; 12 and columns are &gt; 12, the image is considered as small image.</a:t>
            </a:r>
          </a:p>
        </p:txBody>
      </p:sp>
      <p:sp>
        <p:nvSpPr>
          <p:cNvPr id="4" name="Slide Number Placeholder 3"/>
          <p:cNvSpPr>
            <a:spLocks noGrp="1"/>
          </p:cNvSpPr>
          <p:nvPr>
            <p:ph type="sldNum" sz="quarter" idx="5"/>
          </p:nvPr>
        </p:nvSpPr>
        <p:spPr/>
        <p:txBody>
          <a:bodyPr/>
          <a:lstStyle/>
          <a:p>
            <a:fld id="{BC6DB570-E3C6-2441-A16A-CB376754A763}" type="slidenum">
              <a:rPr lang="en-US" smtClean="0"/>
              <a:t>23</a:t>
            </a:fld>
            <a:endParaRPr lang="en-US"/>
          </a:p>
        </p:txBody>
      </p:sp>
    </p:spTree>
    <p:extLst>
      <p:ext uri="{BB962C8B-B14F-4D97-AF65-F5344CB8AC3E}">
        <p14:creationId xmlns:p14="http://schemas.microsoft.com/office/powerpoint/2010/main" val="3258329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set was divided into Smaller and Larger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Test set  was divided into Smaller and Larger images.</a:t>
            </a:r>
          </a:p>
          <a:p>
            <a:endParaRPr lang="en-US" dirty="0"/>
          </a:p>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24</a:t>
            </a:fld>
            <a:endParaRPr lang="en-US"/>
          </a:p>
        </p:txBody>
      </p:sp>
    </p:spTree>
    <p:extLst>
      <p:ext uri="{BB962C8B-B14F-4D97-AF65-F5344CB8AC3E}">
        <p14:creationId xmlns:p14="http://schemas.microsoft.com/office/powerpoint/2010/main" val="1959853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image classification accuracy is increased to 99% in comparison to 79% for the combined set.</a:t>
            </a:r>
          </a:p>
        </p:txBody>
      </p:sp>
      <p:sp>
        <p:nvSpPr>
          <p:cNvPr id="4" name="Slide Number Placeholder 3"/>
          <p:cNvSpPr>
            <a:spLocks noGrp="1"/>
          </p:cNvSpPr>
          <p:nvPr>
            <p:ph type="sldNum" sz="quarter" idx="5"/>
          </p:nvPr>
        </p:nvSpPr>
        <p:spPr/>
        <p:txBody>
          <a:bodyPr/>
          <a:lstStyle/>
          <a:p>
            <a:fld id="{BC6DB570-E3C6-2441-A16A-CB376754A763}" type="slidenum">
              <a:rPr lang="en-US" smtClean="0"/>
              <a:t>25</a:t>
            </a:fld>
            <a:endParaRPr lang="en-US"/>
          </a:p>
        </p:txBody>
      </p:sp>
    </p:spTree>
    <p:extLst>
      <p:ext uri="{BB962C8B-B14F-4D97-AF65-F5344CB8AC3E}">
        <p14:creationId xmlns:p14="http://schemas.microsoft.com/office/powerpoint/2010/main" val="971629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image classification accuracy is reduced to 42% in comparison to 79% for the combined set.</a:t>
            </a:r>
          </a:p>
          <a:p>
            <a:r>
              <a:rPr lang="en-US" dirty="0"/>
              <a:t>This is due to insufficient number of observations in the Training set – only 0.01% of small images in Training set (717 out of 60,000)</a:t>
            </a:r>
          </a:p>
          <a:p>
            <a:r>
              <a:rPr lang="en-US" dirty="0"/>
              <a:t>Where as Test set contains 41% of small images which is 4121 out of 10,000.</a:t>
            </a:r>
          </a:p>
          <a:p>
            <a:endParaRPr lang="en-US" dirty="0"/>
          </a:p>
          <a:p>
            <a:r>
              <a:rPr lang="en-US" dirty="0"/>
              <a:t>The Training set  and Test sets are reversed for analyzing the behavior of our classifier towards smaller images. This resulted in accuracy improvement to 84%. </a:t>
            </a:r>
          </a:p>
          <a:p>
            <a:r>
              <a:rPr lang="en-US" dirty="0"/>
              <a:t>Still we were not satisfied with the accuracy %</a:t>
            </a:r>
          </a:p>
        </p:txBody>
      </p:sp>
      <p:sp>
        <p:nvSpPr>
          <p:cNvPr id="4" name="Slide Number Placeholder 3"/>
          <p:cNvSpPr>
            <a:spLocks noGrp="1"/>
          </p:cNvSpPr>
          <p:nvPr>
            <p:ph type="sldNum" sz="quarter" idx="5"/>
          </p:nvPr>
        </p:nvSpPr>
        <p:spPr/>
        <p:txBody>
          <a:bodyPr/>
          <a:lstStyle/>
          <a:p>
            <a:fld id="{BC6DB570-E3C6-2441-A16A-CB376754A763}" type="slidenum">
              <a:rPr lang="en-US" smtClean="0"/>
              <a:t>26</a:t>
            </a:fld>
            <a:endParaRPr lang="en-US"/>
          </a:p>
        </p:txBody>
      </p:sp>
    </p:spTree>
    <p:extLst>
      <p:ext uri="{BB962C8B-B14F-4D97-AF65-F5344CB8AC3E}">
        <p14:creationId xmlns:p14="http://schemas.microsoft.com/office/powerpoint/2010/main" val="287115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2</a:t>
            </a:fld>
            <a:endParaRPr lang="en-US"/>
          </a:p>
        </p:txBody>
      </p:sp>
    </p:spTree>
    <p:extLst>
      <p:ext uri="{BB962C8B-B14F-4D97-AF65-F5344CB8AC3E}">
        <p14:creationId xmlns:p14="http://schemas.microsoft.com/office/powerpoint/2010/main" val="1747912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smaller images were cut down to 15x15 matrix from 28x28, by removing the blank rows and columns.</a:t>
            </a:r>
          </a:p>
          <a:p>
            <a:endParaRPr lang="en-US" dirty="0"/>
          </a:p>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28</a:t>
            </a:fld>
            <a:endParaRPr lang="en-US"/>
          </a:p>
        </p:txBody>
      </p:sp>
    </p:spTree>
    <p:extLst>
      <p:ext uri="{BB962C8B-B14F-4D97-AF65-F5344CB8AC3E}">
        <p14:creationId xmlns:p14="http://schemas.microsoft.com/office/powerpoint/2010/main" val="176477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smaller images, the blank rows and columns from left, right, top, bottom are removed.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Smaller images are identified by counting maximum number of blank rows &gt; 12 and number of blank columns &gt; 12</a:t>
            </a:r>
          </a:p>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29</a:t>
            </a:fld>
            <a:endParaRPr lang="en-US"/>
          </a:p>
        </p:txBody>
      </p:sp>
    </p:spTree>
    <p:extLst>
      <p:ext uri="{BB962C8B-B14F-4D97-AF65-F5344CB8AC3E}">
        <p14:creationId xmlns:p14="http://schemas.microsoft.com/office/powerpoint/2010/main" val="258377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image classification accuracy increased to 98% from 84% for the reversed Training and Test set. </a:t>
            </a:r>
          </a:p>
          <a:p>
            <a:endParaRPr lang="en-US" dirty="0"/>
          </a:p>
          <a:p>
            <a:r>
              <a:rPr lang="en-US" dirty="0"/>
              <a:t>For large image classification, the accuracy turned out good – 99%</a:t>
            </a:r>
          </a:p>
          <a:p>
            <a:r>
              <a:rPr lang="en-US" dirty="0"/>
              <a:t>For small image classification, we need to use Test set for training the classifier, which has 41% of small images</a:t>
            </a:r>
          </a:p>
          <a:p>
            <a:endParaRPr lang="en-US" dirty="0"/>
          </a:p>
          <a:p>
            <a:r>
              <a:rPr lang="en-US" dirty="0"/>
              <a:t>The combined total accuracy of our classifier is 98.5% , which is the average of 98%(small images) and 99%(large images) </a:t>
            </a:r>
          </a:p>
        </p:txBody>
      </p:sp>
      <p:sp>
        <p:nvSpPr>
          <p:cNvPr id="4" name="Slide Number Placeholder 3"/>
          <p:cNvSpPr>
            <a:spLocks noGrp="1"/>
          </p:cNvSpPr>
          <p:nvPr>
            <p:ph type="sldNum" sz="quarter" idx="5"/>
          </p:nvPr>
        </p:nvSpPr>
        <p:spPr/>
        <p:txBody>
          <a:bodyPr/>
          <a:lstStyle/>
          <a:p>
            <a:fld id="{BC6DB570-E3C6-2441-A16A-CB376754A763}" type="slidenum">
              <a:rPr lang="en-US" smtClean="0"/>
              <a:t>30</a:t>
            </a:fld>
            <a:endParaRPr lang="en-US"/>
          </a:p>
        </p:txBody>
      </p:sp>
    </p:spTree>
    <p:extLst>
      <p:ext uri="{BB962C8B-B14F-4D97-AF65-F5344CB8AC3E}">
        <p14:creationId xmlns:p14="http://schemas.microsoft.com/office/powerpoint/2010/main" val="1226674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31</a:t>
            </a:fld>
            <a:endParaRPr lang="en-US"/>
          </a:p>
        </p:txBody>
      </p:sp>
    </p:spTree>
    <p:extLst>
      <p:ext uri="{BB962C8B-B14F-4D97-AF65-F5344CB8AC3E}">
        <p14:creationId xmlns:p14="http://schemas.microsoft.com/office/powerpoint/2010/main" val="1448741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32</a:t>
            </a:fld>
            <a:endParaRPr lang="en-US"/>
          </a:p>
        </p:txBody>
      </p:sp>
    </p:spTree>
    <p:extLst>
      <p:ext uri="{BB962C8B-B14F-4D97-AF65-F5344CB8AC3E}">
        <p14:creationId xmlns:p14="http://schemas.microsoft.com/office/powerpoint/2010/main" val="4130969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34</a:t>
            </a:fld>
            <a:endParaRPr lang="en-US"/>
          </a:p>
        </p:txBody>
      </p:sp>
    </p:spTree>
    <p:extLst>
      <p:ext uri="{BB962C8B-B14F-4D97-AF65-F5344CB8AC3E}">
        <p14:creationId xmlns:p14="http://schemas.microsoft.com/office/powerpoint/2010/main" val="1046016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DB570-E3C6-2441-A16A-CB376754A763}" type="slidenum">
              <a:rPr lang="en-US" smtClean="0"/>
              <a:t>40</a:t>
            </a:fld>
            <a:endParaRPr lang="en-US"/>
          </a:p>
        </p:txBody>
      </p:sp>
    </p:spTree>
    <p:extLst>
      <p:ext uri="{BB962C8B-B14F-4D97-AF65-F5344CB8AC3E}">
        <p14:creationId xmlns:p14="http://schemas.microsoft.com/office/powerpoint/2010/main" val="4122207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DB570-E3C6-2441-A16A-CB376754A763}" type="slidenum">
              <a:rPr lang="en-US" smtClean="0"/>
              <a:t>41</a:t>
            </a:fld>
            <a:endParaRPr lang="en-US"/>
          </a:p>
        </p:txBody>
      </p:sp>
    </p:spTree>
    <p:extLst>
      <p:ext uri="{BB962C8B-B14F-4D97-AF65-F5344CB8AC3E}">
        <p14:creationId xmlns:p14="http://schemas.microsoft.com/office/powerpoint/2010/main" val="80115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"shapes dataset" consisting of a training set of 60,000 examples, and a test set of 10,000 examples. Each example is a 784-dimensional vector, which when reformatted as an image has the appearance of one of 3 shapes - triangle, square or pizza.</a:t>
            </a:r>
          </a:p>
          <a:p>
            <a:r>
              <a:rPr lang="en-US" sz="1200" b="0" i="0" kern="1200" dirty="0">
                <a:solidFill>
                  <a:schemeClr val="tx1"/>
                </a:solidFill>
                <a:effectLst/>
                <a:latin typeface="+mn-lt"/>
                <a:ea typeface="+mn-ea"/>
                <a:cs typeface="+mn-cs"/>
              </a:rPr>
              <a:t>Four flat binary data files are available on this site: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Shapes_1_1_Train_Features.dat: training set features (47040000 bytes) </a:t>
            </a:r>
          </a:p>
          <a:p>
            <a:r>
              <a:rPr lang="en-US" sz="1200" b="0" i="0" kern="1200" dirty="0">
                <a:solidFill>
                  <a:schemeClr val="tx1"/>
                </a:solidFill>
                <a:effectLst/>
                <a:latin typeface="+mn-lt"/>
                <a:ea typeface="+mn-ea"/>
                <a:cs typeface="+mn-cs"/>
              </a:rPr>
              <a:t>Shapes_1_1_Train_Labels.dat: training set labels (60000 bytes) </a:t>
            </a:r>
          </a:p>
          <a:p>
            <a:r>
              <a:rPr lang="en-US" sz="1200" b="0" i="0" kern="1200" dirty="0">
                <a:solidFill>
                  <a:schemeClr val="tx1"/>
                </a:solidFill>
                <a:effectLst/>
                <a:latin typeface="+mn-lt"/>
                <a:ea typeface="+mn-ea"/>
                <a:cs typeface="+mn-cs"/>
              </a:rPr>
              <a:t>Shapes_1_1_Test_Features.dat: training set features (7840000 bytes) </a:t>
            </a:r>
          </a:p>
          <a:p>
            <a:r>
              <a:rPr lang="en-US" sz="1200" b="0" i="0" kern="1200" dirty="0">
                <a:solidFill>
                  <a:schemeClr val="tx1"/>
                </a:solidFill>
                <a:effectLst/>
                <a:latin typeface="+mn-lt"/>
                <a:ea typeface="+mn-ea"/>
                <a:cs typeface="+mn-cs"/>
              </a:rPr>
              <a:t>Shapes_1_1_Test_Labels.dat: training set labels (10000 bytes)</a:t>
            </a:r>
          </a:p>
          <a:p>
            <a:endParaRPr lang="en-US" dirty="0"/>
          </a:p>
          <a:p>
            <a:r>
              <a:rPr lang="en-US" sz="1200" b="0" i="0" kern="1200" dirty="0">
                <a:solidFill>
                  <a:schemeClr val="tx1"/>
                </a:solidFill>
                <a:effectLst/>
                <a:latin typeface="+mn-lt"/>
                <a:ea typeface="+mn-ea"/>
                <a:cs typeface="+mn-cs"/>
              </a:rPr>
              <a:t>Once we import a feature file by reading in all the bytes, we partition the data into lists of 784 elements. Each of these lists can be viewed as an image of shape objects by reformatting it as a 28x28 matrix.</a:t>
            </a:r>
            <a:br>
              <a:rPr lang="en-US" dirty="0"/>
            </a:br>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4</a:t>
            </a:fld>
            <a:endParaRPr lang="en-US"/>
          </a:p>
        </p:txBody>
      </p:sp>
    </p:spTree>
    <p:extLst>
      <p:ext uri="{BB962C8B-B14F-4D97-AF65-F5344CB8AC3E}">
        <p14:creationId xmlns:p14="http://schemas.microsoft.com/office/powerpoint/2010/main" val="4137174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5</a:t>
            </a:fld>
            <a:endParaRPr lang="en-US"/>
          </a:p>
        </p:txBody>
      </p:sp>
    </p:spTree>
    <p:extLst>
      <p:ext uri="{BB962C8B-B14F-4D97-AF65-F5344CB8AC3E}">
        <p14:creationId xmlns:p14="http://schemas.microsoft.com/office/powerpoint/2010/main" val="1381117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7</a:t>
            </a:fld>
            <a:endParaRPr lang="en-US"/>
          </a:p>
        </p:txBody>
      </p:sp>
    </p:spTree>
    <p:extLst>
      <p:ext uri="{BB962C8B-B14F-4D97-AF65-F5344CB8AC3E}">
        <p14:creationId xmlns:p14="http://schemas.microsoft.com/office/powerpoint/2010/main" val="100110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9</a:t>
            </a:fld>
            <a:endParaRPr lang="en-US"/>
          </a:p>
        </p:txBody>
      </p:sp>
    </p:spTree>
    <p:extLst>
      <p:ext uri="{BB962C8B-B14F-4D97-AF65-F5344CB8AC3E}">
        <p14:creationId xmlns:p14="http://schemas.microsoft.com/office/powerpoint/2010/main" val="293652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10</a:t>
            </a:fld>
            <a:endParaRPr lang="en-US"/>
          </a:p>
        </p:txBody>
      </p:sp>
    </p:spTree>
    <p:extLst>
      <p:ext uri="{BB962C8B-B14F-4D97-AF65-F5344CB8AC3E}">
        <p14:creationId xmlns:p14="http://schemas.microsoft.com/office/powerpoint/2010/main" val="285340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11</a:t>
            </a:fld>
            <a:endParaRPr lang="en-US"/>
          </a:p>
        </p:txBody>
      </p:sp>
    </p:spTree>
    <p:extLst>
      <p:ext uri="{BB962C8B-B14F-4D97-AF65-F5344CB8AC3E}">
        <p14:creationId xmlns:p14="http://schemas.microsoft.com/office/powerpoint/2010/main" val="185637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6DB570-E3C6-2441-A16A-CB376754A763}" type="slidenum">
              <a:rPr lang="en-US" smtClean="0"/>
              <a:t>13</a:t>
            </a:fld>
            <a:endParaRPr lang="en-US"/>
          </a:p>
        </p:txBody>
      </p:sp>
    </p:spTree>
    <p:extLst>
      <p:ext uri="{BB962C8B-B14F-4D97-AF65-F5344CB8AC3E}">
        <p14:creationId xmlns:p14="http://schemas.microsoft.com/office/powerpoint/2010/main" val="296973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310EAF-66FB-5948-9411-64F711ECD04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56285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310EAF-66FB-5948-9411-64F711ECD04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9228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310EAF-66FB-5948-9411-64F711ECD04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666540-C279-344A-A00B-EC823A8809B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243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10EAF-66FB-5948-9411-64F711ECD04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217292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10EAF-66FB-5948-9411-64F711ECD04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666540-C279-344A-A00B-EC823A8809B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938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10EAF-66FB-5948-9411-64F711ECD04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56470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10EAF-66FB-5948-9411-64F711ECD04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3932228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10EAF-66FB-5948-9411-64F711ECD04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636051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54013E8-CF8E-459F-A020-C2AC9B5AB51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9/24/2018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01CD80-A618-421D-82D7-89C64F70B21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8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54013E8-CF8E-459F-A020-C2AC9B5AB51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9/24/2018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01CD80-A618-421D-82D7-89C64F70B21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07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310EAF-66FB-5948-9411-64F711ECD04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17570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310EAF-66FB-5948-9411-64F711ECD04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73159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310EAF-66FB-5948-9411-64F711ECD04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192838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310EAF-66FB-5948-9411-64F711ECD045}"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347063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310EAF-66FB-5948-9411-64F711ECD045}"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49938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10EAF-66FB-5948-9411-64F711ECD045}"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61851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310EAF-66FB-5948-9411-64F711ECD04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102388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310EAF-66FB-5948-9411-64F711ECD04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666540-C279-344A-A00B-EC823A8809B0}" type="slidenum">
              <a:rPr lang="en-US" smtClean="0"/>
              <a:t>‹#›</a:t>
            </a:fld>
            <a:endParaRPr lang="en-US"/>
          </a:p>
        </p:txBody>
      </p:sp>
    </p:spTree>
    <p:extLst>
      <p:ext uri="{BB962C8B-B14F-4D97-AF65-F5344CB8AC3E}">
        <p14:creationId xmlns:p14="http://schemas.microsoft.com/office/powerpoint/2010/main" val="29089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310EAF-66FB-5948-9411-64F711ECD045}" type="datetimeFigureOut">
              <a:rPr lang="en-US" smtClean="0"/>
              <a:t>9/24/2018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666540-C279-344A-A00B-EC823A8809B0}" type="slidenum">
              <a:rPr lang="en-US" smtClean="0"/>
              <a:t>‹#›</a:t>
            </a:fld>
            <a:endParaRPr lang="en-US"/>
          </a:p>
        </p:txBody>
      </p:sp>
    </p:spTree>
    <p:extLst>
      <p:ext uri="{BB962C8B-B14F-4D97-AF65-F5344CB8AC3E}">
        <p14:creationId xmlns:p14="http://schemas.microsoft.com/office/powerpoint/2010/main" val="84147722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013E8-CF8E-459F-A020-C2AC9B5AB517}" type="datetimeFigureOut">
              <a:rPr lang="en-US" smtClean="0"/>
              <a:t>9/24/2018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1CD80-A618-421D-82D7-89C64F70B21E}" type="slidenum">
              <a:rPr lang="en-US" smtClean="0"/>
              <a:t>‹#›</a:t>
            </a:fld>
            <a:endParaRPr lang="en-US"/>
          </a:p>
        </p:txBody>
      </p:sp>
    </p:spTree>
    <p:extLst>
      <p:ext uri="{BB962C8B-B14F-4D97-AF65-F5344CB8AC3E}">
        <p14:creationId xmlns:p14="http://schemas.microsoft.com/office/powerpoint/2010/main" val="3709990598"/>
      </p:ext>
    </p:extLst>
  </p:cSld>
  <p:clrMap bg1="lt1" tx1="dk1" bg2="lt2" tx2="dk2" accent1="accent1" accent2="accent2" accent3="accent3" accent4="accent4" accent5="accent5" accent6="accent6" hlink="hlink" folHlink="folHlink"/>
  <p:sldLayoutIdLst>
    <p:sldLayoutId id="2147483875" r:id="rId1"/>
    <p:sldLayoutId id="21474838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7.xml"/><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9.png"/><Relationship Id="rId7" Type="http://schemas.openxmlformats.org/officeDocument/2006/relationships/diagramQuickStyle" Target="../diagrams/quickStyle1.xml"/><Relationship Id="rId2" Type="http://schemas.openxmlformats.org/officeDocument/2006/relationships/image" Target="../media/image38.JPG"/><Relationship Id="rId1" Type="http://schemas.openxmlformats.org/officeDocument/2006/relationships/slideLayout" Target="../slideLayouts/slideLayout1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0.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7.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openxmlformats.org/officeDocument/2006/relationships/hyperlink" Target="https://twitter.com/shbharath" TargetMode="External"/><Relationship Id="rId3" Type="http://schemas.openxmlformats.org/officeDocument/2006/relationships/image" Target="../media/image45.png"/><Relationship Id="rId7" Type="http://schemas.openxmlformats.org/officeDocument/2006/relationships/hyperlink" Target="https://www.linkedin.com/in/shbharath"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hyperlink" Target="https://github.com/shbharath/Shapes" TargetMode="External"/><Relationship Id="rId5" Type="http://schemas.openxmlformats.org/officeDocument/2006/relationships/hyperlink" Target="mailto:sh.bharath@gmail.com" TargetMode="Externa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B756-CCFF-A24E-B323-C953B6ADB740}"/>
              </a:ext>
            </a:extLst>
          </p:cNvPr>
          <p:cNvSpPr>
            <a:spLocks noGrp="1"/>
          </p:cNvSpPr>
          <p:nvPr>
            <p:ph type="ctrTitle"/>
          </p:nvPr>
        </p:nvSpPr>
        <p:spPr>
          <a:xfrm>
            <a:off x="2496616" y="1248941"/>
            <a:ext cx="8915399" cy="2262781"/>
          </a:xfrm>
        </p:spPr>
        <p:txBody>
          <a:bodyPr/>
          <a:lstStyle/>
          <a:p>
            <a:r>
              <a:rPr lang="en-US" dirty="0"/>
              <a:t>Shapes Recognition</a:t>
            </a:r>
          </a:p>
        </p:txBody>
      </p:sp>
      <p:sp>
        <p:nvSpPr>
          <p:cNvPr id="3" name="Subtitle 2">
            <a:extLst>
              <a:ext uri="{FF2B5EF4-FFF2-40B4-BE49-F238E27FC236}">
                <a16:creationId xmlns:a16="http://schemas.microsoft.com/office/drawing/2014/main" id="{A7B7C368-2C9A-9C4C-8CFE-CD8D75A5849B}"/>
              </a:ext>
            </a:extLst>
          </p:cNvPr>
          <p:cNvSpPr>
            <a:spLocks noGrp="1"/>
          </p:cNvSpPr>
          <p:nvPr>
            <p:ph type="subTitle" idx="1"/>
          </p:nvPr>
        </p:nvSpPr>
        <p:spPr/>
        <p:txBody>
          <a:bodyPr>
            <a:normAutofit/>
          </a:bodyPr>
          <a:lstStyle/>
          <a:p>
            <a:endParaRPr lang="en-US" dirty="0"/>
          </a:p>
          <a:p>
            <a:endParaRPr lang="en-US" dirty="0"/>
          </a:p>
        </p:txBody>
      </p:sp>
      <p:sp>
        <p:nvSpPr>
          <p:cNvPr id="4" name="TextBox 3">
            <a:extLst>
              <a:ext uri="{FF2B5EF4-FFF2-40B4-BE49-F238E27FC236}">
                <a16:creationId xmlns:a16="http://schemas.microsoft.com/office/drawing/2014/main" id="{508839CA-FF0A-7148-A6F1-FA6C46292FC2}"/>
              </a:ext>
            </a:extLst>
          </p:cNvPr>
          <p:cNvSpPr txBox="1"/>
          <p:nvPr/>
        </p:nvSpPr>
        <p:spPr>
          <a:xfrm>
            <a:off x="2594919" y="4139514"/>
            <a:ext cx="2875211" cy="1477328"/>
          </a:xfrm>
          <a:prstGeom prst="rect">
            <a:avLst/>
          </a:prstGeom>
          <a:noFill/>
        </p:spPr>
        <p:txBody>
          <a:bodyPr wrap="square" rtlCol="0">
            <a:spAutoFit/>
          </a:bodyPr>
          <a:lstStyle/>
          <a:p>
            <a:r>
              <a:rPr lang="en-US" dirty="0"/>
              <a:t>Monika Bansal</a:t>
            </a:r>
          </a:p>
          <a:p>
            <a:r>
              <a:rPr lang="en-US" dirty="0" err="1"/>
              <a:t>Heema</a:t>
            </a:r>
            <a:r>
              <a:rPr lang="en-US" dirty="0"/>
              <a:t> </a:t>
            </a:r>
            <a:r>
              <a:rPr lang="en-US" dirty="0" err="1"/>
              <a:t>Maniar</a:t>
            </a:r>
            <a:endParaRPr lang="en-US" dirty="0"/>
          </a:p>
          <a:p>
            <a:r>
              <a:rPr lang="en-US" dirty="0"/>
              <a:t>Armin </a:t>
            </a:r>
            <a:r>
              <a:rPr lang="en-US" dirty="0" err="1"/>
              <a:t>Faroughi</a:t>
            </a:r>
            <a:r>
              <a:rPr lang="en-US" dirty="0"/>
              <a:t> </a:t>
            </a:r>
          </a:p>
          <a:p>
            <a:r>
              <a:rPr lang="en-US" dirty="0"/>
              <a:t>Bharath </a:t>
            </a:r>
            <a:r>
              <a:rPr lang="en-US" dirty="0" err="1"/>
              <a:t>Hemashekar</a:t>
            </a:r>
            <a:endParaRPr lang="en-US" dirty="0"/>
          </a:p>
          <a:p>
            <a:endParaRPr lang="en-US" dirty="0"/>
          </a:p>
        </p:txBody>
      </p:sp>
      <p:sp>
        <p:nvSpPr>
          <p:cNvPr id="5" name="TextBox 4">
            <a:extLst>
              <a:ext uri="{FF2B5EF4-FFF2-40B4-BE49-F238E27FC236}">
                <a16:creationId xmlns:a16="http://schemas.microsoft.com/office/drawing/2014/main" id="{1627E14E-BB94-154A-8B8C-9B76991886F1}"/>
              </a:ext>
            </a:extLst>
          </p:cNvPr>
          <p:cNvSpPr txBox="1"/>
          <p:nvPr/>
        </p:nvSpPr>
        <p:spPr>
          <a:xfrm>
            <a:off x="8079129" y="4942389"/>
            <a:ext cx="2141933" cy="369332"/>
          </a:xfrm>
          <a:prstGeom prst="rect">
            <a:avLst/>
          </a:prstGeom>
          <a:noFill/>
        </p:spPr>
        <p:txBody>
          <a:bodyPr wrap="none" rtlCol="0">
            <a:spAutoFit/>
          </a:bodyPr>
          <a:lstStyle/>
          <a:p>
            <a:r>
              <a:rPr lang="en-US" dirty="0"/>
              <a:t>September 24, 2018</a:t>
            </a:r>
          </a:p>
        </p:txBody>
      </p:sp>
    </p:spTree>
    <p:extLst>
      <p:ext uri="{BB962C8B-B14F-4D97-AF65-F5344CB8AC3E}">
        <p14:creationId xmlns:p14="http://schemas.microsoft.com/office/powerpoint/2010/main" val="216485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A17A-9AF4-5949-BC36-230F3545469C}"/>
              </a:ext>
            </a:extLst>
          </p:cNvPr>
          <p:cNvSpPr>
            <a:spLocks noGrp="1"/>
          </p:cNvSpPr>
          <p:nvPr>
            <p:ph type="title"/>
          </p:nvPr>
        </p:nvSpPr>
        <p:spPr/>
        <p:txBody>
          <a:bodyPr/>
          <a:lstStyle/>
          <a:p>
            <a:r>
              <a:rPr lang="en-US" dirty="0"/>
              <a:t>Histogram using 3 PCA</a:t>
            </a:r>
          </a:p>
        </p:txBody>
      </p:sp>
      <p:pic>
        <p:nvPicPr>
          <p:cNvPr id="7" name="Picture 6">
            <a:extLst>
              <a:ext uri="{FF2B5EF4-FFF2-40B4-BE49-F238E27FC236}">
                <a16:creationId xmlns:a16="http://schemas.microsoft.com/office/drawing/2014/main" id="{B6BEC03D-81A8-0646-A718-AF17997D9703}"/>
              </a:ext>
            </a:extLst>
          </p:cNvPr>
          <p:cNvPicPr>
            <a:picLocks noChangeAspect="1"/>
          </p:cNvPicPr>
          <p:nvPr/>
        </p:nvPicPr>
        <p:blipFill>
          <a:blip r:embed="rId3"/>
          <a:stretch>
            <a:fillRect/>
          </a:stretch>
        </p:blipFill>
        <p:spPr>
          <a:xfrm>
            <a:off x="6638925" y="2369356"/>
            <a:ext cx="4914900" cy="3314700"/>
          </a:xfrm>
          <a:prstGeom prst="rect">
            <a:avLst/>
          </a:prstGeom>
        </p:spPr>
      </p:pic>
      <p:sp>
        <p:nvSpPr>
          <p:cNvPr id="4" name="Content Placeholder 3">
            <a:extLst>
              <a:ext uri="{FF2B5EF4-FFF2-40B4-BE49-F238E27FC236}">
                <a16:creationId xmlns:a16="http://schemas.microsoft.com/office/drawing/2014/main" id="{B5C0D7A8-7398-0B4F-8E4D-FF05D3770A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673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5871-31B9-1844-8076-E3470930DABC}"/>
              </a:ext>
            </a:extLst>
          </p:cNvPr>
          <p:cNvSpPr>
            <a:spLocks noGrp="1"/>
          </p:cNvSpPr>
          <p:nvPr>
            <p:ph type="title"/>
          </p:nvPr>
        </p:nvSpPr>
        <p:spPr/>
        <p:txBody>
          <a:bodyPr/>
          <a:lstStyle/>
          <a:p>
            <a:r>
              <a:rPr lang="en-US" dirty="0"/>
              <a:t>Numeric structure of a shape object</a:t>
            </a:r>
          </a:p>
        </p:txBody>
      </p:sp>
      <p:sp>
        <p:nvSpPr>
          <p:cNvPr id="3" name="Content Placeholder 2">
            <a:extLst>
              <a:ext uri="{FF2B5EF4-FFF2-40B4-BE49-F238E27FC236}">
                <a16:creationId xmlns:a16="http://schemas.microsoft.com/office/drawing/2014/main" id="{D1DDCE32-19AB-DF45-B94E-F2BF9ABF380A}"/>
              </a:ext>
            </a:extLst>
          </p:cNvPr>
          <p:cNvSpPr>
            <a:spLocks noGrp="1"/>
          </p:cNvSpPr>
          <p:nvPr>
            <p:ph idx="1"/>
          </p:nvPr>
        </p:nvSpPr>
        <p:spPr>
          <a:xfrm>
            <a:off x="4159273" y="1349250"/>
            <a:ext cx="2295304" cy="648829"/>
          </a:xfrm>
        </p:spPr>
        <p:txBody>
          <a:bodyPr/>
          <a:lstStyle/>
          <a:p>
            <a:pPr marL="0" indent="0">
              <a:buNone/>
            </a:pPr>
            <a:r>
              <a:rPr lang="en-US" dirty="0"/>
              <a:t>  28 x 28 matrix</a:t>
            </a:r>
          </a:p>
        </p:txBody>
      </p:sp>
      <p:graphicFrame>
        <p:nvGraphicFramePr>
          <p:cNvPr id="4" name="Table 3">
            <a:extLst>
              <a:ext uri="{FF2B5EF4-FFF2-40B4-BE49-F238E27FC236}">
                <a16:creationId xmlns:a16="http://schemas.microsoft.com/office/drawing/2014/main" id="{1C461660-3FF1-CB49-A688-ABB51135973D}"/>
              </a:ext>
            </a:extLst>
          </p:cNvPr>
          <p:cNvGraphicFramePr>
            <a:graphicFrameLocks noGrp="1"/>
          </p:cNvGraphicFramePr>
          <p:nvPr>
            <p:extLst>
              <p:ext uri="{D42A27DB-BD31-4B8C-83A1-F6EECF244321}">
                <p14:modId xmlns:p14="http://schemas.microsoft.com/office/powerpoint/2010/main" val="36491667"/>
              </p:ext>
            </p:extLst>
          </p:nvPr>
        </p:nvGraphicFramePr>
        <p:xfrm>
          <a:off x="3823621" y="2190269"/>
          <a:ext cx="5451654" cy="3449628"/>
        </p:xfrm>
        <a:graphic>
          <a:graphicData uri="http://schemas.openxmlformats.org/drawingml/2006/table">
            <a:tbl>
              <a:tblPr>
                <a:tableStyleId>{5C22544A-7EE6-4342-B048-85BDC9FD1C3A}</a:tableStyleId>
              </a:tblPr>
              <a:tblGrid>
                <a:gridCol w="225069">
                  <a:extLst>
                    <a:ext uri="{9D8B030D-6E8A-4147-A177-3AD203B41FA5}">
                      <a16:colId xmlns:a16="http://schemas.microsoft.com/office/drawing/2014/main" val="3186378155"/>
                    </a:ext>
                  </a:extLst>
                </a:gridCol>
                <a:gridCol w="192366">
                  <a:extLst>
                    <a:ext uri="{9D8B030D-6E8A-4147-A177-3AD203B41FA5}">
                      <a16:colId xmlns:a16="http://schemas.microsoft.com/office/drawing/2014/main" val="858612909"/>
                    </a:ext>
                  </a:extLst>
                </a:gridCol>
                <a:gridCol w="192366">
                  <a:extLst>
                    <a:ext uri="{9D8B030D-6E8A-4147-A177-3AD203B41FA5}">
                      <a16:colId xmlns:a16="http://schemas.microsoft.com/office/drawing/2014/main" val="2230487693"/>
                    </a:ext>
                  </a:extLst>
                </a:gridCol>
                <a:gridCol w="192366">
                  <a:extLst>
                    <a:ext uri="{9D8B030D-6E8A-4147-A177-3AD203B41FA5}">
                      <a16:colId xmlns:a16="http://schemas.microsoft.com/office/drawing/2014/main" val="2506044556"/>
                    </a:ext>
                  </a:extLst>
                </a:gridCol>
                <a:gridCol w="192366">
                  <a:extLst>
                    <a:ext uri="{9D8B030D-6E8A-4147-A177-3AD203B41FA5}">
                      <a16:colId xmlns:a16="http://schemas.microsoft.com/office/drawing/2014/main" val="3546121725"/>
                    </a:ext>
                  </a:extLst>
                </a:gridCol>
                <a:gridCol w="192366">
                  <a:extLst>
                    <a:ext uri="{9D8B030D-6E8A-4147-A177-3AD203B41FA5}">
                      <a16:colId xmlns:a16="http://schemas.microsoft.com/office/drawing/2014/main" val="374598855"/>
                    </a:ext>
                  </a:extLst>
                </a:gridCol>
                <a:gridCol w="192366">
                  <a:extLst>
                    <a:ext uri="{9D8B030D-6E8A-4147-A177-3AD203B41FA5}">
                      <a16:colId xmlns:a16="http://schemas.microsoft.com/office/drawing/2014/main" val="476733361"/>
                    </a:ext>
                  </a:extLst>
                </a:gridCol>
                <a:gridCol w="192366">
                  <a:extLst>
                    <a:ext uri="{9D8B030D-6E8A-4147-A177-3AD203B41FA5}">
                      <a16:colId xmlns:a16="http://schemas.microsoft.com/office/drawing/2014/main" val="3302716251"/>
                    </a:ext>
                  </a:extLst>
                </a:gridCol>
                <a:gridCol w="192366">
                  <a:extLst>
                    <a:ext uri="{9D8B030D-6E8A-4147-A177-3AD203B41FA5}">
                      <a16:colId xmlns:a16="http://schemas.microsoft.com/office/drawing/2014/main" val="3876061295"/>
                    </a:ext>
                  </a:extLst>
                </a:gridCol>
                <a:gridCol w="192366">
                  <a:extLst>
                    <a:ext uri="{9D8B030D-6E8A-4147-A177-3AD203B41FA5}">
                      <a16:colId xmlns:a16="http://schemas.microsoft.com/office/drawing/2014/main" val="1061145190"/>
                    </a:ext>
                  </a:extLst>
                </a:gridCol>
                <a:gridCol w="192366">
                  <a:extLst>
                    <a:ext uri="{9D8B030D-6E8A-4147-A177-3AD203B41FA5}">
                      <a16:colId xmlns:a16="http://schemas.microsoft.com/office/drawing/2014/main" val="3137633151"/>
                    </a:ext>
                  </a:extLst>
                </a:gridCol>
                <a:gridCol w="192366">
                  <a:extLst>
                    <a:ext uri="{9D8B030D-6E8A-4147-A177-3AD203B41FA5}">
                      <a16:colId xmlns:a16="http://schemas.microsoft.com/office/drawing/2014/main" val="1914414561"/>
                    </a:ext>
                  </a:extLst>
                </a:gridCol>
                <a:gridCol w="192366">
                  <a:extLst>
                    <a:ext uri="{9D8B030D-6E8A-4147-A177-3AD203B41FA5}">
                      <a16:colId xmlns:a16="http://schemas.microsoft.com/office/drawing/2014/main" val="3574545481"/>
                    </a:ext>
                  </a:extLst>
                </a:gridCol>
                <a:gridCol w="192366">
                  <a:extLst>
                    <a:ext uri="{9D8B030D-6E8A-4147-A177-3AD203B41FA5}">
                      <a16:colId xmlns:a16="http://schemas.microsoft.com/office/drawing/2014/main" val="1434740123"/>
                    </a:ext>
                  </a:extLst>
                </a:gridCol>
                <a:gridCol w="192366">
                  <a:extLst>
                    <a:ext uri="{9D8B030D-6E8A-4147-A177-3AD203B41FA5}">
                      <a16:colId xmlns:a16="http://schemas.microsoft.com/office/drawing/2014/main" val="576747882"/>
                    </a:ext>
                  </a:extLst>
                </a:gridCol>
                <a:gridCol w="192366">
                  <a:extLst>
                    <a:ext uri="{9D8B030D-6E8A-4147-A177-3AD203B41FA5}">
                      <a16:colId xmlns:a16="http://schemas.microsoft.com/office/drawing/2014/main" val="1783886681"/>
                    </a:ext>
                  </a:extLst>
                </a:gridCol>
                <a:gridCol w="192366">
                  <a:extLst>
                    <a:ext uri="{9D8B030D-6E8A-4147-A177-3AD203B41FA5}">
                      <a16:colId xmlns:a16="http://schemas.microsoft.com/office/drawing/2014/main" val="1483222543"/>
                    </a:ext>
                  </a:extLst>
                </a:gridCol>
                <a:gridCol w="192366">
                  <a:extLst>
                    <a:ext uri="{9D8B030D-6E8A-4147-A177-3AD203B41FA5}">
                      <a16:colId xmlns:a16="http://schemas.microsoft.com/office/drawing/2014/main" val="1150466919"/>
                    </a:ext>
                  </a:extLst>
                </a:gridCol>
                <a:gridCol w="192366">
                  <a:extLst>
                    <a:ext uri="{9D8B030D-6E8A-4147-A177-3AD203B41FA5}">
                      <a16:colId xmlns:a16="http://schemas.microsoft.com/office/drawing/2014/main" val="4094479410"/>
                    </a:ext>
                  </a:extLst>
                </a:gridCol>
                <a:gridCol w="192366">
                  <a:extLst>
                    <a:ext uri="{9D8B030D-6E8A-4147-A177-3AD203B41FA5}">
                      <a16:colId xmlns:a16="http://schemas.microsoft.com/office/drawing/2014/main" val="1640828015"/>
                    </a:ext>
                  </a:extLst>
                </a:gridCol>
                <a:gridCol w="192366">
                  <a:extLst>
                    <a:ext uri="{9D8B030D-6E8A-4147-A177-3AD203B41FA5}">
                      <a16:colId xmlns:a16="http://schemas.microsoft.com/office/drawing/2014/main" val="883771517"/>
                    </a:ext>
                  </a:extLst>
                </a:gridCol>
                <a:gridCol w="192366">
                  <a:extLst>
                    <a:ext uri="{9D8B030D-6E8A-4147-A177-3AD203B41FA5}">
                      <a16:colId xmlns:a16="http://schemas.microsoft.com/office/drawing/2014/main" val="909369643"/>
                    </a:ext>
                  </a:extLst>
                </a:gridCol>
                <a:gridCol w="192366">
                  <a:extLst>
                    <a:ext uri="{9D8B030D-6E8A-4147-A177-3AD203B41FA5}">
                      <a16:colId xmlns:a16="http://schemas.microsoft.com/office/drawing/2014/main" val="2623658427"/>
                    </a:ext>
                  </a:extLst>
                </a:gridCol>
                <a:gridCol w="192366">
                  <a:extLst>
                    <a:ext uri="{9D8B030D-6E8A-4147-A177-3AD203B41FA5}">
                      <a16:colId xmlns:a16="http://schemas.microsoft.com/office/drawing/2014/main" val="3261612155"/>
                    </a:ext>
                  </a:extLst>
                </a:gridCol>
                <a:gridCol w="192366">
                  <a:extLst>
                    <a:ext uri="{9D8B030D-6E8A-4147-A177-3AD203B41FA5}">
                      <a16:colId xmlns:a16="http://schemas.microsoft.com/office/drawing/2014/main" val="4015097546"/>
                    </a:ext>
                  </a:extLst>
                </a:gridCol>
                <a:gridCol w="192366">
                  <a:extLst>
                    <a:ext uri="{9D8B030D-6E8A-4147-A177-3AD203B41FA5}">
                      <a16:colId xmlns:a16="http://schemas.microsoft.com/office/drawing/2014/main" val="4247481083"/>
                    </a:ext>
                  </a:extLst>
                </a:gridCol>
                <a:gridCol w="192366">
                  <a:extLst>
                    <a:ext uri="{9D8B030D-6E8A-4147-A177-3AD203B41FA5}">
                      <a16:colId xmlns:a16="http://schemas.microsoft.com/office/drawing/2014/main" val="2936470159"/>
                    </a:ext>
                  </a:extLst>
                </a:gridCol>
                <a:gridCol w="225069">
                  <a:extLst>
                    <a:ext uri="{9D8B030D-6E8A-4147-A177-3AD203B41FA5}">
                      <a16:colId xmlns:a16="http://schemas.microsoft.com/office/drawing/2014/main" val="3135115991"/>
                    </a:ext>
                  </a:extLst>
                </a:gridCol>
              </a:tblGrid>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409964096"/>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550932378"/>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334590607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03776962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95413146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98595257"/>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58201325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638191506"/>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255</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96</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641987784"/>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191</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63</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82738288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79</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082503959"/>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96</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0</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159</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31335381"/>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112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15283379"/>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127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222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255</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142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06752979"/>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183</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192206417"/>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142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63</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112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96425649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167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79</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31</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5702208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104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127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64101428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112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174472404"/>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88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222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441190476"/>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207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689409838"/>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3133358618"/>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92909112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303398091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592215892"/>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55494985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473797545"/>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255</a:t>
                      </a:r>
                      <a:endParaRPr lang="en-US" sz="700" b="0" i="0" u="none" strike="noStrike" dirty="0">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016188561"/>
                  </a:ext>
                </a:extLst>
              </a:tr>
            </a:tbl>
          </a:graphicData>
        </a:graphic>
      </p:graphicFrame>
      <p:pic>
        <p:nvPicPr>
          <p:cNvPr id="11266" name="Picture 2">
            <a:extLst>
              <a:ext uri="{FF2B5EF4-FFF2-40B4-BE49-F238E27FC236}">
                <a16:creationId xmlns:a16="http://schemas.microsoft.com/office/drawing/2014/main" id="{621B0809-7BB5-534A-AC3A-5D7F02C90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138" y="2496920"/>
            <a:ext cx="2595379" cy="256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58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F530-5CD5-D04C-9300-2B9D33363DC6}"/>
              </a:ext>
            </a:extLst>
          </p:cNvPr>
          <p:cNvSpPr>
            <a:spLocks noGrp="1"/>
          </p:cNvSpPr>
          <p:nvPr>
            <p:ph type="title"/>
          </p:nvPr>
        </p:nvSpPr>
        <p:spPr/>
        <p:txBody>
          <a:bodyPr/>
          <a:lstStyle/>
          <a:p>
            <a:r>
              <a:rPr lang="en-US" dirty="0"/>
              <a:t>Shape object represented as feature vector</a:t>
            </a:r>
          </a:p>
        </p:txBody>
      </p:sp>
      <p:pic>
        <p:nvPicPr>
          <p:cNvPr id="12290" name="Picture 2">
            <a:extLst>
              <a:ext uri="{FF2B5EF4-FFF2-40B4-BE49-F238E27FC236}">
                <a16:creationId xmlns:a16="http://schemas.microsoft.com/office/drawing/2014/main" id="{282BEAF8-DB94-6C4C-A996-EDBE737D73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1841" y="2652410"/>
            <a:ext cx="540002" cy="53364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423CAC2-A5F5-474C-9BB1-BD8CBA4C8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291" y="1925977"/>
            <a:ext cx="3181289" cy="2120859"/>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6B676A78-E6C2-9544-9398-E6AF093708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0869" y="2680588"/>
            <a:ext cx="630923" cy="6235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99CABA10-6D20-DB46-899C-FF1B94050D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034" y="1925977"/>
            <a:ext cx="3214386" cy="2142924"/>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C4068A0A-561D-C94C-BB6C-EF22E66B6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456" y="4674297"/>
            <a:ext cx="567351" cy="560676"/>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E5802B63-7B84-AD46-B3B1-ACBA3E2F22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53" y="3935472"/>
            <a:ext cx="3322416" cy="221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38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A759-3E98-6D48-9A17-097F5521BB27}"/>
              </a:ext>
            </a:extLst>
          </p:cNvPr>
          <p:cNvSpPr>
            <a:spLocks noGrp="1"/>
          </p:cNvSpPr>
          <p:nvPr>
            <p:ph type="title"/>
          </p:nvPr>
        </p:nvSpPr>
        <p:spPr/>
        <p:txBody>
          <a:bodyPr/>
          <a:lstStyle/>
          <a:p>
            <a:r>
              <a:rPr lang="en-US" dirty="0"/>
              <a:t>Classification Techniques</a:t>
            </a:r>
          </a:p>
        </p:txBody>
      </p:sp>
      <p:sp>
        <p:nvSpPr>
          <p:cNvPr id="3" name="Content Placeholder 2">
            <a:extLst>
              <a:ext uri="{FF2B5EF4-FFF2-40B4-BE49-F238E27FC236}">
                <a16:creationId xmlns:a16="http://schemas.microsoft.com/office/drawing/2014/main" id="{F568E5BB-85EB-4842-8C19-A4477CA63937}"/>
              </a:ext>
            </a:extLst>
          </p:cNvPr>
          <p:cNvSpPr>
            <a:spLocks noGrp="1"/>
          </p:cNvSpPr>
          <p:nvPr>
            <p:ph idx="1"/>
          </p:nvPr>
        </p:nvSpPr>
        <p:spPr/>
        <p:txBody>
          <a:bodyPr>
            <a:normAutofit/>
          </a:bodyPr>
          <a:lstStyle/>
          <a:p>
            <a:r>
              <a:rPr lang="en-US" dirty="0"/>
              <a:t>Unsupervised </a:t>
            </a:r>
          </a:p>
          <a:p>
            <a:pPr lvl="1"/>
            <a:r>
              <a:rPr lang="en-US" dirty="0"/>
              <a:t>EM for Gaussian Distribution</a:t>
            </a:r>
          </a:p>
          <a:p>
            <a:pPr lvl="1"/>
            <a:r>
              <a:rPr lang="en-US" dirty="0"/>
              <a:t>K-Means</a:t>
            </a:r>
          </a:p>
          <a:p>
            <a:r>
              <a:rPr lang="en-US" dirty="0"/>
              <a:t>Supervised</a:t>
            </a:r>
          </a:p>
          <a:p>
            <a:pPr lvl="1"/>
            <a:r>
              <a:rPr lang="en-US" dirty="0"/>
              <a:t>Linear Classifier (multiclass)</a:t>
            </a:r>
          </a:p>
          <a:p>
            <a:pPr lvl="2"/>
            <a:r>
              <a:rPr lang="en-US" dirty="0"/>
              <a:t>Perceptron</a:t>
            </a:r>
          </a:p>
          <a:p>
            <a:pPr lvl="1"/>
            <a:r>
              <a:rPr lang="en-US" dirty="0"/>
              <a:t>Logistic Regression</a:t>
            </a:r>
          </a:p>
          <a:p>
            <a:pPr lvl="1"/>
            <a:r>
              <a:rPr lang="en-US" dirty="0"/>
              <a:t>Neural Network</a:t>
            </a:r>
          </a:p>
          <a:p>
            <a:endParaRPr lang="en-US" dirty="0"/>
          </a:p>
        </p:txBody>
      </p:sp>
    </p:spTree>
    <p:extLst>
      <p:ext uri="{BB962C8B-B14F-4D97-AF65-F5344CB8AC3E}">
        <p14:creationId xmlns:p14="http://schemas.microsoft.com/office/powerpoint/2010/main" val="134376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060D-9E82-1043-8CFD-306B0E98DBBC}"/>
              </a:ext>
            </a:extLst>
          </p:cNvPr>
          <p:cNvSpPr>
            <a:spLocks noGrp="1"/>
          </p:cNvSpPr>
          <p:nvPr>
            <p:ph type="title"/>
          </p:nvPr>
        </p:nvSpPr>
        <p:spPr/>
        <p:txBody>
          <a:bodyPr/>
          <a:lstStyle/>
          <a:p>
            <a:r>
              <a:rPr lang="en-US" dirty="0"/>
              <a:t>Classifier Design</a:t>
            </a:r>
          </a:p>
        </p:txBody>
      </p:sp>
      <p:sp>
        <p:nvSpPr>
          <p:cNvPr id="6" name="TextBox 5">
            <a:extLst>
              <a:ext uri="{FF2B5EF4-FFF2-40B4-BE49-F238E27FC236}">
                <a16:creationId xmlns:a16="http://schemas.microsoft.com/office/drawing/2014/main" id="{64B0758C-FC5C-EE48-B2C7-8C423BC2F808}"/>
              </a:ext>
            </a:extLst>
          </p:cNvPr>
          <p:cNvSpPr txBox="1"/>
          <p:nvPr/>
        </p:nvSpPr>
        <p:spPr>
          <a:xfrm>
            <a:off x="2946400" y="2781300"/>
            <a:ext cx="184731" cy="369332"/>
          </a:xfrm>
          <a:prstGeom prst="rect">
            <a:avLst/>
          </a:prstGeom>
          <a:noFill/>
        </p:spPr>
        <p:txBody>
          <a:bodyPr wrap="none" rtlCol="0">
            <a:spAutoFit/>
          </a:bodyPr>
          <a:lstStyle/>
          <a:p>
            <a:endParaRPr lang="en-US" dirty="0"/>
          </a:p>
        </p:txBody>
      </p:sp>
      <p:sp>
        <p:nvSpPr>
          <p:cNvPr id="8" name="Rounded Rectangle 7">
            <a:extLst>
              <a:ext uri="{FF2B5EF4-FFF2-40B4-BE49-F238E27FC236}">
                <a16:creationId xmlns:a16="http://schemas.microsoft.com/office/drawing/2014/main" id="{7517DC9D-ED1E-7942-AE5C-8429E45C40C6}"/>
              </a:ext>
            </a:extLst>
          </p:cNvPr>
          <p:cNvSpPr/>
          <p:nvPr/>
        </p:nvSpPr>
        <p:spPr>
          <a:xfrm>
            <a:off x="775504" y="2634792"/>
            <a:ext cx="754846" cy="5588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p:txBody>
      </p:sp>
      <p:cxnSp>
        <p:nvCxnSpPr>
          <p:cNvPr id="10" name="Straight Arrow Connector 9">
            <a:extLst>
              <a:ext uri="{FF2B5EF4-FFF2-40B4-BE49-F238E27FC236}">
                <a16:creationId xmlns:a16="http://schemas.microsoft.com/office/drawing/2014/main" id="{3C94CFD6-5EF0-0D4C-B2BA-9C88549A622E}"/>
              </a:ext>
            </a:extLst>
          </p:cNvPr>
          <p:cNvCxnSpPr>
            <a:cxnSpLocks/>
            <a:stCxn id="8" idx="3"/>
            <a:endCxn id="12" idx="1"/>
          </p:cNvCxnSpPr>
          <p:nvPr/>
        </p:nvCxnSpPr>
        <p:spPr>
          <a:xfrm>
            <a:off x="1530350" y="2914192"/>
            <a:ext cx="996950" cy="39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9040F04B-70E3-6A47-98C8-944CB2711005}"/>
              </a:ext>
            </a:extLst>
          </p:cNvPr>
          <p:cNvSpPr/>
          <p:nvPr/>
        </p:nvSpPr>
        <p:spPr>
          <a:xfrm>
            <a:off x="2527300" y="2657841"/>
            <a:ext cx="11049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Training</a:t>
            </a:r>
          </a:p>
        </p:txBody>
      </p:sp>
      <p:cxnSp>
        <p:nvCxnSpPr>
          <p:cNvPr id="13" name="Straight Arrow Connector 12">
            <a:extLst>
              <a:ext uri="{FF2B5EF4-FFF2-40B4-BE49-F238E27FC236}">
                <a16:creationId xmlns:a16="http://schemas.microsoft.com/office/drawing/2014/main" id="{57DA7421-750C-A749-8869-1280EA866B99}"/>
              </a:ext>
            </a:extLst>
          </p:cNvPr>
          <p:cNvCxnSpPr>
            <a:cxnSpLocks/>
            <a:stCxn id="12" idx="3"/>
            <a:endCxn id="16" idx="1"/>
          </p:cNvCxnSpPr>
          <p:nvPr/>
        </p:nvCxnSpPr>
        <p:spPr>
          <a:xfrm>
            <a:off x="3632200" y="2918191"/>
            <a:ext cx="4826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1F0AE127-FDD2-0B44-BE20-376A028AE21F}"/>
              </a:ext>
            </a:extLst>
          </p:cNvPr>
          <p:cNvSpPr/>
          <p:nvPr/>
        </p:nvSpPr>
        <p:spPr>
          <a:xfrm>
            <a:off x="2514600" y="4023905"/>
            <a:ext cx="11176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Test</a:t>
            </a:r>
          </a:p>
        </p:txBody>
      </p:sp>
      <p:cxnSp>
        <p:nvCxnSpPr>
          <p:cNvPr id="15" name="Straight Arrow Connector 14">
            <a:extLst>
              <a:ext uri="{FF2B5EF4-FFF2-40B4-BE49-F238E27FC236}">
                <a16:creationId xmlns:a16="http://schemas.microsoft.com/office/drawing/2014/main" id="{300C25CB-91C5-1C40-A022-F7A824EC79CC}"/>
              </a:ext>
            </a:extLst>
          </p:cNvPr>
          <p:cNvCxnSpPr/>
          <p:nvPr/>
        </p:nvCxnSpPr>
        <p:spPr>
          <a:xfrm>
            <a:off x="3644900" y="4254030"/>
            <a:ext cx="476831"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3CD154FC-2DED-7944-813F-AEC6C6AE0A96}"/>
              </a:ext>
            </a:extLst>
          </p:cNvPr>
          <p:cNvSpPr/>
          <p:nvPr/>
        </p:nvSpPr>
        <p:spPr>
          <a:xfrm>
            <a:off x="4114800" y="2657841"/>
            <a:ext cx="7620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PCA</a:t>
            </a:r>
          </a:p>
        </p:txBody>
      </p:sp>
      <p:sp>
        <p:nvSpPr>
          <p:cNvPr id="17" name="Rounded Rectangle 16">
            <a:extLst>
              <a:ext uri="{FF2B5EF4-FFF2-40B4-BE49-F238E27FC236}">
                <a16:creationId xmlns:a16="http://schemas.microsoft.com/office/drawing/2014/main" id="{4346D182-F488-0E48-8BA7-BFE3F8EF9E87}"/>
              </a:ext>
            </a:extLst>
          </p:cNvPr>
          <p:cNvSpPr/>
          <p:nvPr/>
        </p:nvSpPr>
        <p:spPr>
          <a:xfrm>
            <a:off x="4102100" y="4037405"/>
            <a:ext cx="7493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PCA</a:t>
            </a:r>
          </a:p>
        </p:txBody>
      </p:sp>
      <p:sp>
        <p:nvSpPr>
          <p:cNvPr id="18" name="Rounded Rectangle 17">
            <a:extLst>
              <a:ext uri="{FF2B5EF4-FFF2-40B4-BE49-F238E27FC236}">
                <a16:creationId xmlns:a16="http://schemas.microsoft.com/office/drawing/2014/main" id="{0C9908CA-E961-E94B-B7EA-5B4E9BE560E5}"/>
              </a:ext>
            </a:extLst>
          </p:cNvPr>
          <p:cNvSpPr/>
          <p:nvPr/>
        </p:nvSpPr>
        <p:spPr>
          <a:xfrm>
            <a:off x="5283200" y="2549704"/>
            <a:ext cx="1409700" cy="122735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Logistic Regression  </a:t>
            </a:r>
            <a:r>
              <a:rPr lang="en-US" sz="1600" dirty="0" err="1">
                <a:solidFill>
                  <a:schemeClr val="tx1"/>
                </a:solidFill>
              </a:rPr>
              <a:t>PerceptronEM</a:t>
            </a:r>
            <a:endParaRPr lang="en-US" sz="1600" dirty="0">
              <a:solidFill>
                <a:schemeClr val="tx1"/>
              </a:solidFill>
            </a:endParaRPr>
          </a:p>
        </p:txBody>
      </p:sp>
      <p:cxnSp>
        <p:nvCxnSpPr>
          <p:cNvPr id="19" name="Straight Arrow Connector 18">
            <a:extLst>
              <a:ext uri="{FF2B5EF4-FFF2-40B4-BE49-F238E27FC236}">
                <a16:creationId xmlns:a16="http://schemas.microsoft.com/office/drawing/2014/main" id="{588E4FB5-05FF-934C-8C59-C63EE0A4FC6C}"/>
              </a:ext>
            </a:extLst>
          </p:cNvPr>
          <p:cNvCxnSpPr>
            <a:cxnSpLocks/>
            <a:stCxn id="16" idx="3"/>
          </p:cNvCxnSpPr>
          <p:nvPr/>
        </p:nvCxnSpPr>
        <p:spPr>
          <a:xfrm flipV="1">
            <a:off x="4876800" y="2914192"/>
            <a:ext cx="406400" cy="39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9EFE189C-9BF9-7B44-B5D0-924C354BE212}"/>
              </a:ext>
            </a:extLst>
          </p:cNvPr>
          <p:cNvSpPr/>
          <p:nvPr/>
        </p:nvSpPr>
        <p:spPr>
          <a:xfrm>
            <a:off x="6692900" y="4037405"/>
            <a:ext cx="10033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Predict</a:t>
            </a:r>
          </a:p>
        </p:txBody>
      </p:sp>
      <p:cxnSp>
        <p:nvCxnSpPr>
          <p:cNvPr id="22" name="Straight Arrow Connector 21">
            <a:extLst>
              <a:ext uri="{FF2B5EF4-FFF2-40B4-BE49-F238E27FC236}">
                <a16:creationId xmlns:a16="http://schemas.microsoft.com/office/drawing/2014/main" id="{2203D9E0-5D2D-7F45-9BD0-CB939D70207E}"/>
              </a:ext>
            </a:extLst>
          </p:cNvPr>
          <p:cNvCxnSpPr>
            <a:cxnSpLocks/>
            <a:stCxn id="17" idx="3"/>
            <a:endCxn id="21" idx="1"/>
          </p:cNvCxnSpPr>
          <p:nvPr/>
        </p:nvCxnSpPr>
        <p:spPr>
          <a:xfrm>
            <a:off x="4851400" y="4297755"/>
            <a:ext cx="18415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30A81D1-2D67-264C-9879-BD4A521B3564}"/>
              </a:ext>
            </a:extLst>
          </p:cNvPr>
          <p:cNvSpPr/>
          <p:nvPr/>
        </p:nvSpPr>
        <p:spPr>
          <a:xfrm>
            <a:off x="9182099" y="3993680"/>
            <a:ext cx="129299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Accuracy Time</a:t>
            </a:r>
          </a:p>
        </p:txBody>
      </p:sp>
      <p:sp>
        <p:nvSpPr>
          <p:cNvPr id="28" name="Rounded Rectangle 27">
            <a:extLst>
              <a:ext uri="{FF2B5EF4-FFF2-40B4-BE49-F238E27FC236}">
                <a16:creationId xmlns:a16="http://schemas.microsoft.com/office/drawing/2014/main" id="{3B92BB48-D903-2C44-A624-09ECF12CC8D9}"/>
              </a:ext>
            </a:extLst>
          </p:cNvPr>
          <p:cNvSpPr/>
          <p:nvPr/>
        </p:nvSpPr>
        <p:spPr>
          <a:xfrm>
            <a:off x="10659158" y="4023905"/>
            <a:ext cx="1135282"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Visualize</a:t>
            </a:r>
          </a:p>
          <a:p>
            <a:pPr algn="ctr"/>
            <a:r>
              <a:rPr lang="en-US" sz="1600" dirty="0">
                <a:solidFill>
                  <a:schemeClr val="tx1"/>
                </a:solidFill>
              </a:rPr>
              <a:t>Result</a:t>
            </a:r>
          </a:p>
        </p:txBody>
      </p:sp>
      <p:sp>
        <p:nvSpPr>
          <p:cNvPr id="30" name="Rounded Rectangle 29">
            <a:extLst>
              <a:ext uri="{FF2B5EF4-FFF2-40B4-BE49-F238E27FC236}">
                <a16:creationId xmlns:a16="http://schemas.microsoft.com/office/drawing/2014/main" id="{F0BB1E7F-FAF0-5C42-B797-64260F67E3E9}"/>
              </a:ext>
            </a:extLst>
          </p:cNvPr>
          <p:cNvSpPr/>
          <p:nvPr/>
        </p:nvSpPr>
        <p:spPr>
          <a:xfrm>
            <a:off x="7988300" y="4037405"/>
            <a:ext cx="9017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Result</a:t>
            </a:r>
          </a:p>
        </p:txBody>
      </p:sp>
      <p:cxnSp>
        <p:nvCxnSpPr>
          <p:cNvPr id="31" name="Straight Arrow Connector 30">
            <a:extLst>
              <a:ext uri="{FF2B5EF4-FFF2-40B4-BE49-F238E27FC236}">
                <a16:creationId xmlns:a16="http://schemas.microsoft.com/office/drawing/2014/main" id="{22BE5C67-18DC-614F-B3EE-82E307AD4BA1}"/>
              </a:ext>
            </a:extLst>
          </p:cNvPr>
          <p:cNvCxnSpPr>
            <a:cxnSpLocks/>
            <a:stCxn id="21" idx="3"/>
            <a:endCxn id="30" idx="1"/>
          </p:cNvCxnSpPr>
          <p:nvPr/>
        </p:nvCxnSpPr>
        <p:spPr>
          <a:xfrm>
            <a:off x="7696200" y="4297755"/>
            <a:ext cx="2921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89471E97-9297-2043-8301-8D2FB7C9D600}"/>
              </a:ext>
            </a:extLst>
          </p:cNvPr>
          <p:cNvCxnSpPr>
            <a:cxnSpLocks/>
            <a:stCxn id="18" idx="3"/>
            <a:endCxn id="21" idx="0"/>
          </p:cNvCxnSpPr>
          <p:nvPr/>
        </p:nvCxnSpPr>
        <p:spPr>
          <a:xfrm>
            <a:off x="6692900" y="3163380"/>
            <a:ext cx="501650" cy="874025"/>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E6CEB50-8F28-904B-B1C1-76AEBA26B165}"/>
              </a:ext>
            </a:extLst>
          </p:cNvPr>
          <p:cNvCxnSpPr>
            <a:cxnSpLocks/>
            <a:stCxn id="30" idx="3"/>
          </p:cNvCxnSpPr>
          <p:nvPr/>
        </p:nvCxnSpPr>
        <p:spPr>
          <a:xfrm>
            <a:off x="8890000" y="4297755"/>
            <a:ext cx="266700" cy="63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4322DD8-957B-8845-9CFB-1EB25B5AB0D5}"/>
              </a:ext>
            </a:extLst>
          </p:cNvPr>
          <p:cNvCxnSpPr>
            <a:cxnSpLocks/>
          </p:cNvCxnSpPr>
          <p:nvPr/>
        </p:nvCxnSpPr>
        <p:spPr>
          <a:xfrm>
            <a:off x="10475380" y="4297755"/>
            <a:ext cx="1905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5EEF86F-AA39-554F-BCE3-7B0292AA73A0}"/>
              </a:ext>
            </a:extLst>
          </p:cNvPr>
          <p:cNvCxnSpPr>
            <a:cxnSpLocks/>
            <a:stCxn id="8" idx="3"/>
            <a:endCxn id="14" idx="1"/>
          </p:cNvCxnSpPr>
          <p:nvPr/>
        </p:nvCxnSpPr>
        <p:spPr>
          <a:xfrm>
            <a:off x="1530350" y="2914192"/>
            <a:ext cx="984250" cy="13700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0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B3D0-CACA-1B48-A5C9-C81C79FA668A}"/>
              </a:ext>
            </a:extLst>
          </p:cNvPr>
          <p:cNvSpPr>
            <a:spLocks noGrp="1"/>
          </p:cNvSpPr>
          <p:nvPr>
            <p:ph type="title"/>
          </p:nvPr>
        </p:nvSpPr>
        <p:spPr>
          <a:xfrm>
            <a:off x="2592925" y="624110"/>
            <a:ext cx="9098332" cy="1280890"/>
          </a:xfrm>
        </p:spPr>
        <p:txBody>
          <a:bodyPr/>
          <a:lstStyle/>
          <a:p>
            <a:r>
              <a:rPr lang="en-US" dirty="0"/>
              <a:t>Unsupervised Expectation Maximization</a:t>
            </a:r>
          </a:p>
        </p:txBody>
      </p:sp>
      <p:sp>
        <p:nvSpPr>
          <p:cNvPr id="3" name="Content Placeholder 2">
            <a:extLst>
              <a:ext uri="{FF2B5EF4-FFF2-40B4-BE49-F238E27FC236}">
                <a16:creationId xmlns:a16="http://schemas.microsoft.com/office/drawing/2014/main" id="{F7AB0B26-313F-1740-A62C-B03EB93B4090}"/>
              </a:ext>
            </a:extLst>
          </p:cNvPr>
          <p:cNvSpPr>
            <a:spLocks noGrp="1"/>
          </p:cNvSpPr>
          <p:nvPr>
            <p:ph idx="1"/>
          </p:nvPr>
        </p:nvSpPr>
        <p:spPr>
          <a:xfrm>
            <a:off x="2589212" y="2133600"/>
            <a:ext cx="8915400" cy="3777622"/>
          </a:xfrm>
        </p:spPr>
        <p:txBody>
          <a:bodyPr/>
          <a:lstStyle/>
          <a:p>
            <a:endParaRPr lang="en-US" dirty="0"/>
          </a:p>
          <a:p>
            <a:endParaRPr lang="en-US" dirty="0"/>
          </a:p>
          <a:p>
            <a:endParaRPr lang="en-US" dirty="0"/>
          </a:p>
        </p:txBody>
      </p:sp>
      <p:graphicFrame>
        <p:nvGraphicFramePr>
          <p:cNvPr id="9" name="Table 8">
            <a:extLst>
              <a:ext uri="{FF2B5EF4-FFF2-40B4-BE49-F238E27FC236}">
                <a16:creationId xmlns:a16="http://schemas.microsoft.com/office/drawing/2014/main" id="{852E9E9E-F0FF-774C-8A5D-33E3F6522F1C}"/>
              </a:ext>
            </a:extLst>
          </p:cNvPr>
          <p:cNvGraphicFramePr>
            <a:graphicFrameLocks noGrp="1"/>
          </p:cNvGraphicFramePr>
          <p:nvPr>
            <p:extLst>
              <p:ext uri="{D42A27DB-BD31-4B8C-83A1-F6EECF244321}">
                <p14:modId xmlns:p14="http://schemas.microsoft.com/office/powerpoint/2010/main" val="1453393941"/>
              </p:ext>
            </p:extLst>
          </p:nvPr>
        </p:nvGraphicFramePr>
        <p:xfrm>
          <a:off x="2640155" y="2198164"/>
          <a:ext cx="5124496" cy="2482322"/>
        </p:xfrm>
        <a:graphic>
          <a:graphicData uri="http://schemas.openxmlformats.org/drawingml/2006/table">
            <a:tbl>
              <a:tblPr>
                <a:tableStyleId>{5C22544A-7EE6-4342-B048-85BDC9FD1C3A}</a:tableStyleId>
              </a:tblPr>
              <a:tblGrid>
                <a:gridCol w="1489414">
                  <a:extLst>
                    <a:ext uri="{9D8B030D-6E8A-4147-A177-3AD203B41FA5}">
                      <a16:colId xmlns:a16="http://schemas.microsoft.com/office/drawing/2014/main" val="2592035728"/>
                    </a:ext>
                  </a:extLst>
                </a:gridCol>
                <a:gridCol w="1871754">
                  <a:extLst>
                    <a:ext uri="{9D8B030D-6E8A-4147-A177-3AD203B41FA5}">
                      <a16:colId xmlns:a16="http://schemas.microsoft.com/office/drawing/2014/main" val="2865951375"/>
                    </a:ext>
                  </a:extLst>
                </a:gridCol>
                <a:gridCol w="1763328">
                  <a:extLst>
                    <a:ext uri="{9D8B030D-6E8A-4147-A177-3AD203B41FA5}">
                      <a16:colId xmlns:a16="http://schemas.microsoft.com/office/drawing/2014/main" val="4023263740"/>
                    </a:ext>
                  </a:extLst>
                </a:gridCol>
              </a:tblGrid>
              <a:tr h="455012">
                <a:tc>
                  <a:txBody>
                    <a:bodyPr/>
                    <a:lstStyle/>
                    <a:p>
                      <a:pPr algn="ctr" fontAlgn="b"/>
                      <a:r>
                        <a:rPr lang="en-US" sz="1800" b="1" u="none" strike="noStrike" baseline="0" dirty="0">
                          <a:effectLst/>
                        </a:rPr>
                        <a:t>Dimensions</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ctr"/>
                      <a:r>
                        <a:rPr lang="en-US" sz="1800" b="1" u="none" strike="noStrike" baseline="0" dirty="0">
                          <a:effectLst/>
                        </a:rPr>
                        <a:t>Accuracy</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baseline="0" dirty="0">
                          <a:effectLst/>
                        </a:rPr>
                        <a:t>Time</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90917745"/>
                  </a:ext>
                </a:extLst>
              </a:tr>
              <a:tr h="455012">
                <a:tc>
                  <a:txBody>
                    <a:bodyPr/>
                    <a:lstStyle/>
                    <a:p>
                      <a:pPr algn="ctr" fontAlgn="b"/>
                      <a:r>
                        <a:rPr lang="en-US" sz="1800" u="none" strike="noStrike" baseline="0">
                          <a:effectLst/>
                        </a:rPr>
                        <a:t>2</a:t>
                      </a:r>
                      <a:endParaRPr lang="en-US" sz="1800" b="0" i="0" u="none" strike="noStrike" baseline="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26%</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35 secs</a:t>
                      </a:r>
                    </a:p>
                  </a:txBody>
                  <a:tcPr marL="9525" marR="9525" marT="9525" marB="0" anchor="ctr"/>
                </a:tc>
                <a:extLst>
                  <a:ext uri="{0D108BD9-81ED-4DB2-BD59-A6C34878D82A}">
                    <a16:rowId xmlns:a16="http://schemas.microsoft.com/office/drawing/2014/main" val="3753153550"/>
                  </a:ext>
                </a:extLst>
              </a:tr>
              <a:tr h="455012">
                <a:tc>
                  <a:txBody>
                    <a:bodyPr/>
                    <a:lstStyle/>
                    <a:p>
                      <a:pPr algn="ctr" fontAlgn="b"/>
                      <a:r>
                        <a:rPr lang="en-US" sz="1800" u="none" strike="noStrike" baseline="0">
                          <a:effectLst/>
                        </a:rPr>
                        <a:t>3</a:t>
                      </a:r>
                      <a:endParaRPr lang="en-US" sz="1800" b="0" i="0" u="none" strike="noStrike" baseline="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52%</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45 secs</a:t>
                      </a:r>
                    </a:p>
                  </a:txBody>
                  <a:tcPr marL="9525" marR="9525" marT="9525" marB="0" anchor="ctr"/>
                </a:tc>
                <a:extLst>
                  <a:ext uri="{0D108BD9-81ED-4DB2-BD59-A6C34878D82A}">
                    <a16:rowId xmlns:a16="http://schemas.microsoft.com/office/drawing/2014/main" val="2061478642"/>
                  </a:ext>
                </a:extLst>
              </a:tr>
              <a:tr h="455012">
                <a:tc>
                  <a:txBody>
                    <a:bodyPr/>
                    <a:lstStyle/>
                    <a:p>
                      <a:pPr algn="ctr" fontAlgn="b"/>
                      <a:r>
                        <a:rPr lang="en-US" sz="1800" u="none" strike="noStrike" baseline="0">
                          <a:effectLst/>
                        </a:rPr>
                        <a:t>10</a:t>
                      </a:r>
                      <a:endParaRPr lang="en-US" sz="1800" b="0" i="0" u="none" strike="noStrike" baseline="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32%</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60 secs</a:t>
                      </a:r>
                    </a:p>
                  </a:txBody>
                  <a:tcPr marL="9525" marR="9525" marT="9525" marB="0" anchor="ctr"/>
                </a:tc>
                <a:extLst>
                  <a:ext uri="{0D108BD9-81ED-4DB2-BD59-A6C34878D82A}">
                    <a16:rowId xmlns:a16="http://schemas.microsoft.com/office/drawing/2014/main" val="3306189261"/>
                  </a:ext>
                </a:extLst>
              </a:tr>
              <a:tr h="662274">
                <a:tc>
                  <a:txBody>
                    <a:bodyPr/>
                    <a:lstStyle/>
                    <a:p>
                      <a:pPr algn="ctr" fontAlgn="b"/>
                      <a:r>
                        <a:rPr lang="en-US" sz="1800" u="none" strike="noStrike" baseline="0" dirty="0">
                          <a:effectLst/>
                        </a:rPr>
                        <a:t>784</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baseline="0" dirty="0">
                          <a:effectLst/>
                        </a:rPr>
                        <a:t>Indeterminate</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Indeterminate</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57875366"/>
                  </a:ext>
                </a:extLst>
              </a:tr>
            </a:tbl>
          </a:graphicData>
        </a:graphic>
      </p:graphicFrame>
    </p:spTree>
    <p:extLst>
      <p:ext uri="{BB962C8B-B14F-4D97-AF65-F5344CB8AC3E}">
        <p14:creationId xmlns:p14="http://schemas.microsoft.com/office/powerpoint/2010/main" val="88508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546761"/>
          </a:xfrm>
        </p:spPr>
        <p:txBody>
          <a:bodyPr anchor="t">
            <a:normAutofit fontScale="90000"/>
          </a:bodyPr>
          <a:lstStyle/>
          <a:p>
            <a:r>
              <a:rPr lang="en-US" dirty="0"/>
              <a:t>            Logistic Regression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9586635"/>
              </p:ext>
            </p:extLst>
          </p:nvPr>
        </p:nvGraphicFramePr>
        <p:xfrm>
          <a:off x="1534696" y="1800729"/>
          <a:ext cx="9793704" cy="4578242"/>
        </p:xfrm>
        <a:graphic>
          <a:graphicData uri="http://schemas.openxmlformats.org/drawingml/2006/table">
            <a:tbl>
              <a:tblPr firstRow="1" bandRow="1">
                <a:tableStyleId>{1FECB4D8-DB02-4DC6-A0A2-4F2EBAE1DC90}</a:tableStyleId>
              </a:tblPr>
              <a:tblGrid>
                <a:gridCol w="2021304">
                  <a:extLst>
                    <a:ext uri="{9D8B030D-6E8A-4147-A177-3AD203B41FA5}">
                      <a16:colId xmlns:a16="http://schemas.microsoft.com/office/drawing/2014/main" val="20000"/>
                    </a:ext>
                  </a:extLst>
                </a:gridCol>
                <a:gridCol w="1186579">
                  <a:extLst>
                    <a:ext uri="{9D8B030D-6E8A-4147-A177-3AD203B41FA5}">
                      <a16:colId xmlns:a16="http://schemas.microsoft.com/office/drawing/2014/main" val="20001"/>
                    </a:ext>
                  </a:extLst>
                </a:gridCol>
                <a:gridCol w="2184080">
                  <a:extLst>
                    <a:ext uri="{9D8B030D-6E8A-4147-A177-3AD203B41FA5}">
                      <a16:colId xmlns:a16="http://schemas.microsoft.com/office/drawing/2014/main" val="20002"/>
                    </a:ext>
                  </a:extLst>
                </a:gridCol>
                <a:gridCol w="1395905">
                  <a:extLst>
                    <a:ext uri="{9D8B030D-6E8A-4147-A177-3AD203B41FA5}">
                      <a16:colId xmlns:a16="http://schemas.microsoft.com/office/drawing/2014/main" val="20003"/>
                    </a:ext>
                  </a:extLst>
                </a:gridCol>
                <a:gridCol w="1553578">
                  <a:extLst>
                    <a:ext uri="{9D8B030D-6E8A-4147-A177-3AD203B41FA5}">
                      <a16:colId xmlns:a16="http://schemas.microsoft.com/office/drawing/2014/main" val="20004"/>
                    </a:ext>
                  </a:extLst>
                </a:gridCol>
                <a:gridCol w="1452258">
                  <a:extLst>
                    <a:ext uri="{9D8B030D-6E8A-4147-A177-3AD203B41FA5}">
                      <a16:colId xmlns:a16="http://schemas.microsoft.com/office/drawing/2014/main" val="20005"/>
                    </a:ext>
                  </a:extLst>
                </a:gridCol>
              </a:tblGrid>
              <a:tr h="691614">
                <a:tc>
                  <a:txBody>
                    <a:bodyPr/>
                    <a:lstStyle/>
                    <a:p>
                      <a:pPr algn="ctr"/>
                      <a:r>
                        <a:rPr lang="en-US" dirty="0">
                          <a:solidFill>
                            <a:schemeClr val="tx1"/>
                          </a:solidFill>
                        </a:rPr>
                        <a:t>Dimensions</a:t>
                      </a:r>
                    </a:p>
                  </a:txBody>
                  <a:tcPr>
                    <a:solidFill>
                      <a:schemeClr val="accent2">
                        <a:lumMod val="40000"/>
                        <a:lumOff val="60000"/>
                      </a:schemeClr>
                    </a:solidFill>
                  </a:tcPr>
                </a:tc>
                <a:tc>
                  <a:txBody>
                    <a:bodyPr/>
                    <a:lstStyle/>
                    <a:p>
                      <a:pPr algn="ctr"/>
                      <a:r>
                        <a:rPr lang="en-US" dirty="0">
                          <a:solidFill>
                            <a:schemeClr val="tx1"/>
                          </a:solidFill>
                        </a:rPr>
                        <a:t>Training Time</a:t>
                      </a:r>
                    </a:p>
                  </a:txBody>
                  <a:tcPr>
                    <a:solidFill>
                      <a:schemeClr val="accent2">
                        <a:lumMod val="40000"/>
                        <a:lumOff val="60000"/>
                      </a:schemeClr>
                    </a:solidFill>
                  </a:tcPr>
                </a:tc>
                <a:tc>
                  <a:txBody>
                    <a:bodyPr/>
                    <a:lstStyle/>
                    <a:p>
                      <a:pPr algn="ctr"/>
                      <a:r>
                        <a:rPr lang="en-US" dirty="0">
                          <a:solidFill>
                            <a:schemeClr val="tx1"/>
                          </a:solidFill>
                        </a:rPr>
                        <a:t>Confusion Matrix</a:t>
                      </a:r>
                    </a:p>
                  </a:txBody>
                  <a:tcPr>
                    <a:solidFill>
                      <a:schemeClr val="accent2">
                        <a:lumMod val="40000"/>
                        <a:lumOff val="60000"/>
                      </a:schemeClr>
                    </a:solidFill>
                  </a:tcPr>
                </a:tc>
                <a:tc>
                  <a:txBody>
                    <a:bodyPr/>
                    <a:lstStyle/>
                    <a:p>
                      <a:pPr algn="ctr"/>
                      <a:r>
                        <a:rPr lang="en-US" dirty="0">
                          <a:solidFill>
                            <a:schemeClr val="tx1"/>
                          </a:solidFill>
                        </a:rPr>
                        <a:t>Accuracy</a:t>
                      </a:r>
                    </a:p>
                  </a:txBody>
                  <a:tcPr>
                    <a:solidFill>
                      <a:schemeClr val="accent2">
                        <a:lumMod val="40000"/>
                        <a:lumOff val="60000"/>
                      </a:schemeClr>
                    </a:solidFill>
                  </a:tcPr>
                </a:tc>
                <a:tc>
                  <a:txBody>
                    <a:bodyPr/>
                    <a:lstStyle/>
                    <a:p>
                      <a:pPr algn="ctr"/>
                      <a:r>
                        <a:rPr lang="en-US" dirty="0">
                          <a:solidFill>
                            <a:schemeClr val="tx1"/>
                          </a:solidFill>
                        </a:rPr>
                        <a:t>Sensitivity</a:t>
                      </a:r>
                    </a:p>
                  </a:txBody>
                  <a:tcPr>
                    <a:solidFill>
                      <a:schemeClr val="accent2">
                        <a:lumMod val="40000"/>
                        <a:lumOff val="60000"/>
                      </a:schemeClr>
                    </a:solidFill>
                  </a:tcPr>
                </a:tc>
                <a:tc>
                  <a:txBody>
                    <a:bodyPr/>
                    <a:lstStyle/>
                    <a:p>
                      <a:pPr algn="ctr"/>
                      <a:r>
                        <a:rPr lang="en-US" dirty="0">
                          <a:solidFill>
                            <a:schemeClr val="tx1"/>
                          </a:solidFill>
                        </a:rPr>
                        <a:t>Precision</a:t>
                      </a:r>
                    </a:p>
                  </a:txBody>
                  <a:tcPr>
                    <a:solidFill>
                      <a:schemeClr val="accent2">
                        <a:lumMod val="40000"/>
                        <a:lumOff val="60000"/>
                      </a:schemeClr>
                    </a:solidFill>
                  </a:tcPr>
                </a:tc>
                <a:extLst>
                  <a:ext uri="{0D108BD9-81ED-4DB2-BD59-A6C34878D82A}">
                    <a16:rowId xmlns:a16="http://schemas.microsoft.com/office/drawing/2014/main" val="10000"/>
                  </a:ext>
                </a:extLst>
              </a:tr>
              <a:tr h="735437">
                <a:tc>
                  <a:txBody>
                    <a:bodyPr/>
                    <a:lstStyle/>
                    <a:p>
                      <a:pPr algn="ctr"/>
                      <a:r>
                        <a:rPr lang="en-US" dirty="0"/>
                        <a:t>784-Dimension</a:t>
                      </a:r>
                    </a:p>
                  </a:txBody>
                  <a:tcPr/>
                </a:tc>
                <a:tc>
                  <a:txBody>
                    <a:bodyPr/>
                    <a:lstStyle/>
                    <a:p>
                      <a:pPr algn="ctr"/>
                      <a:r>
                        <a:rPr lang="fi-FI" dirty="0"/>
                        <a:t>16.779 s</a:t>
                      </a:r>
                      <a:endParaRPr lang="en-US" dirty="0"/>
                    </a:p>
                  </a:txBody>
                  <a:tcPr/>
                </a:tc>
                <a:tc>
                  <a:txBody>
                    <a:bodyPr/>
                    <a:lstStyle/>
                    <a:p>
                      <a:pPr algn="ctr"/>
                      <a:r>
                        <a:rPr lang="pt-BR" sz="1400" dirty="0"/>
                        <a:t>[[2099     27     1264]</a:t>
                      </a:r>
                    </a:p>
                    <a:p>
                      <a:pPr algn="ctr"/>
                      <a:r>
                        <a:rPr lang="pt-BR" sz="1400" dirty="0"/>
                        <a:t> [  413    2130     750] </a:t>
                      </a:r>
                    </a:p>
                    <a:p>
                      <a:pPr algn="ctr"/>
                      <a:r>
                        <a:rPr lang="pt-BR" sz="1400" dirty="0"/>
                        <a:t> [   0          2</a:t>
                      </a:r>
                      <a:r>
                        <a:rPr lang="en-US" sz="1400" dirty="0"/>
                        <a:t> </a:t>
                      </a:r>
                      <a:r>
                        <a:rPr lang="pt-BR" sz="1400" dirty="0"/>
                        <a:t>     3315]]</a:t>
                      </a:r>
                      <a:endParaRPr lang="en-US" sz="1400" dirty="0"/>
                    </a:p>
                  </a:txBody>
                  <a:tcPr/>
                </a:tc>
                <a:tc>
                  <a:txBody>
                    <a:bodyPr/>
                    <a:lstStyle/>
                    <a:p>
                      <a:pPr algn="ctr"/>
                      <a:r>
                        <a:rPr lang="en-US" dirty="0"/>
                        <a:t>75.44 %</a:t>
                      </a:r>
                    </a:p>
                  </a:txBody>
                  <a:tcPr/>
                </a:tc>
                <a:tc>
                  <a:txBody>
                    <a:bodyPr/>
                    <a:lstStyle/>
                    <a:p>
                      <a:pPr algn="ctr"/>
                      <a:r>
                        <a:rPr lang="en-US" dirty="0"/>
                        <a:t>75.51 %</a:t>
                      </a:r>
                    </a:p>
                  </a:txBody>
                  <a:tcPr/>
                </a:tc>
                <a:tc>
                  <a:txBody>
                    <a:bodyPr/>
                    <a:lstStyle/>
                    <a:p>
                      <a:pPr algn="ctr"/>
                      <a:r>
                        <a:rPr lang="en-US" dirty="0"/>
                        <a:t>81.47%</a:t>
                      </a:r>
                    </a:p>
                  </a:txBody>
                  <a:tcPr/>
                </a:tc>
                <a:extLst>
                  <a:ext uri="{0D108BD9-81ED-4DB2-BD59-A6C34878D82A}">
                    <a16:rowId xmlns:a16="http://schemas.microsoft.com/office/drawing/2014/main" val="10001"/>
                  </a:ext>
                </a:extLst>
              </a:tr>
              <a:tr h="735437">
                <a:tc>
                  <a:txBody>
                    <a:bodyPr/>
                    <a:lstStyle/>
                    <a:p>
                      <a:pPr algn="ctr"/>
                      <a:r>
                        <a:rPr lang="en-US" dirty="0"/>
                        <a:t>2-Dimension</a:t>
                      </a:r>
                    </a:p>
                  </a:txBody>
                  <a:tcPr/>
                </a:tc>
                <a:tc>
                  <a:txBody>
                    <a:bodyPr/>
                    <a:lstStyle/>
                    <a:p>
                      <a:pPr algn="ctr"/>
                      <a:r>
                        <a:rPr lang="is-IS" dirty="0"/>
                        <a:t>0.279 s</a:t>
                      </a:r>
                      <a:endParaRPr lang="en-US" dirty="0"/>
                    </a:p>
                  </a:txBody>
                  <a:tcPr/>
                </a:tc>
                <a:tc>
                  <a:txBody>
                    <a:bodyPr/>
                    <a:lstStyle/>
                    <a:p>
                      <a:pPr algn="ctr"/>
                      <a:r>
                        <a:rPr lang="pt-BR" sz="1400" dirty="0"/>
                        <a:t>[[2285     553     552] </a:t>
                      </a:r>
                    </a:p>
                    <a:p>
                      <a:pPr algn="ctr"/>
                      <a:r>
                        <a:rPr lang="pt-BR" sz="1400" dirty="0"/>
                        <a:t> [1519     876</a:t>
                      </a:r>
                      <a:r>
                        <a:rPr lang="en-US" sz="1400" baseline="0" dirty="0"/>
                        <a:t> </a:t>
                      </a:r>
                      <a:r>
                        <a:rPr lang="en-US" sz="1400" dirty="0"/>
                        <a:t>  </a:t>
                      </a:r>
                      <a:r>
                        <a:rPr lang="pt-BR" sz="1400" dirty="0"/>
                        <a:t>  898]</a:t>
                      </a:r>
                    </a:p>
                    <a:p>
                      <a:pPr algn="ctr"/>
                      <a:r>
                        <a:rPr lang="pt-BR" sz="1400" dirty="0"/>
                        <a:t> [1079     595   1643]]</a:t>
                      </a:r>
                      <a:endParaRPr lang="en-US" sz="1400" dirty="0"/>
                    </a:p>
                  </a:txBody>
                  <a:tcPr/>
                </a:tc>
                <a:tc>
                  <a:txBody>
                    <a:bodyPr/>
                    <a:lstStyle/>
                    <a:p>
                      <a:pPr algn="ctr"/>
                      <a:r>
                        <a:rPr lang="en-US" dirty="0"/>
                        <a:t>48.04 %</a:t>
                      </a:r>
                    </a:p>
                  </a:txBody>
                  <a:tcPr/>
                </a:tc>
                <a:tc>
                  <a:txBody>
                    <a:bodyPr/>
                    <a:lstStyle/>
                    <a:p>
                      <a:pPr algn="ctr"/>
                      <a:r>
                        <a:rPr lang="en-US" dirty="0"/>
                        <a:t>47.73 %</a:t>
                      </a:r>
                    </a:p>
                  </a:txBody>
                  <a:tcPr/>
                </a:tc>
                <a:tc>
                  <a:txBody>
                    <a:bodyPr/>
                    <a:lstStyle/>
                    <a:p>
                      <a:pPr algn="ctr"/>
                      <a:r>
                        <a:rPr lang="en-US" dirty="0"/>
                        <a:t>47.85 %</a:t>
                      </a:r>
                    </a:p>
                  </a:txBody>
                  <a:tcPr/>
                </a:tc>
                <a:extLst>
                  <a:ext uri="{0D108BD9-81ED-4DB2-BD59-A6C34878D82A}">
                    <a16:rowId xmlns:a16="http://schemas.microsoft.com/office/drawing/2014/main" val="10002"/>
                  </a:ext>
                </a:extLst>
              </a:tr>
              <a:tr h="735437">
                <a:tc>
                  <a:txBody>
                    <a:bodyPr/>
                    <a:lstStyle/>
                    <a:p>
                      <a:pPr algn="ctr"/>
                      <a:r>
                        <a:rPr lang="en-US" dirty="0"/>
                        <a:t>95%Variance</a:t>
                      </a:r>
                      <a:br>
                        <a:rPr lang="en-US" dirty="0"/>
                      </a:br>
                      <a:r>
                        <a:rPr lang="en-US" dirty="0"/>
                        <a:t>(133-Dimension)</a:t>
                      </a:r>
                    </a:p>
                  </a:txBody>
                  <a:tcPr/>
                </a:tc>
                <a:tc>
                  <a:txBody>
                    <a:bodyPr/>
                    <a:lstStyle/>
                    <a:p>
                      <a:pPr algn="ctr"/>
                      <a:r>
                        <a:rPr lang="nb-NO" dirty="0"/>
                        <a:t>3.302 s</a:t>
                      </a:r>
                      <a:endParaRPr lang="en-US" dirty="0"/>
                    </a:p>
                  </a:txBody>
                  <a:tcPr/>
                </a:tc>
                <a:tc>
                  <a:txBody>
                    <a:bodyPr/>
                    <a:lstStyle/>
                    <a:p>
                      <a:pPr algn="ctr"/>
                      <a:r>
                        <a:rPr lang="pt-BR" sz="1400" dirty="0"/>
                        <a:t>[[2037     1353        0]</a:t>
                      </a:r>
                    </a:p>
                    <a:p>
                      <a:pPr algn="ctr"/>
                      <a:r>
                        <a:rPr lang="pt-BR" sz="1400" dirty="0"/>
                        <a:t> [ 607       2686        0]</a:t>
                      </a:r>
                    </a:p>
                    <a:p>
                      <a:pPr algn="ctr"/>
                      <a:r>
                        <a:rPr lang="pt-BR" sz="1400" dirty="0"/>
                        <a:t> [ 0           236    3081]]</a:t>
                      </a:r>
                      <a:endParaRPr lang="en-US" sz="1400" dirty="0"/>
                    </a:p>
                  </a:txBody>
                  <a:tcPr/>
                </a:tc>
                <a:tc>
                  <a:txBody>
                    <a:bodyPr/>
                    <a:lstStyle/>
                    <a:p>
                      <a:pPr algn="ctr"/>
                      <a:r>
                        <a:rPr lang="en-US" dirty="0"/>
                        <a:t>78.04 %</a:t>
                      </a:r>
                    </a:p>
                  </a:txBody>
                  <a:tcPr/>
                </a:tc>
                <a:tc>
                  <a:txBody>
                    <a:bodyPr/>
                    <a:lstStyle/>
                    <a:p>
                      <a:pPr algn="ctr"/>
                      <a:r>
                        <a:rPr lang="en-US" dirty="0"/>
                        <a:t>78.18 %</a:t>
                      </a:r>
                    </a:p>
                  </a:txBody>
                  <a:tcPr/>
                </a:tc>
                <a:tc>
                  <a:txBody>
                    <a:bodyPr/>
                    <a:lstStyle/>
                    <a:p>
                      <a:pPr algn="ctr"/>
                      <a:r>
                        <a:rPr lang="en-US" dirty="0"/>
                        <a:t>79.96 %</a:t>
                      </a:r>
                    </a:p>
                  </a:txBody>
                  <a:tcPr/>
                </a:tc>
                <a:extLst>
                  <a:ext uri="{0D108BD9-81ED-4DB2-BD59-A6C34878D82A}">
                    <a16:rowId xmlns:a16="http://schemas.microsoft.com/office/drawing/2014/main" val="10003"/>
                  </a:ext>
                </a:extLst>
              </a:tr>
              <a:tr h="735437">
                <a:tc>
                  <a:txBody>
                    <a:bodyPr/>
                    <a:lstStyle/>
                    <a:p>
                      <a:pPr algn="ctr"/>
                      <a:r>
                        <a:rPr lang="en-US" dirty="0"/>
                        <a:t>90% Variance</a:t>
                      </a:r>
                      <a:br>
                        <a:rPr lang="en-US" dirty="0"/>
                      </a:br>
                      <a:r>
                        <a:rPr lang="en-US" dirty="0"/>
                        <a:t>(86 Dimension)</a:t>
                      </a:r>
                    </a:p>
                  </a:txBody>
                  <a:tcPr/>
                </a:tc>
                <a:tc>
                  <a:txBody>
                    <a:bodyPr/>
                    <a:lstStyle/>
                    <a:p>
                      <a:pPr algn="ctr"/>
                      <a:r>
                        <a:rPr lang="hr-HR" dirty="0"/>
                        <a:t>2.336 s</a:t>
                      </a:r>
                      <a:endParaRPr lang="en-US" dirty="0"/>
                    </a:p>
                  </a:txBody>
                  <a:tcPr/>
                </a:tc>
                <a:tc>
                  <a:txBody>
                    <a:bodyPr/>
                    <a:lstStyle/>
                    <a:p>
                      <a:pPr algn="ctr"/>
                      <a:r>
                        <a:rPr lang="mr-IN" sz="1400" dirty="0"/>
                        <a:t>[[1826 </a:t>
                      </a:r>
                      <a:r>
                        <a:rPr lang="en-US" sz="1400" dirty="0"/>
                        <a:t>      </a:t>
                      </a:r>
                      <a:r>
                        <a:rPr lang="mr-IN" sz="1400" dirty="0"/>
                        <a:t>396 </a:t>
                      </a:r>
                      <a:r>
                        <a:rPr lang="en-US" sz="1400" dirty="0"/>
                        <a:t>   </a:t>
                      </a:r>
                      <a:r>
                        <a:rPr lang="mr-IN" sz="1400" dirty="0"/>
                        <a:t>1168]</a:t>
                      </a:r>
                      <a:endParaRPr lang="en-US" sz="1400" dirty="0"/>
                    </a:p>
                    <a:p>
                      <a:pPr algn="ctr"/>
                      <a:r>
                        <a:rPr lang="mr-IN" sz="1400" dirty="0"/>
                        <a:t> [ 958 </a:t>
                      </a:r>
                      <a:r>
                        <a:rPr lang="en-US" sz="1400" dirty="0"/>
                        <a:t>      </a:t>
                      </a:r>
                      <a:r>
                        <a:rPr lang="mr-IN" sz="1400" dirty="0"/>
                        <a:t>1706 </a:t>
                      </a:r>
                      <a:r>
                        <a:rPr lang="en-US" sz="1400" dirty="0"/>
                        <a:t>    </a:t>
                      </a:r>
                      <a:r>
                        <a:rPr lang="mr-IN" sz="1400" dirty="0"/>
                        <a:t>629]</a:t>
                      </a:r>
                      <a:endParaRPr lang="en-US" sz="1400" dirty="0"/>
                    </a:p>
                    <a:p>
                      <a:pPr algn="ctr"/>
                      <a:r>
                        <a:rPr lang="mr-IN" sz="1400" dirty="0"/>
                        <a:t> [ </a:t>
                      </a:r>
                      <a:r>
                        <a:rPr lang="en-US" sz="1400" dirty="0"/>
                        <a:t>  </a:t>
                      </a:r>
                      <a:r>
                        <a:rPr lang="mr-IN" sz="1400" dirty="0"/>
                        <a:t>0 </a:t>
                      </a:r>
                      <a:r>
                        <a:rPr lang="en-US" sz="1400" dirty="0"/>
                        <a:t>            </a:t>
                      </a:r>
                      <a:r>
                        <a:rPr lang="mr-IN" sz="1400" dirty="0"/>
                        <a:t>0 </a:t>
                      </a:r>
                      <a:r>
                        <a:rPr lang="en-US" sz="1400" dirty="0"/>
                        <a:t>    </a:t>
                      </a:r>
                      <a:r>
                        <a:rPr lang="mr-IN" sz="1400" dirty="0"/>
                        <a:t>3317]]</a:t>
                      </a:r>
                      <a:endParaRPr lang="en-US" sz="1400" dirty="0"/>
                    </a:p>
                  </a:txBody>
                  <a:tcPr/>
                </a:tc>
                <a:tc>
                  <a:txBody>
                    <a:bodyPr/>
                    <a:lstStyle/>
                    <a:p>
                      <a:pPr algn="ctr"/>
                      <a:r>
                        <a:rPr lang="en-US" dirty="0"/>
                        <a:t>68.49 %</a:t>
                      </a:r>
                    </a:p>
                  </a:txBody>
                  <a:tcPr/>
                </a:tc>
                <a:tc>
                  <a:txBody>
                    <a:bodyPr/>
                    <a:lstStyle/>
                    <a:p>
                      <a:pPr algn="ctr"/>
                      <a:r>
                        <a:rPr lang="en-US" dirty="0"/>
                        <a:t>68.56 %</a:t>
                      </a:r>
                    </a:p>
                  </a:txBody>
                  <a:tcPr/>
                </a:tc>
                <a:tc>
                  <a:txBody>
                    <a:bodyPr/>
                    <a:lstStyle/>
                    <a:p>
                      <a:pPr algn="ctr"/>
                      <a:r>
                        <a:rPr lang="en-US" dirty="0"/>
                        <a:t>70.54 %</a:t>
                      </a:r>
                    </a:p>
                  </a:txBody>
                  <a:tcPr/>
                </a:tc>
                <a:extLst>
                  <a:ext uri="{0D108BD9-81ED-4DB2-BD59-A6C34878D82A}">
                    <a16:rowId xmlns:a16="http://schemas.microsoft.com/office/drawing/2014/main" val="10004"/>
                  </a:ext>
                </a:extLst>
              </a:tr>
              <a:tr h="735437">
                <a:tc>
                  <a:txBody>
                    <a:bodyPr/>
                    <a:lstStyle/>
                    <a:p>
                      <a:pPr algn="ctr"/>
                      <a:r>
                        <a:rPr lang="en-US" dirty="0"/>
                        <a:t>85% Variance</a:t>
                      </a:r>
                      <a:br>
                        <a:rPr lang="en-US" dirty="0"/>
                      </a:br>
                      <a:r>
                        <a:rPr lang="en-US" dirty="0"/>
                        <a:t>(63 Dimension)</a:t>
                      </a:r>
                    </a:p>
                  </a:txBody>
                  <a:tcPr/>
                </a:tc>
                <a:tc>
                  <a:txBody>
                    <a:bodyPr/>
                    <a:lstStyle/>
                    <a:p>
                      <a:pPr algn="ctr"/>
                      <a:r>
                        <a:rPr lang="nb-NO" dirty="0"/>
                        <a:t>1.766 s</a:t>
                      </a:r>
                      <a:endParaRPr lang="en-US" dirty="0"/>
                    </a:p>
                  </a:txBody>
                  <a:tcPr/>
                </a:tc>
                <a:tc>
                  <a:txBody>
                    <a:bodyPr/>
                    <a:lstStyle/>
                    <a:p>
                      <a:pPr algn="ctr"/>
                      <a:r>
                        <a:rPr lang="pt-BR" sz="1400" dirty="0"/>
                        <a:t>[[1684       504    1202]</a:t>
                      </a:r>
                    </a:p>
                    <a:p>
                      <a:pPr algn="ctr"/>
                      <a:r>
                        <a:rPr lang="pt-BR" sz="1400" dirty="0"/>
                        <a:t> [1168      1464     661]</a:t>
                      </a:r>
                    </a:p>
                    <a:p>
                      <a:pPr algn="ctr"/>
                      <a:r>
                        <a:rPr lang="pt-BR" sz="1400" dirty="0"/>
                        <a:t> [ 0</a:t>
                      </a:r>
                      <a:r>
                        <a:rPr lang="en-US" sz="1400" baseline="0" dirty="0"/>
                        <a:t>             </a:t>
                      </a:r>
                      <a:r>
                        <a:rPr lang="pt-BR" sz="1400" dirty="0"/>
                        <a:t> 0      3317]]</a:t>
                      </a:r>
                      <a:endParaRPr lang="en-US" sz="1400" dirty="0"/>
                    </a:p>
                  </a:txBody>
                  <a:tcPr/>
                </a:tc>
                <a:tc>
                  <a:txBody>
                    <a:bodyPr/>
                    <a:lstStyle/>
                    <a:p>
                      <a:pPr algn="ctr"/>
                      <a:r>
                        <a:rPr lang="en-US" dirty="0"/>
                        <a:t>64.65 %</a:t>
                      </a:r>
                    </a:p>
                  </a:txBody>
                  <a:tcPr/>
                </a:tc>
                <a:tc>
                  <a:txBody>
                    <a:bodyPr/>
                    <a:lstStyle/>
                    <a:p>
                      <a:pPr algn="ctr"/>
                      <a:r>
                        <a:rPr lang="en-US" dirty="0"/>
                        <a:t>64.71 %</a:t>
                      </a:r>
                    </a:p>
                  </a:txBody>
                  <a:tcPr/>
                </a:tc>
                <a:tc>
                  <a:txBody>
                    <a:bodyPr/>
                    <a:lstStyle/>
                    <a:p>
                      <a:pPr algn="ctr"/>
                      <a:r>
                        <a:rPr lang="en-US" dirty="0"/>
                        <a:t>65.82 %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8077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2C56-6FDD-DB45-8E77-81DD91962FC4}"/>
              </a:ext>
            </a:extLst>
          </p:cNvPr>
          <p:cNvSpPr>
            <a:spLocks noGrp="1"/>
          </p:cNvSpPr>
          <p:nvPr>
            <p:ph type="title"/>
          </p:nvPr>
        </p:nvSpPr>
        <p:spPr/>
        <p:txBody>
          <a:bodyPr/>
          <a:lstStyle/>
          <a:p>
            <a:r>
              <a:rPr lang="en-US" dirty="0"/>
              <a:t>PCA Analysis</a:t>
            </a:r>
          </a:p>
        </p:txBody>
      </p:sp>
      <p:sp>
        <p:nvSpPr>
          <p:cNvPr id="3" name="Content Placeholder 2">
            <a:extLst>
              <a:ext uri="{FF2B5EF4-FFF2-40B4-BE49-F238E27FC236}">
                <a16:creationId xmlns:a16="http://schemas.microsoft.com/office/drawing/2014/main" id="{D65152A6-F5CC-F24F-BE59-CFB8C3F21EEA}"/>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678BAAFF-BDA6-7E4D-B929-1054F2036B3A}"/>
              </a:ext>
            </a:extLst>
          </p:cNvPr>
          <p:cNvPicPr>
            <a:picLocks noChangeAspect="1"/>
          </p:cNvPicPr>
          <p:nvPr/>
        </p:nvPicPr>
        <p:blipFill>
          <a:blip r:embed="rId2"/>
          <a:stretch>
            <a:fillRect/>
          </a:stretch>
        </p:blipFill>
        <p:spPr>
          <a:xfrm>
            <a:off x="3255916" y="2369356"/>
            <a:ext cx="4876800" cy="3314700"/>
          </a:xfrm>
          <a:prstGeom prst="rect">
            <a:avLst/>
          </a:prstGeom>
        </p:spPr>
      </p:pic>
    </p:spTree>
    <p:extLst>
      <p:ext uri="{BB962C8B-B14F-4D97-AF65-F5344CB8AC3E}">
        <p14:creationId xmlns:p14="http://schemas.microsoft.com/office/powerpoint/2010/main" val="310564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9BD2-4CAF-2F44-A89D-AFA1EA3A9D98}"/>
              </a:ext>
            </a:extLst>
          </p:cNvPr>
          <p:cNvSpPr>
            <a:spLocks noGrp="1"/>
          </p:cNvSpPr>
          <p:nvPr>
            <p:ph type="title"/>
          </p:nvPr>
        </p:nvSpPr>
        <p:spPr/>
        <p:txBody>
          <a:bodyPr/>
          <a:lstStyle/>
          <a:p>
            <a:r>
              <a:rPr lang="en-US" dirty="0"/>
              <a:t>Supervised Perceptron</a:t>
            </a:r>
            <a:br>
              <a:rPr lang="en-US" dirty="0"/>
            </a:br>
            <a:endParaRPr lang="en-US" dirty="0"/>
          </a:p>
        </p:txBody>
      </p:sp>
      <p:graphicFrame>
        <p:nvGraphicFramePr>
          <p:cNvPr id="4" name="Table 3">
            <a:extLst>
              <a:ext uri="{FF2B5EF4-FFF2-40B4-BE49-F238E27FC236}">
                <a16:creationId xmlns:a16="http://schemas.microsoft.com/office/drawing/2014/main" id="{42939D73-99D1-1D4A-AC15-6C619A7AE086}"/>
              </a:ext>
            </a:extLst>
          </p:cNvPr>
          <p:cNvGraphicFramePr>
            <a:graphicFrameLocks noGrp="1"/>
          </p:cNvGraphicFramePr>
          <p:nvPr>
            <p:extLst>
              <p:ext uri="{D42A27DB-BD31-4B8C-83A1-F6EECF244321}">
                <p14:modId xmlns:p14="http://schemas.microsoft.com/office/powerpoint/2010/main" val="542811191"/>
              </p:ext>
            </p:extLst>
          </p:nvPr>
        </p:nvGraphicFramePr>
        <p:xfrm>
          <a:off x="2872240" y="2120684"/>
          <a:ext cx="5078394" cy="2528814"/>
        </p:xfrm>
        <a:graphic>
          <a:graphicData uri="http://schemas.openxmlformats.org/drawingml/2006/table">
            <a:tbl>
              <a:tblPr>
                <a:tableStyleId>{5C22544A-7EE6-4342-B048-85BDC9FD1C3A}</a:tableStyleId>
              </a:tblPr>
              <a:tblGrid>
                <a:gridCol w="1476014">
                  <a:extLst>
                    <a:ext uri="{9D8B030D-6E8A-4147-A177-3AD203B41FA5}">
                      <a16:colId xmlns:a16="http://schemas.microsoft.com/office/drawing/2014/main" val="1478987657"/>
                    </a:ext>
                  </a:extLst>
                </a:gridCol>
                <a:gridCol w="1854914">
                  <a:extLst>
                    <a:ext uri="{9D8B030D-6E8A-4147-A177-3AD203B41FA5}">
                      <a16:colId xmlns:a16="http://schemas.microsoft.com/office/drawing/2014/main" val="155345580"/>
                    </a:ext>
                  </a:extLst>
                </a:gridCol>
                <a:gridCol w="1747466">
                  <a:extLst>
                    <a:ext uri="{9D8B030D-6E8A-4147-A177-3AD203B41FA5}">
                      <a16:colId xmlns:a16="http://schemas.microsoft.com/office/drawing/2014/main" val="1776316646"/>
                    </a:ext>
                  </a:extLst>
                </a:gridCol>
              </a:tblGrid>
              <a:tr h="486472">
                <a:tc>
                  <a:txBody>
                    <a:bodyPr/>
                    <a:lstStyle/>
                    <a:p>
                      <a:pPr algn="ctr" fontAlgn="b"/>
                      <a:r>
                        <a:rPr lang="en-US" sz="1800" b="1" u="none" strike="noStrike" baseline="0" dirty="0">
                          <a:effectLst/>
                        </a:rPr>
                        <a:t>Dimensions</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ctr"/>
                      <a:r>
                        <a:rPr lang="en-US" sz="1800" b="1" u="none" strike="noStrike" baseline="0" dirty="0">
                          <a:effectLst/>
                        </a:rPr>
                        <a:t>Accuracy </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baseline="0" dirty="0">
                          <a:effectLst/>
                        </a:rPr>
                        <a:t>Time</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835819389"/>
                  </a:ext>
                </a:extLst>
              </a:tr>
              <a:tr h="582926">
                <a:tc>
                  <a:txBody>
                    <a:bodyPr/>
                    <a:lstStyle/>
                    <a:p>
                      <a:pPr algn="ctr" fontAlgn="b"/>
                      <a:r>
                        <a:rPr lang="en-US" sz="1800" u="none" strike="noStrike" baseline="0" dirty="0">
                          <a:effectLst/>
                        </a:rPr>
                        <a:t>2</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baseline="0" dirty="0">
                          <a:effectLst/>
                        </a:rPr>
                        <a:t>45%</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0.1 sec</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9457966"/>
                  </a:ext>
                </a:extLst>
              </a:tr>
              <a:tr h="486472">
                <a:tc>
                  <a:txBody>
                    <a:bodyPr/>
                    <a:lstStyle/>
                    <a:p>
                      <a:pPr algn="ctr" fontAlgn="b"/>
                      <a:r>
                        <a:rPr lang="en-US" sz="1800" u="none" strike="noStrike" baseline="0">
                          <a:effectLst/>
                        </a:rPr>
                        <a:t>3</a:t>
                      </a:r>
                      <a:endParaRPr lang="en-US" sz="1800" b="0" i="0" u="none" strike="noStrike" baseline="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baseline="0" dirty="0">
                          <a:effectLst/>
                        </a:rPr>
                        <a:t>49%</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0.1 sec</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3731066"/>
                  </a:ext>
                </a:extLst>
              </a:tr>
              <a:tr h="486472">
                <a:tc>
                  <a:txBody>
                    <a:bodyPr/>
                    <a:lstStyle/>
                    <a:p>
                      <a:pPr algn="ctr" fontAlgn="b"/>
                      <a:r>
                        <a:rPr lang="en-US" sz="1800" u="none" strike="noStrike" baseline="0">
                          <a:effectLst/>
                        </a:rPr>
                        <a:t>10</a:t>
                      </a:r>
                      <a:endParaRPr lang="en-US" sz="1800" b="0" i="0" u="none" strike="noStrike" baseline="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baseline="0" dirty="0">
                          <a:effectLst/>
                        </a:rPr>
                        <a:t>50%</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0.1 sec</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79203754"/>
                  </a:ext>
                </a:extLst>
              </a:tr>
              <a:tr h="486472">
                <a:tc>
                  <a:txBody>
                    <a:bodyPr/>
                    <a:lstStyle/>
                    <a:p>
                      <a:pPr algn="ctr" fontAlgn="b"/>
                      <a:r>
                        <a:rPr lang="en-US" sz="1800" u="none" strike="noStrike" baseline="0" dirty="0">
                          <a:effectLst/>
                        </a:rPr>
                        <a:t>784</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baseline="0" dirty="0">
                          <a:effectLst/>
                        </a:rPr>
                        <a:t>79.00%</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0.8 sec</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07698078"/>
                  </a:ext>
                </a:extLst>
              </a:tr>
            </a:tbl>
          </a:graphicData>
        </a:graphic>
      </p:graphicFrame>
    </p:spTree>
    <p:extLst>
      <p:ext uri="{BB962C8B-B14F-4D97-AF65-F5344CB8AC3E}">
        <p14:creationId xmlns:p14="http://schemas.microsoft.com/office/powerpoint/2010/main" val="109081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A731-BA5C-E04D-AE2F-93E0B273A022}"/>
              </a:ext>
            </a:extLst>
          </p:cNvPr>
          <p:cNvSpPr>
            <a:spLocks noGrp="1"/>
          </p:cNvSpPr>
          <p:nvPr>
            <p:ph type="title"/>
          </p:nvPr>
        </p:nvSpPr>
        <p:spPr/>
        <p:txBody>
          <a:bodyPr/>
          <a:lstStyle/>
          <a:p>
            <a:r>
              <a:rPr lang="en-US" dirty="0"/>
              <a:t>Classifier Evaluation</a:t>
            </a:r>
          </a:p>
        </p:txBody>
      </p:sp>
      <p:graphicFrame>
        <p:nvGraphicFramePr>
          <p:cNvPr id="10" name="Content Placeholder 9">
            <a:extLst>
              <a:ext uri="{FF2B5EF4-FFF2-40B4-BE49-F238E27FC236}">
                <a16:creationId xmlns:a16="http://schemas.microsoft.com/office/drawing/2014/main" id="{AB194988-A903-6140-81A5-CB9055A51C24}"/>
              </a:ext>
            </a:extLst>
          </p:cNvPr>
          <p:cNvGraphicFramePr>
            <a:graphicFrameLocks noGrp="1"/>
          </p:cNvGraphicFramePr>
          <p:nvPr>
            <p:ph idx="1"/>
            <p:extLst>
              <p:ext uri="{D42A27DB-BD31-4B8C-83A1-F6EECF244321}">
                <p14:modId xmlns:p14="http://schemas.microsoft.com/office/powerpoint/2010/main" val="4055156906"/>
              </p:ext>
            </p:extLst>
          </p:nvPr>
        </p:nvGraphicFramePr>
        <p:xfrm>
          <a:off x="2592925" y="1905000"/>
          <a:ext cx="6898315" cy="2470230"/>
        </p:xfrm>
        <a:graphic>
          <a:graphicData uri="http://schemas.openxmlformats.org/drawingml/2006/table">
            <a:tbl>
              <a:tblPr>
                <a:tableStyleId>{5C22544A-7EE6-4342-B048-85BDC9FD1C3A}</a:tableStyleId>
              </a:tblPr>
              <a:tblGrid>
                <a:gridCol w="371447">
                  <a:extLst>
                    <a:ext uri="{9D8B030D-6E8A-4147-A177-3AD203B41FA5}">
                      <a16:colId xmlns:a16="http://schemas.microsoft.com/office/drawing/2014/main" val="316104958"/>
                    </a:ext>
                  </a:extLst>
                </a:gridCol>
                <a:gridCol w="3064445">
                  <a:extLst>
                    <a:ext uri="{9D8B030D-6E8A-4147-A177-3AD203B41FA5}">
                      <a16:colId xmlns:a16="http://schemas.microsoft.com/office/drawing/2014/main" val="2962856515"/>
                    </a:ext>
                  </a:extLst>
                </a:gridCol>
                <a:gridCol w="1154141">
                  <a:extLst>
                    <a:ext uri="{9D8B030D-6E8A-4147-A177-3AD203B41FA5}">
                      <a16:colId xmlns:a16="http://schemas.microsoft.com/office/drawing/2014/main" val="2447437197"/>
                    </a:ext>
                  </a:extLst>
                </a:gridCol>
                <a:gridCol w="1154141">
                  <a:extLst>
                    <a:ext uri="{9D8B030D-6E8A-4147-A177-3AD203B41FA5}">
                      <a16:colId xmlns:a16="http://schemas.microsoft.com/office/drawing/2014/main" val="73893953"/>
                    </a:ext>
                  </a:extLst>
                </a:gridCol>
                <a:gridCol w="1154141">
                  <a:extLst>
                    <a:ext uri="{9D8B030D-6E8A-4147-A177-3AD203B41FA5}">
                      <a16:colId xmlns:a16="http://schemas.microsoft.com/office/drawing/2014/main" val="4092878183"/>
                    </a:ext>
                  </a:extLst>
                </a:gridCol>
              </a:tblGrid>
              <a:tr h="600704">
                <a:tc>
                  <a:txBody>
                    <a:bodyPr/>
                    <a:lstStyle/>
                    <a:p>
                      <a:pPr algn="ctr" fontAlgn="b"/>
                      <a:r>
                        <a:rPr lang="en-US" sz="1800" b="1" u="none" strike="noStrike" baseline="0" dirty="0">
                          <a:effectLst/>
                        </a:rPr>
                        <a:t> </a:t>
                      </a:r>
                      <a:endParaRPr lang="en-US" sz="1800" b="1" i="0" u="none" strike="noStrike" baseline="0" dirty="0">
                        <a:solidFill>
                          <a:srgbClr val="000000"/>
                        </a:solidFill>
                        <a:effectLst/>
                        <a:latin typeface="Calibri" panose="020F0502020204030204" pitchFamily="34" charset="0"/>
                      </a:endParaRPr>
                    </a:p>
                  </a:txBody>
                  <a:tcPr marL="9144" marR="9525" marT="9525" marB="0" anchor="ctr">
                    <a:solidFill>
                      <a:schemeClr val="accent2">
                        <a:lumMod val="40000"/>
                        <a:lumOff val="60000"/>
                      </a:schemeClr>
                    </a:solidFill>
                  </a:tcPr>
                </a:tc>
                <a:tc>
                  <a:txBody>
                    <a:bodyPr/>
                    <a:lstStyle/>
                    <a:p>
                      <a:pPr algn="l" fontAlgn="b"/>
                      <a:r>
                        <a:rPr lang="en-US" sz="1800" b="1" u="none" strike="noStrike" baseline="0" dirty="0">
                          <a:effectLst/>
                        </a:rPr>
                        <a:t>Classifier</a:t>
                      </a:r>
                      <a:endParaRPr lang="en-US" sz="1800" b="1" i="0" u="none" strike="noStrike" baseline="0" dirty="0">
                        <a:solidFill>
                          <a:srgbClr val="000000"/>
                        </a:solidFill>
                        <a:effectLst/>
                        <a:latin typeface="Calibri" panose="020F0502020204030204" pitchFamily="34" charset="0"/>
                      </a:endParaRPr>
                    </a:p>
                  </a:txBody>
                  <a:tcPr marL="9144" marR="9525" marT="9525" marB="0" anchor="ctr">
                    <a:solidFill>
                      <a:schemeClr val="accent2">
                        <a:lumMod val="40000"/>
                        <a:lumOff val="60000"/>
                      </a:schemeClr>
                    </a:solidFill>
                  </a:tcPr>
                </a:tc>
                <a:tc>
                  <a:txBody>
                    <a:bodyPr/>
                    <a:lstStyle/>
                    <a:p>
                      <a:pPr algn="ctr" fontAlgn="b"/>
                      <a:r>
                        <a:rPr lang="en-US" sz="1800" b="1" u="none" strike="noStrike" baseline="0" dirty="0">
                          <a:effectLst/>
                        </a:rPr>
                        <a:t>Accuracy</a:t>
                      </a:r>
                      <a:endParaRPr lang="en-US" sz="1800" b="1" i="0" u="none" strike="noStrike" baseline="0" dirty="0">
                        <a:solidFill>
                          <a:srgbClr val="000000"/>
                        </a:solidFill>
                        <a:effectLst/>
                        <a:latin typeface="Calibri" panose="020F0502020204030204" pitchFamily="34" charset="0"/>
                      </a:endParaRPr>
                    </a:p>
                  </a:txBody>
                  <a:tcPr marL="9144" marR="9525" marT="9525" marB="0" anchor="ctr">
                    <a:solidFill>
                      <a:schemeClr val="accent2">
                        <a:lumMod val="40000"/>
                        <a:lumOff val="60000"/>
                      </a:schemeClr>
                    </a:solidFill>
                  </a:tcPr>
                </a:tc>
                <a:tc>
                  <a:txBody>
                    <a:bodyPr/>
                    <a:lstStyle/>
                    <a:p>
                      <a:pPr algn="ctr" fontAlgn="b"/>
                      <a:r>
                        <a:rPr lang="en-US" sz="1800" b="1" u="none" strike="noStrike" baseline="0" dirty="0">
                          <a:effectLst/>
                        </a:rPr>
                        <a:t>Time</a:t>
                      </a:r>
                      <a:endParaRPr lang="en-US" sz="1800" b="1" i="0" u="none" strike="noStrike" baseline="0" dirty="0">
                        <a:solidFill>
                          <a:srgbClr val="000000"/>
                        </a:solidFill>
                        <a:effectLst/>
                        <a:latin typeface="Calibri" panose="020F0502020204030204" pitchFamily="34" charset="0"/>
                      </a:endParaRPr>
                    </a:p>
                  </a:txBody>
                  <a:tcPr marL="9144" marR="9525" marT="9525" marB="0" anchor="ctr">
                    <a:solidFill>
                      <a:schemeClr val="accent2">
                        <a:lumMod val="40000"/>
                        <a:lumOff val="60000"/>
                      </a:schemeClr>
                    </a:solidFill>
                  </a:tcPr>
                </a:tc>
                <a:tc>
                  <a:txBody>
                    <a:bodyPr/>
                    <a:lstStyle/>
                    <a:p>
                      <a:pPr algn="ctr" fontAlgn="b"/>
                      <a:r>
                        <a:rPr lang="en-US" sz="1800" b="1" u="none" strike="noStrike" baseline="0" dirty="0">
                          <a:effectLst/>
                        </a:rPr>
                        <a:t>PCA</a:t>
                      </a:r>
                      <a:endParaRPr lang="en-US" sz="1800" b="1" i="0" u="none" strike="noStrike" baseline="0" dirty="0">
                        <a:solidFill>
                          <a:srgbClr val="000000"/>
                        </a:solidFill>
                        <a:effectLst/>
                        <a:latin typeface="Calibri" panose="020F0502020204030204" pitchFamily="34" charset="0"/>
                      </a:endParaRPr>
                    </a:p>
                  </a:txBody>
                  <a:tcPr marL="9144" marR="9525" marT="9525" marB="0" anchor="ctr">
                    <a:solidFill>
                      <a:schemeClr val="accent2">
                        <a:lumMod val="40000"/>
                        <a:lumOff val="60000"/>
                      </a:schemeClr>
                    </a:solidFill>
                  </a:tcPr>
                </a:tc>
                <a:extLst>
                  <a:ext uri="{0D108BD9-81ED-4DB2-BD59-A6C34878D82A}">
                    <a16:rowId xmlns:a16="http://schemas.microsoft.com/office/drawing/2014/main" val="3315357580"/>
                  </a:ext>
                </a:extLst>
              </a:tr>
              <a:tr h="600704">
                <a:tc>
                  <a:txBody>
                    <a:bodyPr/>
                    <a:lstStyle/>
                    <a:p>
                      <a:pPr algn="ctr" fontAlgn="b"/>
                      <a:r>
                        <a:rPr lang="en-US" sz="1800" u="none" strike="noStrike" baseline="0">
                          <a:effectLst/>
                        </a:rPr>
                        <a:t>1</a:t>
                      </a:r>
                      <a:endParaRPr lang="en-US" sz="1800" b="0" i="0" u="none" strike="noStrike" baseline="0">
                        <a:solidFill>
                          <a:srgbClr val="000000"/>
                        </a:solidFill>
                        <a:effectLst/>
                        <a:latin typeface="Calibri" panose="020F0502020204030204" pitchFamily="34" charset="0"/>
                      </a:endParaRPr>
                    </a:p>
                  </a:txBody>
                  <a:tcPr marL="9144" marR="9525" marT="9525" marB="0" anchor="ctr"/>
                </a:tc>
                <a:tc>
                  <a:txBody>
                    <a:bodyPr/>
                    <a:lstStyle/>
                    <a:p>
                      <a:pPr algn="l" fontAlgn="b"/>
                      <a:r>
                        <a:rPr lang="en-US" sz="1800" u="none" strike="noStrike" baseline="0" dirty="0">
                          <a:effectLst/>
                        </a:rPr>
                        <a:t>Expectation Maximization</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59%</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65 sec</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10 Dim</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extLst>
                  <a:ext uri="{0D108BD9-81ED-4DB2-BD59-A6C34878D82A}">
                    <a16:rowId xmlns:a16="http://schemas.microsoft.com/office/drawing/2014/main" val="1238213387"/>
                  </a:ext>
                </a:extLst>
              </a:tr>
              <a:tr h="634411">
                <a:tc>
                  <a:txBody>
                    <a:bodyPr/>
                    <a:lstStyle/>
                    <a:p>
                      <a:pPr algn="ctr" fontAlgn="b"/>
                      <a:r>
                        <a:rPr lang="en-US" sz="1800" u="none" strike="noStrike" baseline="0">
                          <a:effectLst/>
                        </a:rPr>
                        <a:t>2</a:t>
                      </a:r>
                      <a:endParaRPr lang="en-US" sz="1800" b="0" i="0" u="none" strike="noStrike" baseline="0">
                        <a:solidFill>
                          <a:srgbClr val="000000"/>
                        </a:solidFill>
                        <a:effectLst/>
                        <a:latin typeface="Calibri" panose="020F0502020204030204" pitchFamily="34" charset="0"/>
                      </a:endParaRPr>
                    </a:p>
                  </a:txBody>
                  <a:tcPr marL="9144" marR="9525" marT="9525" marB="0" anchor="ctr"/>
                </a:tc>
                <a:tc>
                  <a:txBody>
                    <a:bodyPr/>
                    <a:lstStyle/>
                    <a:p>
                      <a:pPr algn="l" fontAlgn="b"/>
                      <a:r>
                        <a:rPr lang="en-US" sz="1800" u="none" strike="noStrike" baseline="0" dirty="0">
                          <a:effectLst/>
                        </a:rPr>
                        <a:t>Logistic Regression</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78%</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74 sec</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a:effectLst/>
                        </a:rPr>
                        <a:t>133 Dim</a:t>
                      </a:r>
                      <a:endParaRPr lang="en-US" sz="1800" b="0" i="0" u="none" strike="noStrike" baseline="0">
                        <a:solidFill>
                          <a:srgbClr val="000000"/>
                        </a:solidFill>
                        <a:effectLst/>
                        <a:latin typeface="Calibri" panose="020F0502020204030204" pitchFamily="34" charset="0"/>
                      </a:endParaRPr>
                    </a:p>
                  </a:txBody>
                  <a:tcPr marL="9144" marR="9525" marT="9525" marB="0" anchor="ctr"/>
                </a:tc>
                <a:extLst>
                  <a:ext uri="{0D108BD9-81ED-4DB2-BD59-A6C34878D82A}">
                    <a16:rowId xmlns:a16="http://schemas.microsoft.com/office/drawing/2014/main" val="670818920"/>
                  </a:ext>
                </a:extLst>
              </a:tr>
              <a:tr h="634411">
                <a:tc>
                  <a:txBody>
                    <a:bodyPr/>
                    <a:lstStyle/>
                    <a:p>
                      <a:pPr algn="ctr" fontAlgn="b"/>
                      <a:r>
                        <a:rPr lang="en-US" sz="1800" u="none" strike="noStrike" baseline="0">
                          <a:effectLst/>
                        </a:rPr>
                        <a:t>3</a:t>
                      </a:r>
                      <a:endParaRPr lang="en-US" sz="1800" b="0" i="0" u="none" strike="noStrike" baseline="0">
                        <a:solidFill>
                          <a:srgbClr val="000000"/>
                        </a:solidFill>
                        <a:effectLst/>
                        <a:latin typeface="Calibri" panose="020F0502020204030204" pitchFamily="34" charset="0"/>
                      </a:endParaRPr>
                    </a:p>
                  </a:txBody>
                  <a:tcPr marL="9144" marR="9525" marT="9525" marB="0" anchor="ctr"/>
                </a:tc>
                <a:tc>
                  <a:txBody>
                    <a:bodyPr/>
                    <a:lstStyle/>
                    <a:p>
                      <a:pPr algn="l" fontAlgn="b"/>
                      <a:r>
                        <a:rPr lang="en-US" sz="1800" u="none" strike="noStrike" baseline="0" dirty="0">
                          <a:effectLst/>
                        </a:rPr>
                        <a:t>Perceptron</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79%</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0.8 sec</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800" u="none" strike="noStrike" baseline="0" dirty="0">
                          <a:effectLst/>
                        </a:rPr>
                        <a:t>784 Dim</a:t>
                      </a:r>
                      <a:endParaRPr lang="en-US" sz="1800" b="0" i="0" u="none" strike="noStrike" baseline="0" dirty="0">
                        <a:solidFill>
                          <a:srgbClr val="000000"/>
                        </a:solidFill>
                        <a:effectLst/>
                        <a:latin typeface="Calibri" panose="020F0502020204030204" pitchFamily="34" charset="0"/>
                      </a:endParaRPr>
                    </a:p>
                  </a:txBody>
                  <a:tcPr marL="9144" marR="9525" marT="9525" marB="0" anchor="ctr"/>
                </a:tc>
                <a:extLst>
                  <a:ext uri="{0D108BD9-81ED-4DB2-BD59-A6C34878D82A}">
                    <a16:rowId xmlns:a16="http://schemas.microsoft.com/office/drawing/2014/main" val="3097865967"/>
                  </a:ext>
                </a:extLst>
              </a:tr>
            </a:tbl>
          </a:graphicData>
        </a:graphic>
      </p:graphicFrame>
    </p:spTree>
    <p:extLst>
      <p:ext uri="{BB962C8B-B14F-4D97-AF65-F5344CB8AC3E}">
        <p14:creationId xmlns:p14="http://schemas.microsoft.com/office/powerpoint/2010/main" val="125219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14B95FC-FAA0-A34F-B651-54CF38E9C75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679F80E-F368-D341-B1D5-25796A6E4D11}"/>
              </a:ext>
            </a:extLst>
          </p:cNvPr>
          <p:cNvSpPr>
            <a:spLocks noGrp="1"/>
          </p:cNvSpPr>
          <p:nvPr>
            <p:ph idx="1"/>
          </p:nvPr>
        </p:nvSpPr>
        <p:spPr>
          <a:xfrm>
            <a:off x="1534696" y="1967696"/>
            <a:ext cx="9520158" cy="3498650"/>
          </a:xfrm>
        </p:spPr>
        <p:txBody>
          <a:bodyPr>
            <a:normAutofit/>
          </a:bodyPr>
          <a:lstStyle/>
          <a:p>
            <a:r>
              <a:rPr lang="en-US" dirty="0"/>
              <a:t>Objective</a:t>
            </a:r>
          </a:p>
          <a:p>
            <a:r>
              <a:rPr lang="en-US" dirty="0"/>
              <a:t>Data source</a:t>
            </a:r>
          </a:p>
          <a:p>
            <a:r>
              <a:rPr lang="en-US" dirty="0"/>
              <a:t>Exploratory Analysis</a:t>
            </a:r>
          </a:p>
          <a:p>
            <a:r>
              <a:rPr lang="en-US" dirty="0"/>
              <a:t>Classification Techniques </a:t>
            </a:r>
          </a:p>
          <a:p>
            <a:r>
              <a:rPr lang="en-US" dirty="0"/>
              <a:t>Classifier Design</a:t>
            </a:r>
          </a:p>
          <a:p>
            <a:r>
              <a:rPr lang="en-US" dirty="0"/>
              <a:t>Classifier Evaluation</a:t>
            </a:r>
          </a:p>
          <a:p>
            <a:r>
              <a:rPr lang="en-US" dirty="0"/>
              <a:t>Visual Examination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a:extLst>
              <a:ext uri="{FF2B5EF4-FFF2-40B4-BE49-F238E27FC236}">
                <a16:creationId xmlns:a16="http://schemas.microsoft.com/office/drawing/2014/main" id="{2EB92B4E-B0AB-F746-BD43-82D98DAB9AC3}"/>
              </a:ext>
            </a:extLst>
          </p:cNvPr>
          <p:cNvSpPr txBox="1"/>
          <p:nvPr/>
        </p:nvSpPr>
        <p:spPr>
          <a:xfrm>
            <a:off x="6157732" y="1967696"/>
            <a:ext cx="4796506" cy="3416320"/>
          </a:xfrm>
          <a:prstGeom prst="rect">
            <a:avLst/>
          </a:prstGeom>
          <a:noFill/>
        </p:spPr>
        <p:txBody>
          <a:bodyPr wrap="none" rtlCol="0">
            <a:spAutoFit/>
          </a:bodyPr>
          <a:lstStyle/>
          <a:p>
            <a:pPr marL="342900" indent="-342900">
              <a:buFont typeface="Arial" panose="020B0604020202020204" pitchFamily="34" charset="0"/>
              <a:buChar char="•"/>
            </a:pPr>
            <a:r>
              <a:rPr lang="en-US" dirty="0"/>
              <a:t>Separated smaller Images from Larger</a:t>
            </a:r>
          </a:p>
          <a:p>
            <a:pPr marL="342900" indent="-342900">
              <a:buFont typeface="Arial" panose="020B0604020202020204" pitchFamily="34" charset="0"/>
              <a:buChar char="•"/>
            </a:pPr>
            <a:r>
              <a:rPr lang="en-US" dirty="0"/>
              <a:t>New Classifier Design</a:t>
            </a:r>
          </a:p>
          <a:p>
            <a:pPr marL="342900" indent="-342900">
              <a:buFont typeface="Arial" panose="020B0604020202020204" pitchFamily="34" charset="0"/>
              <a:buChar char="•"/>
            </a:pPr>
            <a:r>
              <a:rPr lang="en-US" dirty="0"/>
              <a:t>Large Image Classification</a:t>
            </a:r>
          </a:p>
          <a:p>
            <a:pPr marL="342900" indent="-342900">
              <a:buFont typeface="Arial" panose="020B0604020202020204" pitchFamily="34" charset="0"/>
              <a:buChar char="•"/>
            </a:pPr>
            <a:r>
              <a:rPr lang="en-US" dirty="0"/>
              <a:t>Small Image Classification</a:t>
            </a:r>
          </a:p>
          <a:p>
            <a:pPr marL="342900" indent="-342900">
              <a:buFont typeface="Arial" panose="020B0604020202020204" pitchFamily="34" charset="0"/>
              <a:buChar char="•"/>
            </a:pPr>
            <a:r>
              <a:rPr lang="en-US" dirty="0"/>
              <a:t>2D Point cloud for Small images</a:t>
            </a:r>
          </a:p>
          <a:p>
            <a:pPr marL="342900" indent="-342900">
              <a:buFont typeface="Arial" panose="020B0604020202020204" pitchFamily="34" charset="0"/>
              <a:buChar char="•"/>
            </a:pPr>
            <a:r>
              <a:rPr lang="en-US" dirty="0"/>
              <a:t>Feature Alignment</a:t>
            </a:r>
          </a:p>
          <a:p>
            <a:pPr marL="342900" indent="-342900">
              <a:buFont typeface="Arial" panose="020B0604020202020204" pitchFamily="34" charset="0"/>
              <a:buChar char="•"/>
            </a:pPr>
            <a:r>
              <a:rPr lang="en-US" dirty="0"/>
              <a:t>Result</a:t>
            </a:r>
          </a:p>
          <a:p>
            <a:pPr marL="342900" indent="-342900">
              <a:buFont typeface="Arial" panose="020B0604020202020204" pitchFamily="34" charset="0"/>
              <a:buChar char="•"/>
            </a:pPr>
            <a:r>
              <a:rPr lang="en-US" dirty="0"/>
              <a:t>Further Reduction </a:t>
            </a:r>
          </a:p>
          <a:p>
            <a:pPr marL="342900" indent="-342900">
              <a:buFont typeface="Arial" panose="020B0604020202020204" pitchFamily="34" charset="0"/>
              <a:buChar char="•"/>
            </a:pPr>
            <a:r>
              <a:rPr lang="en-US" dirty="0"/>
              <a:t>Conclusion</a:t>
            </a:r>
          </a:p>
          <a:p>
            <a:pPr marL="342900" indent="-342900">
              <a:buFont typeface="Arial" panose="020B0604020202020204" pitchFamily="34" charset="0"/>
              <a:buChar char="•"/>
            </a:pPr>
            <a:r>
              <a:rPr lang="en-US" dirty="0"/>
              <a:t>Unsupervised ML Algorithm</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9937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9D74-3936-E24D-A348-029308C4C9E7}"/>
              </a:ext>
            </a:extLst>
          </p:cNvPr>
          <p:cNvSpPr>
            <a:spLocks noGrp="1"/>
          </p:cNvSpPr>
          <p:nvPr>
            <p:ph type="title"/>
          </p:nvPr>
        </p:nvSpPr>
        <p:spPr/>
        <p:txBody>
          <a:bodyPr/>
          <a:lstStyle/>
          <a:p>
            <a:r>
              <a:rPr lang="en-US" dirty="0"/>
              <a:t>Visual Examination</a:t>
            </a:r>
            <a:br>
              <a:rPr lang="en-US" dirty="0"/>
            </a:br>
            <a:r>
              <a:rPr lang="en-US" dirty="0"/>
              <a:t>Perceptron Classification - Triangle</a:t>
            </a:r>
          </a:p>
        </p:txBody>
      </p:sp>
      <p:sp>
        <p:nvSpPr>
          <p:cNvPr id="3" name="Content Placeholder 2">
            <a:extLst>
              <a:ext uri="{FF2B5EF4-FFF2-40B4-BE49-F238E27FC236}">
                <a16:creationId xmlns:a16="http://schemas.microsoft.com/office/drawing/2014/main" id="{2DA95986-01E7-A244-AD1F-D4DB4E7151F2}"/>
              </a:ext>
            </a:extLst>
          </p:cNvPr>
          <p:cNvSpPr>
            <a:spLocks noGrp="1"/>
          </p:cNvSpPr>
          <p:nvPr>
            <p:ph idx="1"/>
          </p:nvPr>
        </p:nvSpPr>
        <p:spPr>
          <a:xfrm>
            <a:off x="3124843" y="2006599"/>
            <a:ext cx="7073900" cy="407879"/>
          </a:xfrm>
        </p:spPr>
        <p:txBody>
          <a:bodyPr>
            <a:normAutofit/>
          </a:bodyPr>
          <a:lstStyle/>
          <a:p>
            <a:pPr marL="0" indent="0">
              <a:buNone/>
            </a:pPr>
            <a:r>
              <a:rPr lang="en-US" dirty="0"/>
              <a:t>           Prediction                                                      Actual      </a:t>
            </a:r>
          </a:p>
        </p:txBody>
      </p:sp>
      <p:sp>
        <p:nvSpPr>
          <p:cNvPr id="4" name="Rectangle 1">
            <a:extLst>
              <a:ext uri="{FF2B5EF4-FFF2-40B4-BE49-F238E27FC236}">
                <a16:creationId xmlns:a16="http://schemas.microsoft.com/office/drawing/2014/main" id="{D7558CA4-33D3-CC4D-BEC0-8E81F8796EBA}"/>
              </a:ext>
            </a:extLst>
          </p:cNvPr>
          <p:cNvSpPr>
            <a:spLocks noChangeArrowheads="1"/>
          </p:cNvSpPr>
          <p:nvPr/>
        </p:nvSpPr>
        <p:spPr bwMode="auto">
          <a:xfrm>
            <a:off x="1054100" y="-2369172"/>
            <a:ext cx="2155152"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Checking multiple training vectors by plotting images for class: 0 Be patient: T.shape (10000,) </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panose="02000503000000020004" pitchFamily="2" charset="0"/>
              </a:rPr>
              <a:t>  </a:t>
            </a:r>
            <a:endParaRPr kumimoji="0" lang="en-US" altLang="en-US" sz="46200" b="0" i="0" u="none" strike="noStrike" cap="none" normalizeH="0" baseline="0">
              <a:ln>
                <a:noFill/>
              </a:ln>
              <a:solidFill>
                <a:srgbClr val="000000"/>
              </a:solidFill>
              <a:effectLst/>
              <a:latin typeface="Helvetica Neue" panose="02000503000000020004" pitchFamily="2" charset="0"/>
            </a:endParaRPr>
          </a:p>
        </p:txBody>
      </p:sp>
      <p:pic>
        <p:nvPicPr>
          <p:cNvPr id="4098" name="Picture 2">
            <a:extLst>
              <a:ext uri="{FF2B5EF4-FFF2-40B4-BE49-F238E27FC236}">
                <a16:creationId xmlns:a16="http://schemas.microsoft.com/office/drawing/2014/main" id="{F9F77510-11B0-C545-8E1C-6FEA0F421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15" y="2704264"/>
            <a:ext cx="3497928" cy="34037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6ABE30D-1E5C-5741-90E5-17F3B9CAC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044" y="2704264"/>
            <a:ext cx="3498256" cy="340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09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9D74-3936-E24D-A348-029308C4C9E7}"/>
              </a:ext>
            </a:extLst>
          </p:cNvPr>
          <p:cNvSpPr>
            <a:spLocks noGrp="1"/>
          </p:cNvSpPr>
          <p:nvPr>
            <p:ph type="title"/>
          </p:nvPr>
        </p:nvSpPr>
        <p:spPr/>
        <p:txBody>
          <a:bodyPr/>
          <a:lstStyle/>
          <a:p>
            <a:r>
              <a:rPr lang="en-US" dirty="0"/>
              <a:t>Perceptron Classification - Square</a:t>
            </a:r>
          </a:p>
        </p:txBody>
      </p:sp>
      <p:sp>
        <p:nvSpPr>
          <p:cNvPr id="3" name="Content Placeholder 2">
            <a:extLst>
              <a:ext uri="{FF2B5EF4-FFF2-40B4-BE49-F238E27FC236}">
                <a16:creationId xmlns:a16="http://schemas.microsoft.com/office/drawing/2014/main" id="{2DA95986-01E7-A244-AD1F-D4DB4E7151F2}"/>
              </a:ext>
            </a:extLst>
          </p:cNvPr>
          <p:cNvSpPr>
            <a:spLocks noGrp="1"/>
          </p:cNvSpPr>
          <p:nvPr>
            <p:ph idx="1"/>
          </p:nvPr>
        </p:nvSpPr>
        <p:spPr>
          <a:xfrm>
            <a:off x="2985359" y="2006599"/>
            <a:ext cx="7073900" cy="407879"/>
          </a:xfrm>
        </p:spPr>
        <p:txBody>
          <a:bodyPr>
            <a:normAutofit/>
          </a:bodyPr>
          <a:lstStyle/>
          <a:p>
            <a:pPr marL="0" indent="0">
              <a:buNone/>
            </a:pPr>
            <a:r>
              <a:rPr lang="en-US" dirty="0"/>
              <a:t>           Prediction                                                      Actual      </a:t>
            </a:r>
          </a:p>
        </p:txBody>
      </p:sp>
      <p:sp>
        <p:nvSpPr>
          <p:cNvPr id="4" name="Rectangle 1">
            <a:extLst>
              <a:ext uri="{FF2B5EF4-FFF2-40B4-BE49-F238E27FC236}">
                <a16:creationId xmlns:a16="http://schemas.microsoft.com/office/drawing/2014/main" id="{D7558CA4-33D3-CC4D-BEC0-8E81F8796EBA}"/>
              </a:ext>
            </a:extLst>
          </p:cNvPr>
          <p:cNvSpPr>
            <a:spLocks noChangeArrowheads="1"/>
          </p:cNvSpPr>
          <p:nvPr/>
        </p:nvSpPr>
        <p:spPr bwMode="auto">
          <a:xfrm>
            <a:off x="1054100" y="-2369172"/>
            <a:ext cx="2155152"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Checking multiple training vectors by plotting images for class: 0 Be patient: T.shape (10000,) </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panose="02000503000000020004" pitchFamily="2" charset="0"/>
              </a:rPr>
              <a:t>  </a:t>
            </a:r>
            <a:endParaRPr kumimoji="0" lang="en-US" altLang="en-US" sz="46200" b="0" i="0" u="none" strike="noStrike" cap="none" normalizeH="0" baseline="0">
              <a:ln>
                <a:noFill/>
              </a:ln>
              <a:solidFill>
                <a:srgbClr val="000000"/>
              </a:solidFill>
              <a:effectLst/>
              <a:latin typeface="Helvetica Neue" panose="02000503000000020004" pitchFamily="2" charset="0"/>
            </a:endParaRPr>
          </a:p>
        </p:txBody>
      </p:sp>
      <p:pic>
        <p:nvPicPr>
          <p:cNvPr id="5122" name="Picture 2">
            <a:extLst>
              <a:ext uri="{FF2B5EF4-FFF2-40B4-BE49-F238E27FC236}">
                <a16:creationId xmlns:a16="http://schemas.microsoft.com/office/drawing/2014/main" id="{E9455B0A-7767-E247-8781-C82AE8C8F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918" y="2835902"/>
            <a:ext cx="3350656" cy="32600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F9C1B5B-F13A-6041-9B71-186F6DA8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708" y="2823202"/>
            <a:ext cx="3363709" cy="327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68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9D74-3936-E24D-A348-029308C4C9E7}"/>
              </a:ext>
            </a:extLst>
          </p:cNvPr>
          <p:cNvSpPr>
            <a:spLocks noGrp="1"/>
          </p:cNvSpPr>
          <p:nvPr>
            <p:ph type="title"/>
          </p:nvPr>
        </p:nvSpPr>
        <p:spPr/>
        <p:txBody>
          <a:bodyPr/>
          <a:lstStyle/>
          <a:p>
            <a:r>
              <a:rPr lang="en-US" dirty="0"/>
              <a:t>Perceptron Classification - Pizza</a:t>
            </a:r>
          </a:p>
        </p:txBody>
      </p:sp>
      <p:sp>
        <p:nvSpPr>
          <p:cNvPr id="3" name="Content Placeholder 2">
            <a:extLst>
              <a:ext uri="{FF2B5EF4-FFF2-40B4-BE49-F238E27FC236}">
                <a16:creationId xmlns:a16="http://schemas.microsoft.com/office/drawing/2014/main" id="{2DA95986-01E7-A244-AD1F-D4DB4E7151F2}"/>
              </a:ext>
            </a:extLst>
          </p:cNvPr>
          <p:cNvSpPr>
            <a:spLocks noGrp="1"/>
          </p:cNvSpPr>
          <p:nvPr>
            <p:ph idx="1"/>
          </p:nvPr>
        </p:nvSpPr>
        <p:spPr>
          <a:xfrm>
            <a:off x="3031851" y="2006599"/>
            <a:ext cx="7073900" cy="407879"/>
          </a:xfrm>
        </p:spPr>
        <p:txBody>
          <a:bodyPr>
            <a:normAutofit/>
          </a:bodyPr>
          <a:lstStyle/>
          <a:p>
            <a:pPr marL="0" indent="0">
              <a:buNone/>
            </a:pPr>
            <a:r>
              <a:rPr lang="en-US" dirty="0"/>
              <a:t>           Prediction                                                      Actual      </a:t>
            </a:r>
          </a:p>
        </p:txBody>
      </p:sp>
      <p:sp>
        <p:nvSpPr>
          <p:cNvPr id="4" name="Rectangle 1">
            <a:extLst>
              <a:ext uri="{FF2B5EF4-FFF2-40B4-BE49-F238E27FC236}">
                <a16:creationId xmlns:a16="http://schemas.microsoft.com/office/drawing/2014/main" id="{D7558CA4-33D3-CC4D-BEC0-8E81F8796EBA}"/>
              </a:ext>
            </a:extLst>
          </p:cNvPr>
          <p:cNvSpPr>
            <a:spLocks noChangeArrowheads="1"/>
          </p:cNvSpPr>
          <p:nvPr/>
        </p:nvSpPr>
        <p:spPr bwMode="auto">
          <a:xfrm>
            <a:off x="1054100" y="-2369172"/>
            <a:ext cx="2155152"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Checking multiple training vectors by plotting images for class: 0 Be patient: T.shape (10000,) </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panose="02000503000000020004" pitchFamily="2" charset="0"/>
              </a:rPr>
              <a:t>  </a:t>
            </a:r>
            <a:endParaRPr kumimoji="0" lang="en-US" altLang="en-US" sz="46200" b="0" i="0" u="none" strike="noStrike" cap="none" normalizeH="0" baseline="0">
              <a:ln>
                <a:noFill/>
              </a:ln>
              <a:solidFill>
                <a:srgbClr val="000000"/>
              </a:solidFill>
              <a:effectLst/>
              <a:latin typeface="Helvetica Neue" panose="02000503000000020004" pitchFamily="2" charset="0"/>
            </a:endParaRPr>
          </a:p>
        </p:txBody>
      </p:sp>
      <p:pic>
        <p:nvPicPr>
          <p:cNvPr id="6146" name="Picture 2">
            <a:extLst>
              <a:ext uri="{FF2B5EF4-FFF2-40B4-BE49-F238E27FC236}">
                <a16:creationId xmlns:a16="http://schemas.microsoft.com/office/drawing/2014/main" id="{EEC2DE71-A2B9-F24C-A25B-EE480F3AE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201" y="2823202"/>
            <a:ext cx="3253440" cy="32854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80A2DDF-7DB9-E64B-B605-9372A2495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876" y="2823202"/>
            <a:ext cx="3376762" cy="328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264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5871-31B9-1844-8076-E3470930DABC}"/>
              </a:ext>
            </a:extLst>
          </p:cNvPr>
          <p:cNvSpPr>
            <a:spLocks noGrp="1"/>
          </p:cNvSpPr>
          <p:nvPr>
            <p:ph type="title"/>
          </p:nvPr>
        </p:nvSpPr>
        <p:spPr>
          <a:xfrm>
            <a:off x="2592925" y="624110"/>
            <a:ext cx="8911687" cy="1280890"/>
          </a:xfrm>
        </p:spPr>
        <p:txBody>
          <a:bodyPr/>
          <a:lstStyle/>
          <a:p>
            <a:r>
              <a:rPr lang="en-US" dirty="0"/>
              <a:t>Separated smaller images from larger ones</a:t>
            </a:r>
          </a:p>
        </p:txBody>
      </p:sp>
      <p:sp>
        <p:nvSpPr>
          <p:cNvPr id="3" name="Content Placeholder 2">
            <a:extLst>
              <a:ext uri="{FF2B5EF4-FFF2-40B4-BE49-F238E27FC236}">
                <a16:creationId xmlns:a16="http://schemas.microsoft.com/office/drawing/2014/main" id="{D1DDCE32-19AB-DF45-B94E-F2BF9ABF380A}"/>
              </a:ext>
            </a:extLst>
          </p:cNvPr>
          <p:cNvSpPr>
            <a:spLocks noGrp="1"/>
          </p:cNvSpPr>
          <p:nvPr>
            <p:ph idx="1"/>
          </p:nvPr>
        </p:nvSpPr>
        <p:spPr>
          <a:xfrm>
            <a:off x="3278121" y="2095166"/>
            <a:ext cx="1836320" cy="401754"/>
          </a:xfrm>
        </p:spPr>
        <p:txBody>
          <a:bodyPr/>
          <a:lstStyle/>
          <a:p>
            <a:pPr marL="0" indent="0">
              <a:buNone/>
            </a:pPr>
            <a:r>
              <a:rPr lang="en-US" dirty="0"/>
              <a:t>  Small image</a:t>
            </a:r>
          </a:p>
        </p:txBody>
      </p:sp>
      <p:pic>
        <p:nvPicPr>
          <p:cNvPr id="11266" name="Picture 2">
            <a:extLst>
              <a:ext uri="{FF2B5EF4-FFF2-40B4-BE49-F238E27FC236}">
                <a16:creationId xmlns:a16="http://schemas.microsoft.com/office/drawing/2014/main" id="{621B0809-7BB5-534A-AC3A-5D7F02C90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513" y="2496920"/>
            <a:ext cx="3376338" cy="333661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E5E7B72-F730-8843-ABB9-7D3D3BB30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519" y="2496920"/>
            <a:ext cx="3238500" cy="33366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DADD3A-BC7E-654E-8F34-577273675E92}"/>
              </a:ext>
            </a:extLst>
          </p:cNvPr>
          <p:cNvSpPr txBox="1"/>
          <p:nvPr/>
        </p:nvSpPr>
        <p:spPr>
          <a:xfrm>
            <a:off x="7048768" y="2033307"/>
            <a:ext cx="1678665" cy="369332"/>
          </a:xfrm>
          <a:prstGeom prst="rect">
            <a:avLst/>
          </a:prstGeom>
          <a:noFill/>
        </p:spPr>
        <p:txBody>
          <a:bodyPr wrap="none" rtlCol="0">
            <a:spAutoFit/>
          </a:bodyPr>
          <a:lstStyle/>
          <a:p>
            <a:r>
              <a:rPr lang="en-US" dirty="0"/>
              <a:t> Large image</a:t>
            </a:r>
          </a:p>
        </p:txBody>
      </p:sp>
    </p:spTree>
    <p:extLst>
      <p:ext uri="{BB962C8B-B14F-4D97-AF65-F5344CB8AC3E}">
        <p14:creationId xmlns:p14="http://schemas.microsoft.com/office/powerpoint/2010/main" val="198280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060D-9E82-1043-8CFD-306B0E98DBBC}"/>
              </a:ext>
            </a:extLst>
          </p:cNvPr>
          <p:cNvSpPr>
            <a:spLocks noGrp="1"/>
          </p:cNvSpPr>
          <p:nvPr>
            <p:ph type="title"/>
          </p:nvPr>
        </p:nvSpPr>
        <p:spPr/>
        <p:txBody>
          <a:bodyPr/>
          <a:lstStyle/>
          <a:p>
            <a:r>
              <a:rPr lang="en-US" dirty="0"/>
              <a:t>New Classifier Design</a:t>
            </a:r>
          </a:p>
        </p:txBody>
      </p:sp>
      <p:sp>
        <p:nvSpPr>
          <p:cNvPr id="48" name="TextBox 47">
            <a:extLst>
              <a:ext uri="{FF2B5EF4-FFF2-40B4-BE49-F238E27FC236}">
                <a16:creationId xmlns:a16="http://schemas.microsoft.com/office/drawing/2014/main" id="{D3D16E67-9F15-6449-8A7A-8C8E5131338E}"/>
              </a:ext>
            </a:extLst>
          </p:cNvPr>
          <p:cNvSpPr txBox="1"/>
          <p:nvPr/>
        </p:nvSpPr>
        <p:spPr>
          <a:xfrm>
            <a:off x="3249267" y="2829528"/>
            <a:ext cx="184731" cy="369332"/>
          </a:xfrm>
          <a:prstGeom prst="rect">
            <a:avLst/>
          </a:prstGeom>
          <a:noFill/>
        </p:spPr>
        <p:txBody>
          <a:bodyPr wrap="none" rtlCol="0">
            <a:spAutoFit/>
          </a:bodyPr>
          <a:lstStyle/>
          <a:p>
            <a:endParaRPr lang="en-US" dirty="0"/>
          </a:p>
        </p:txBody>
      </p:sp>
      <p:sp>
        <p:nvSpPr>
          <p:cNvPr id="49" name="Rounded Rectangle 48">
            <a:extLst>
              <a:ext uri="{FF2B5EF4-FFF2-40B4-BE49-F238E27FC236}">
                <a16:creationId xmlns:a16="http://schemas.microsoft.com/office/drawing/2014/main" id="{E28DE829-50EE-4F4C-B2CE-5F8229A660ED}"/>
              </a:ext>
            </a:extLst>
          </p:cNvPr>
          <p:cNvSpPr/>
          <p:nvPr/>
        </p:nvSpPr>
        <p:spPr>
          <a:xfrm>
            <a:off x="1608875" y="2667969"/>
            <a:ext cx="776792" cy="5588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a:t>
            </a:r>
          </a:p>
        </p:txBody>
      </p:sp>
      <p:cxnSp>
        <p:nvCxnSpPr>
          <p:cNvPr id="50" name="Straight Arrow Connector 49">
            <a:extLst>
              <a:ext uri="{FF2B5EF4-FFF2-40B4-BE49-F238E27FC236}">
                <a16:creationId xmlns:a16="http://schemas.microsoft.com/office/drawing/2014/main" id="{A5D4FB95-8BE7-194D-8011-533CC0F5C1FE}"/>
              </a:ext>
            </a:extLst>
          </p:cNvPr>
          <p:cNvCxnSpPr>
            <a:cxnSpLocks/>
          </p:cNvCxnSpPr>
          <p:nvPr/>
        </p:nvCxnSpPr>
        <p:spPr>
          <a:xfrm>
            <a:off x="2411067" y="2921969"/>
            <a:ext cx="34290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114CECC6-A722-4D4E-BF7B-78D4F75910E2}"/>
              </a:ext>
            </a:extLst>
          </p:cNvPr>
          <p:cNvSpPr/>
          <p:nvPr/>
        </p:nvSpPr>
        <p:spPr>
          <a:xfrm>
            <a:off x="2830167" y="2706069"/>
            <a:ext cx="11049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Training</a:t>
            </a:r>
          </a:p>
        </p:txBody>
      </p:sp>
      <p:sp>
        <p:nvSpPr>
          <p:cNvPr id="52" name="Rounded Rectangle 51">
            <a:extLst>
              <a:ext uri="{FF2B5EF4-FFF2-40B4-BE49-F238E27FC236}">
                <a16:creationId xmlns:a16="http://schemas.microsoft.com/office/drawing/2014/main" id="{A9464B94-DA8F-6E47-A717-B2479B9B2B7D}"/>
              </a:ext>
            </a:extLst>
          </p:cNvPr>
          <p:cNvSpPr/>
          <p:nvPr/>
        </p:nvSpPr>
        <p:spPr>
          <a:xfrm>
            <a:off x="2863767" y="3478844"/>
            <a:ext cx="1071300" cy="52070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Test</a:t>
            </a:r>
          </a:p>
        </p:txBody>
      </p:sp>
      <p:sp>
        <p:nvSpPr>
          <p:cNvPr id="53" name="Rounded Rectangle 52">
            <a:extLst>
              <a:ext uri="{FF2B5EF4-FFF2-40B4-BE49-F238E27FC236}">
                <a16:creationId xmlns:a16="http://schemas.microsoft.com/office/drawing/2014/main" id="{3EDA6522-D920-4744-B605-EAC6C36B1918}"/>
              </a:ext>
            </a:extLst>
          </p:cNvPr>
          <p:cNvSpPr/>
          <p:nvPr/>
        </p:nvSpPr>
        <p:spPr>
          <a:xfrm>
            <a:off x="4475541" y="2717641"/>
            <a:ext cx="1272583" cy="61072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Large Training</a:t>
            </a:r>
          </a:p>
        </p:txBody>
      </p:sp>
      <p:sp>
        <p:nvSpPr>
          <p:cNvPr id="54" name="Rounded Rectangle 53">
            <a:extLst>
              <a:ext uri="{FF2B5EF4-FFF2-40B4-BE49-F238E27FC236}">
                <a16:creationId xmlns:a16="http://schemas.microsoft.com/office/drawing/2014/main" id="{D19169E6-56C2-3A4C-B464-2A856801A38C}"/>
              </a:ext>
            </a:extLst>
          </p:cNvPr>
          <p:cNvSpPr/>
          <p:nvPr/>
        </p:nvSpPr>
        <p:spPr>
          <a:xfrm>
            <a:off x="4822784" y="3452311"/>
            <a:ext cx="1107474" cy="6041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Large Test</a:t>
            </a:r>
          </a:p>
        </p:txBody>
      </p:sp>
      <p:sp>
        <p:nvSpPr>
          <p:cNvPr id="57" name="Rounded Rectangle 56">
            <a:extLst>
              <a:ext uri="{FF2B5EF4-FFF2-40B4-BE49-F238E27FC236}">
                <a16:creationId xmlns:a16="http://schemas.microsoft.com/office/drawing/2014/main" id="{F400A188-ACC7-544F-9318-15E10FA23C00}"/>
              </a:ext>
            </a:extLst>
          </p:cNvPr>
          <p:cNvSpPr/>
          <p:nvPr/>
        </p:nvSpPr>
        <p:spPr>
          <a:xfrm>
            <a:off x="4595150" y="4201143"/>
            <a:ext cx="1221292" cy="61072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 Training</a:t>
            </a:r>
          </a:p>
        </p:txBody>
      </p:sp>
      <p:sp>
        <p:nvSpPr>
          <p:cNvPr id="58" name="Rounded Rectangle 57">
            <a:extLst>
              <a:ext uri="{FF2B5EF4-FFF2-40B4-BE49-F238E27FC236}">
                <a16:creationId xmlns:a16="http://schemas.microsoft.com/office/drawing/2014/main" id="{EF6D76BC-378D-B447-B339-AB00A8E9EBC0}"/>
              </a:ext>
            </a:extLst>
          </p:cNvPr>
          <p:cNvSpPr/>
          <p:nvPr/>
        </p:nvSpPr>
        <p:spPr>
          <a:xfrm>
            <a:off x="4859436" y="4970538"/>
            <a:ext cx="1107474" cy="6041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Small Test</a:t>
            </a:r>
          </a:p>
        </p:txBody>
      </p:sp>
      <p:sp>
        <p:nvSpPr>
          <p:cNvPr id="59" name="Rounded Rectangle 58">
            <a:extLst>
              <a:ext uri="{FF2B5EF4-FFF2-40B4-BE49-F238E27FC236}">
                <a16:creationId xmlns:a16="http://schemas.microsoft.com/office/drawing/2014/main" id="{5E10AFC2-A2C5-7E4B-9F77-7EF2D551FE05}"/>
              </a:ext>
            </a:extLst>
          </p:cNvPr>
          <p:cNvSpPr/>
          <p:nvPr/>
        </p:nvSpPr>
        <p:spPr>
          <a:xfrm>
            <a:off x="7780114" y="2802519"/>
            <a:ext cx="1734275" cy="61072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Classifier</a:t>
            </a:r>
          </a:p>
          <a:p>
            <a:pPr algn="ctr"/>
            <a:r>
              <a:rPr lang="en-US" sz="1600" dirty="0">
                <a:solidFill>
                  <a:schemeClr val="tx1"/>
                </a:solidFill>
              </a:rPr>
              <a:t>(Large Image)</a:t>
            </a:r>
          </a:p>
        </p:txBody>
      </p:sp>
      <p:sp>
        <p:nvSpPr>
          <p:cNvPr id="60" name="Rounded Rectangle 59">
            <a:extLst>
              <a:ext uri="{FF2B5EF4-FFF2-40B4-BE49-F238E27FC236}">
                <a16:creationId xmlns:a16="http://schemas.microsoft.com/office/drawing/2014/main" id="{FC2F806A-1C44-2A4D-A9AC-9923A4879F16}"/>
              </a:ext>
            </a:extLst>
          </p:cNvPr>
          <p:cNvSpPr/>
          <p:nvPr/>
        </p:nvSpPr>
        <p:spPr>
          <a:xfrm>
            <a:off x="7801330" y="4208518"/>
            <a:ext cx="1713059" cy="6041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Classifier</a:t>
            </a:r>
          </a:p>
          <a:p>
            <a:pPr algn="ctr"/>
            <a:r>
              <a:rPr lang="en-US" sz="1600" dirty="0">
                <a:solidFill>
                  <a:schemeClr val="tx1"/>
                </a:solidFill>
              </a:rPr>
              <a:t>(Small Image)</a:t>
            </a:r>
          </a:p>
        </p:txBody>
      </p:sp>
      <p:cxnSp>
        <p:nvCxnSpPr>
          <p:cNvPr id="35" name="Straight Arrow Connector 34">
            <a:extLst>
              <a:ext uri="{FF2B5EF4-FFF2-40B4-BE49-F238E27FC236}">
                <a16:creationId xmlns:a16="http://schemas.microsoft.com/office/drawing/2014/main" id="{7EF7DD02-78CF-9E4A-93BE-8AE412202E27}"/>
              </a:ext>
            </a:extLst>
          </p:cNvPr>
          <p:cNvCxnSpPr>
            <a:cxnSpLocks/>
            <a:stCxn id="49" idx="3"/>
          </p:cNvCxnSpPr>
          <p:nvPr/>
        </p:nvCxnSpPr>
        <p:spPr>
          <a:xfrm>
            <a:off x="2385667" y="2947369"/>
            <a:ext cx="436940" cy="78862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1A00961-119C-3C4D-BED9-03E3F7ADEEE8}"/>
              </a:ext>
            </a:extLst>
          </p:cNvPr>
          <p:cNvCxnSpPr>
            <a:cxnSpLocks/>
          </p:cNvCxnSpPr>
          <p:nvPr/>
        </p:nvCxnSpPr>
        <p:spPr>
          <a:xfrm>
            <a:off x="3975581" y="2970194"/>
            <a:ext cx="49996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8CE3DF2-BD15-DE4A-8453-63CE500A2399}"/>
              </a:ext>
            </a:extLst>
          </p:cNvPr>
          <p:cNvCxnSpPr>
            <a:cxnSpLocks/>
            <a:endCxn id="57" idx="1"/>
          </p:cNvCxnSpPr>
          <p:nvPr/>
        </p:nvCxnSpPr>
        <p:spPr>
          <a:xfrm>
            <a:off x="3975581" y="2970194"/>
            <a:ext cx="619569" cy="153631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250FAE0-7A7E-F24A-BA06-9DA4D3F4BAF2}"/>
              </a:ext>
            </a:extLst>
          </p:cNvPr>
          <p:cNvCxnSpPr>
            <a:cxnSpLocks/>
            <a:endCxn id="58" idx="1"/>
          </p:cNvCxnSpPr>
          <p:nvPr/>
        </p:nvCxnSpPr>
        <p:spPr>
          <a:xfrm>
            <a:off x="3975581" y="3726410"/>
            <a:ext cx="883855" cy="154618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072F5-0C5D-D549-8F77-9E45513BCC4E}"/>
              </a:ext>
            </a:extLst>
          </p:cNvPr>
          <p:cNvCxnSpPr>
            <a:cxnSpLocks/>
            <a:endCxn id="54" idx="1"/>
          </p:cNvCxnSpPr>
          <p:nvPr/>
        </p:nvCxnSpPr>
        <p:spPr>
          <a:xfrm>
            <a:off x="3975581" y="3726410"/>
            <a:ext cx="847203" cy="279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F28D7C-A3F2-E348-ADC1-CDABAA88FBCD}"/>
              </a:ext>
            </a:extLst>
          </p:cNvPr>
          <p:cNvCxnSpPr>
            <a:cxnSpLocks/>
            <a:stCxn id="53" idx="3"/>
          </p:cNvCxnSpPr>
          <p:nvPr/>
        </p:nvCxnSpPr>
        <p:spPr>
          <a:xfrm>
            <a:off x="5748124" y="3023005"/>
            <a:ext cx="2031991"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A8A325F-0C2F-7647-8C77-627EEA7B240C}"/>
              </a:ext>
            </a:extLst>
          </p:cNvPr>
          <p:cNvCxnSpPr>
            <a:cxnSpLocks/>
            <a:stCxn id="54" idx="3"/>
            <a:endCxn id="59" idx="1"/>
          </p:cNvCxnSpPr>
          <p:nvPr/>
        </p:nvCxnSpPr>
        <p:spPr>
          <a:xfrm flipV="1">
            <a:off x="5930258" y="3107883"/>
            <a:ext cx="1849856" cy="64648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7874D59-BBF0-B246-A6CA-2F9B485533AD}"/>
              </a:ext>
            </a:extLst>
          </p:cNvPr>
          <p:cNvCxnSpPr>
            <a:cxnSpLocks/>
            <a:stCxn id="57" idx="3"/>
          </p:cNvCxnSpPr>
          <p:nvPr/>
        </p:nvCxnSpPr>
        <p:spPr>
          <a:xfrm flipV="1">
            <a:off x="5816442" y="4490329"/>
            <a:ext cx="1973315" cy="1617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388F7BD-D04D-794F-8BB2-B4239533209F}"/>
              </a:ext>
            </a:extLst>
          </p:cNvPr>
          <p:cNvCxnSpPr>
            <a:cxnSpLocks/>
          </p:cNvCxnSpPr>
          <p:nvPr/>
        </p:nvCxnSpPr>
        <p:spPr>
          <a:xfrm flipV="1">
            <a:off x="5978483" y="4612943"/>
            <a:ext cx="1801631" cy="6596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216CF7F-7BF7-7E46-BC45-ECA16F961F9A}"/>
              </a:ext>
            </a:extLst>
          </p:cNvPr>
          <p:cNvSpPr txBox="1"/>
          <p:nvPr/>
        </p:nvSpPr>
        <p:spPr>
          <a:xfrm>
            <a:off x="2604137" y="1907432"/>
            <a:ext cx="7026282" cy="369332"/>
          </a:xfrm>
          <a:prstGeom prst="rect">
            <a:avLst/>
          </a:prstGeom>
          <a:noFill/>
        </p:spPr>
        <p:txBody>
          <a:bodyPr wrap="none" rtlCol="0">
            <a:spAutoFit/>
          </a:bodyPr>
          <a:lstStyle/>
          <a:p>
            <a:r>
              <a:rPr lang="en-US" dirty="0"/>
              <a:t>Larger images are classified separately from smaller images</a:t>
            </a:r>
          </a:p>
        </p:txBody>
      </p:sp>
    </p:spTree>
    <p:extLst>
      <p:ext uri="{BB962C8B-B14F-4D97-AF65-F5344CB8AC3E}">
        <p14:creationId xmlns:p14="http://schemas.microsoft.com/office/powerpoint/2010/main" val="58219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3753-6319-A54D-B5C9-35EF112AA3E5}"/>
              </a:ext>
            </a:extLst>
          </p:cNvPr>
          <p:cNvSpPr>
            <a:spLocks noGrp="1"/>
          </p:cNvSpPr>
          <p:nvPr>
            <p:ph type="title"/>
          </p:nvPr>
        </p:nvSpPr>
        <p:spPr/>
        <p:txBody>
          <a:bodyPr/>
          <a:lstStyle/>
          <a:p>
            <a:r>
              <a:rPr lang="en-US" dirty="0"/>
              <a:t>Large image classification</a:t>
            </a:r>
          </a:p>
        </p:txBody>
      </p:sp>
      <p:graphicFrame>
        <p:nvGraphicFramePr>
          <p:cNvPr id="4" name="Table 3">
            <a:extLst>
              <a:ext uri="{FF2B5EF4-FFF2-40B4-BE49-F238E27FC236}">
                <a16:creationId xmlns:a16="http://schemas.microsoft.com/office/drawing/2014/main" id="{E325CFFB-81AE-324A-9F6D-AC8C5094E086}"/>
              </a:ext>
            </a:extLst>
          </p:cNvPr>
          <p:cNvGraphicFramePr>
            <a:graphicFrameLocks noGrp="1"/>
          </p:cNvGraphicFramePr>
          <p:nvPr>
            <p:extLst>
              <p:ext uri="{D42A27DB-BD31-4B8C-83A1-F6EECF244321}">
                <p14:modId xmlns:p14="http://schemas.microsoft.com/office/powerpoint/2010/main" val="1796591624"/>
              </p:ext>
            </p:extLst>
          </p:nvPr>
        </p:nvGraphicFramePr>
        <p:xfrm>
          <a:off x="2768114" y="2288580"/>
          <a:ext cx="6794341" cy="2407406"/>
        </p:xfrm>
        <a:graphic>
          <a:graphicData uri="http://schemas.openxmlformats.org/drawingml/2006/table">
            <a:tbl>
              <a:tblPr>
                <a:tableStyleId>{5C22544A-7EE6-4342-B048-85BDC9FD1C3A}</a:tableStyleId>
              </a:tblPr>
              <a:tblGrid>
                <a:gridCol w="3190024">
                  <a:extLst>
                    <a:ext uri="{9D8B030D-6E8A-4147-A177-3AD203B41FA5}">
                      <a16:colId xmlns:a16="http://schemas.microsoft.com/office/drawing/2014/main" val="2726340962"/>
                    </a:ext>
                  </a:extLst>
                </a:gridCol>
                <a:gridCol w="1201439">
                  <a:extLst>
                    <a:ext uri="{9D8B030D-6E8A-4147-A177-3AD203B41FA5}">
                      <a16:colId xmlns:a16="http://schemas.microsoft.com/office/drawing/2014/main" val="821470466"/>
                    </a:ext>
                  </a:extLst>
                </a:gridCol>
                <a:gridCol w="1201439">
                  <a:extLst>
                    <a:ext uri="{9D8B030D-6E8A-4147-A177-3AD203B41FA5}">
                      <a16:colId xmlns:a16="http://schemas.microsoft.com/office/drawing/2014/main" val="2914028107"/>
                    </a:ext>
                  </a:extLst>
                </a:gridCol>
                <a:gridCol w="1201439">
                  <a:extLst>
                    <a:ext uri="{9D8B030D-6E8A-4147-A177-3AD203B41FA5}">
                      <a16:colId xmlns:a16="http://schemas.microsoft.com/office/drawing/2014/main" val="1889618078"/>
                    </a:ext>
                  </a:extLst>
                </a:gridCol>
              </a:tblGrid>
              <a:tr h="637315">
                <a:tc>
                  <a:txBody>
                    <a:bodyPr/>
                    <a:lstStyle/>
                    <a:p>
                      <a:pPr algn="l" fontAlgn="b"/>
                      <a:r>
                        <a:rPr lang="en-US" sz="1800" b="1" u="none" strike="noStrike" baseline="0" dirty="0">
                          <a:effectLst/>
                        </a:rPr>
                        <a:t> Large Image Classification</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baseline="0" dirty="0">
                          <a:effectLst/>
                        </a:rPr>
                        <a:t>Accuracy</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baseline="0">
                          <a:effectLst/>
                        </a:rPr>
                        <a:t>Time</a:t>
                      </a:r>
                      <a:endParaRPr lang="en-US" sz="1800" b="1" i="0" u="none" strike="noStrike" baseline="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baseline="0" dirty="0">
                          <a:effectLst/>
                        </a:rPr>
                        <a:t>PCA</a:t>
                      </a:r>
                      <a:endParaRPr lang="en-US" sz="1800" b="1" i="0" u="none" strike="noStrike" baseline="0"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387700495"/>
                  </a:ext>
                </a:extLst>
              </a:tr>
              <a:tr h="1132776">
                <a:tc>
                  <a:txBody>
                    <a:bodyPr/>
                    <a:lstStyle/>
                    <a:p>
                      <a:pPr algn="l" fontAlgn="b"/>
                      <a:r>
                        <a:rPr lang="en-US" sz="1800" u="none" strike="noStrike" baseline="0" dirty="0">
                          <a:effectLst/>
                        </a:rPr>
                        <a:t> Logistic Regression on Large   Image dataset</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48%</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70 sec</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134 Dim</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7664621"/>
                  </a:ext>
                </a:extLst>
              </a:tr>
              <a:tr h="637315">
                <a:tc>
                  <a:txBody>
                    <a:bodyPr/>
                    <a:lstStyle/>
                    <a:p>
                      <a:pPr algn="l" fontAlgn="b"/>
                      <a:r>
                        <a:rPr lang="en-US" sz="1800" u="none" strike="noStrike" baseline="0" dirty="0">
                          <a:effectLst/>
                        </a:rPr>
                        <a:t> Perceptron on Large Image</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a:effectLst/>
                        </a:rPr>
                        <a:t>99%</a:t>
                      </a:r>
                      <a:endParaRPr lang="en-US" sz="1800" b="0" i="0" u="none" strike="noStrike" baseline="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a:effectLst/>
                        </a:rPr>
                        <a:t>0.1 sec</a:t>
                      </a:r>
                      <a:endParaRPr lang="en-US" sz="1800" b="0" i="0" u="none" strike="noStrike" baseline="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baseline="0" dirty="0">
                          <a:effectLst/>
                        </a:rPr>
                        <a:t>784 Dim</a:t>
                      </a:r>
                      <a:endParaRPr lang="en-US" sz="1800" b="0" i="0" u="none" strike="noStrike" baseline="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21843719"/>
                  </a:ext>
                </a:extLst>
              </a:tr>
            </a:tbl>
          </a:graphicData>
        </a:graphic>
      </p:graphicFrame>
    </p:spTree>
    <p:extLst>
      <p:ext uri="{BB962C8B-B14F-4D97-AF65-F5344CB8AC3E}">
        <p14:creationId xmlns:p14="http://schemas.microsoft.com/office/powerpoint/2010/main" val="179891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6E21-178A-1749-B394-49E433A1A2BA}"/>
              </a:ext>
            </a:extLst>
          </p:cNvPr>
          <p:cNvSpPr>
            <a:spLocks noGrp="1"/>
          </p:cNvSpPr>
          <p:nvPr>
            <p:ph type="title"/>
          </p:nvPr>
        </p:nvSpPr>
        <p:spPr/>
        <p:txBody>
          <a:bodyPr/>
          <a:lstStyle/>
          <a:p>
            <a:r>
              <a:rPr lang="en-US" dirty="0"/>
              <a:t>Small image classification</a:t>
            </a:r>
          </a:p>
        </p:txBody>
      </p:sp>
      <p:sp>
        <p:nvSpPr>
          <p:cNvPr id="3" name="Content Placeholder 2">
            <a:extLst>
              <a:ext uri="{FF2B5EF4-FFF2-40B4-BE49-F238E27FC236}">
                <a16:creationId xmlns:a16="http://schemas.microsoft.com/office/drawing/2014/main" id="{54EAD8AE-AAAC-0748-A336-209D33D52393}"/>
              </a:ext>
            </a:extLst>
          </p:cNvPr>
          <p:cNvSpPr>
            <a:spLocks noGrp="1"/>
          </p:cNvSpPr>
          <p:nvPr>
            <p:ph idx="1"/>
          </p:nvPr>
        </p:nvSpPr>
        <p:spPr>
          <a:xfrm>
            <a:off x="2589212" y="2133600"/>
            <a:ext cx="8915400" cy="3777622"/>
          </a:xfrm>
        </p:spPr>
        <p:txBody>
          <a:bodyPr>
            <a:normAutofit/>
          </a:bodyPr>
          <a:lstStyle/>
          <a:p>
            <a:pPr marL="0" indent="0" algn="ctr" fontAlgn="b">
              <a:buNone/>
            </a:pPr>
            <a:r>
              <a:rPr lang="en-US" sz="1600" dirty="0"/>
              <a:t>				</a:t>
            </a:r>
            <a:endParaRPr lang="en-US" sz="1600" dirty="0">
              <a:solidFill>
                <a:srgbClr val="000000"/>
              </a:solidFill>
              <a:latin typeface="Calibri" panose="020F0502020204030204" pitchFamily="34" charset="0"/>
            </a:endParaRPr>
          </a:p>
        </p:txBody>
      </p:sp>
      <p:graphicFrame>
        <p:nvGraphicFramePr>
          <p:cNvPr id="5" name="Table 4">
            <a:extLst>
              <a:ext uri="{FF2B5EF4-FFF2-40B4-BE49-F238E27FC236}">
                <a16:creationId xmlns:a16="http://schemas.microsoft.com/office/drawing/2014/main" id="{3EEA64FB-EAEE-1D4D-8CF6-A6D4EDBC21AE}"/>
              </a:ext>
            </a:extLst>
          </p:cNvPr>
          <p:cNvGraphicFramePr>
            <a:graphicFrameLocks noGrp="1"/>
          </p:cNvGraphicFramePr>
          <p:nvPr>
            <p:extLst>
              <p:ext uri="{D42A27DB-BD31-4B8C-83A1-F6EECF244321}">
                <p14:modId xmlns:p14="http://schemas.microsoft.com/office/powerpoint/2010/main" val="163910264"/>
              </p:ext>
            </p:extLst>
          </p:nvPr>
        </p:nvGraphicFramePr>
        <p:xfrm>
          <a:off x="1084882" y="4581447"/>
          <a:ext cx="6052519" cy="2059856"/>
        </p:xfrm>
        <a:graphic>
          <a:graphicData uri="http://schemas.openxmlformats.org/drawingml/2006/table">
            <a:tbl>
              <a:tblPr>
                <a:tableStyleId>{5C22544A-7EE6-4342-B048-85BDC9FD1C3A}</a:tableStyleId>
              </a:tblPr>
              <a:tblGrid>
                <a:gridCol w="2841733">
                  <a:extLst>
                    <a:ext uri="{9D8B030D-6E8A-4147-A177-3AD203B41FA5}">
                      <a16:colId xmlns:a16="http://schemas.microsoft.com/office/drawing/2014/main" val="4230169132"/>
                    </a:ext>
                  </a:extLst>
                </a:gridCol>
                <a:gridCol w="1070262">
                  <a:extLst>
                    <a:ext uri="{9D8B030D-6E8A-4147-A177-3AD203B41FA5}">
                      <a16:colId xmlns:a16="http://schemas.microsoft.com/office/drawing/2014/main" val="3976055212"/>
                    </a:ext>
                  </a:extLst>
                </a:gridCol>
                <a:gridCol w="1070262">
                  <a:extLst>
                    <a:ext uri="{9D8B030D-6E8A-4147-A177-3AD203B41FA5}">
                      <a16:colId xmlns:a16="http://schemas.microsoft.com/office/drawing/2014/main" val="3784314004"/>
                    </a:ext>
                  </a:extLst>
                </a:gridCol>
                <a:gridCol w="1070262">
                  <a:extLst>
                    <a:ext uri="{9D8B030D-6E8A-4147-A177-3AD203B41FA5}">
                      <a16:colId xmlns:a16="http://schemas.microsoft.com/office/drawing/2014/main" val="3448514826"/>
                    </a:ext>
                  </a:extLst>
                </a:gridCol>
              </a:tblGrid>
              <a:tr h="438852">
                <a:tc>
                  <a:txBody>
                    <a:bodyPr/>
                    <a:lstStyle/>
                    <a:p>
                      <a:pPr algn="l" fontAlgn="b"/>
                      <a:r>
                        <a:rPr lang="en-US" sz="1600" b="1" u="none" strike="noStrike" dirty="0">
                          <a:effectLst/>
                        </a:rPr>
                        <a:t>Small Image Classification</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600" b="1" u="none" strike="noStrike" dirty="0">
                          <a:effectLst/>
                        </a:rPr>
                        <a:t>Accuracy</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600" b="1"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600" b="1" u="none" strike="noStrike" dirty="0">
                          <a:effectLst/>
                        </a:rPr>
                        <a:t>PCA</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52900349"/>
                  </a:ext>
                </a:extLst>
              </a:tr>
              <a:tr h="810502">
                <a:tc>
                  <a:txBody>
                    <a:bodyPr/>
                    <a:lstStyle/>
                    <a:p>
                      <a:pPr algn="l" fontAlgn="b"/>
                      <a:r>
                        <a:rPr lang="en-US" sz="1600" u="none" strike="noStrike" dirty="0">
                          <a:effectLst/>
                        </a:rPr>
                        <a:t> Logistic Regression on Small Image dataset (Reversed)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&lt; 1 min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80 Dim</a:t>
                      </a:r>
                    </a:p>
                  </a:txBody>
                  <a:tcPr marL="9525" marR="9525" marT="9525" marB="0" anchor="ctr"/>
                </a:tc>
                <a:extLst>
                  <a:ext uri="{0D108BD9-81ED-4DB2-BD59-A6C34878D82A}">
                    <a16:rowId xmlns:a16="http://schemas.microsoft.com/office/drawing/2014/main" val="4189742075"/>
                  </a:ext>
                </a:extLst>
              </a:tr>
              <a:tr h="810502">
                <a:tc>
                  <a:txBody>
                    <a:bodyPr/>
                    <a:lstStyle/>
                    <a:p>
                      <a:pPr algn="l" fontAlgn="b"/>
                      <a:r>
                        <a:rPr lang="en-US" sz="1600" u="none" strike="noStrike" dirty="0">
                          <a:effectLst/>
                        </a:rPr>
                        <a:t> Perceptron on Small Image dataset (Reversed)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84%</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0.1 sec</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784 Dim</a:t>
                      </a:r>
                    </a:p>
                  </a:txBody>
                  <a:tcPr marL="9525" marR="9525" marT="9525" marB="0" anchor="ctr"/>
                </a:tc>
                <a:extLst>
                  <a:ext uri="{0D108BD9-81ED-4DB2-BD59-A6C34878D82A}">
                    <a16:rowId xmlns:a16="http://schemas.microsoft.com/office/drawing/2014/main" val="2667909810"/>
                  </a:ext>
                </a:extLst>
              </a:tr>
            </a:tbl>
          </a:graphicData>
        </a:graphic>
      </p:graphicFrame>
      <p:sp>
        <p:nvSpPr>
          <p:cNvPr id="7" name="TextBox 6">
            <a:extLst>
              <a:ext uri="{FF2B5EF4-FFF2-40B4-BE49-F238E27FC236}">
                <a16:creationId xmlns:a16="http://schemas.microsoft.com/office/drawing/2014/main" id="{BF5C0D26-70A2-AC45-8065-1171845CBD68}"/>
              </a:ext>
            </a:extLst>
          </p:cNvPr>
          <p:cNvSpPr txBox="1"/>
          <p:nvPr/>
        </p:nvSpPr>
        <p:spPr>
          <a:xfrm>
            <a:off x="7375712" y="3355593"/>
            <a:ext cx="3723776" cy="646331"/>
          </a:xfrm>
          <a:prstGeom prst="rect">
            <a:avLst/>
          </a:prstGeom>
          <a:noFill/>
        </p:spPr>
        <p:txBody>
          <a:bodyPr wrap="none" rtlCol="0">
            <a:spAutoFit/>
          </a:bodyPr>
          <a:lstStyle/>
          <a:p>
            <a:r>
              <a:rPr lang="en-US" dirty="0"/>
              <a:t>0.012% small images </a:t>
            </a:r>
          </a:p>
          <a:p>
            <a:r>
              <a:rPr lang="en-US" dirty="0"/>
              <a:t>              in Training set (717/60,000)</a:t>
            </a:r>
          </a:p>
        </p:txBody>
      </p:sp>
      <p:sp>
        <p:nvSpPr>
          <p:cNvPr id="8" name="TextBox 7">
            <a:extLst>
              <a:ext uri="{FF2B5EF4-FFF2-40B4-BE49-F238E27FC236}">
                <a16:creationId xmlns:a16="http://schemas.microsoft.com/office/drawing/2014/main" id="{7A77E9CC-187C-B34D-9413-C11B4092F703}"/>
              </a:ext>
            </a:extLst>
          </p:cNvPr>
          <p:cNvSpPr txBox="1"/>
          <p:nvPr/>
        </p:nvSpPr>
        <p:spPr>
          <a:xfrm>
            <a:off x="7404157" y="3981616"/>
            <a:ext cx="3383940" cy="646331"/>
          </a:xfrm>
          <a:prstGeom prst="rect">
            <a:avLst/>
          </a:prstGeom>
          <a:noFill/>
        </p:spPr>
        <p:txBody>
          <a:bodyPr wrap="none" rtlCol="0">
            <a:spAutoFit/>
          </a:bodyPr>
          <a:lstStyle/>
          <a:p>
            <a:r>
              <a:rPr lang="en-US" dirty="0"/>
              <a:t>41% small images </a:t>
            </a:r>
          </a:p>
          <a:p>
            <a:r>
              <a:rPr lang="en-US" dirty="0"/>
              <a:t>              in Test set (4121/10,000)</a:t>
            </a:r>
          </a:p>
        </p:txBody>
      </p:sp>
      <p:sp>
        <p:nvSpPr>
          <p:cNvPr id="9" name="TextBox 8">
            <a:extLst>
              <a:ext uri="{FF2B5EF4-FFF2-40B4-BE49-F238E27FC236}">
                <a16:creationId xmlns:a16="http://schemas.microsoft.com/office/drawing/2014/main" id="{CACB7E9C-623E-6C4A-ACBD-C539829F1FC2}"/>
              </a:ext>
            </a:extLst>
          </p:cNvPr>
          <p:cNvSpPr txBox="1"/>
          <p:nvPr/>
        </p:nvSpPr>
        <p:spPr>
          <a:xfrm>
            <a:off x="7404157" y="1928692"/>
            <a:ext cx="4753224" cy="923330"/>
          </a:xfrm>
          <a:prstGeom prst="rect">
            <a:avLst/>
          </a:prstGeom>
          <a:noFill/>
        </p:spPr>
        <p:txBody>
          <a:bodyPr wrap="none" rtlCol="0">
            <a:spAutoFit/>
          </a:bodyPr>
          <a:lstStyle/>
          <a:p>
            <a:r>
              <a:rPr lang="en-US" dirty="0"/>
              <a:t>Accuracy low. Model is not good, </a:t>
            </a:r>
          </a:p>
          <a:p>
            <a:r>
              <a:rPr lang="en-US" dirty="0"/>
              <a:t>due to insufficient observations of small </a:t>
            </a:r>
          </a:p>
          <a:p>
            <a:r>
              <a:rPr lang="en-US" dirty="0"/>
              <a:t>images in Training set</a:t>
            </a:r>
          </a:p>
        </p:txBody>
      </p:sp>
      <p:cxnSp>
        <p:nvCxnSpPr>
          <p:cNvPr id="11" name="Straight Arrow Connector 10">
            <a:extLst>
              <a:ext uri="{FF2B5EF4-FFF2-40B4-BE49-F238E27FC236}">
                <a16:creationId xmlns:a16="http://schemas.microsoft.com/office/drawing/2014/main" id="{AFA33A16-78F5-AB48-8C07-667365725FC3}"/>
              </a:ext>
            </a:extLst>
          </p:cNvPr>
          <p:cNvCxnSpPr>
            <a:cxnSpLocks/>
          </p:cNvCxnSpPr>
          <p:nvPr/>
        </p:nvCxnSpPr>
        <p:spPr>
          <a:xfrm flipH="1">
            <a:off x="7137401" y="2292239"/>
            <a:ext cx="266756" cy="88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C88D08-7BF6-F240-8ADD-7D50BCCB1A35}"/>
              </a:ext>
            </a:extLst>
          </p:cNvPr>
          <p:cNvCxnSpPr>
            <a:cxnSpLocks/>
          </p:cNvCxnSpPr>
          <p:nvPr/>
        </p:nvCxnSpPr>
        <p:spPr>
          <a:xfrm flipH="1">
            <a:off x="7193782" y="5902640"/>
            <a:ext cx="266756" cy="88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C23598B-A9B8-D248-B889-BE10E2FF2497}"/>
              </a:ext>
            </a:extLst>
          </p:cNvPr>
          <p:cNvSpPr txBox="1"/>
          <p:nvPr/>
        </p:nvSpPr>
        <p:spPr>
          <a:xfrm>
            <a:off x="7460538" y="5717973"/>
            <a:ext cx="4532523" cy="923330"/>
          </a:xfrm>
          <a:prstGeom prst="rect">
            <a:avLst/>
          </a:prstGeom>
          <a:noFill/>
        </p:spPr>
        <p:txBody>
          <a:bodyPr wrap="none" rtlCol="0">
            <a:spAutoFit/>
          </a:bodyPr>
          <a:lstStyle/>
          <a:p>
            <a:r>
              <a:rPr lang="en-US" dirty="0"/>
              <a:t>Accuracy improved, when Test set is used </a:t>
            </a:r>
          </a:p>
          <a:p>
            <a:r>
              <a:rPr lang="en-US" dirty="0"/>
              <a:t>to train the model. </a:t>
            </a:r>
          </a:p>
          <a:p>
            <a:r>
              <a:rPr lang="en-US" dirty="0"/>
              <a:t>Training set used for Testing</a:t>
            </a:r>
          </a:p>
        </p:txBody>
      </p:sp>
      <p:graphicFrame>
        <p:nvGraphicFramePr>
          <p:cNvPr id="12" name="Table 11">
            <a:extLst>
              <a:ext uri="{FF2B5EF4-FFF2-40B4-BE49-F238E27FC236}">
                <a16:creationId xmlns:a16="http://schemas.microsoft.com/office/drawing/2014/main" id="{7E5158ED-8750-F247-9D98-0BEB97B0DC1E}"/>
              </a:ext>
            </a:extLst>
          </p:cNvPr>
          <p:cNvGraphicFramePr>
            <a:graphicFrameLocks noGrp="1"/>
          </p:cNvGraphicFramePr>
          <p:nvPr>
            <p:extLst>
              <p:ext uri="{D42A27DB-BD31-4B8C-83A1-F6EECF244321}">
                <p14:modId xmlns:p14="http://schemas.microsoft.com/office/powerpoint/2010/main" val="1792067362"/>
              </p:ext>
            </p:extLst>
          </p:nvPr>
        </p:nvGraphicFramePr>
        <p:xfrm>
          <a:off x="1084881" y="1766807"/>
          <a:ext cx="6065870" cy="2038642"/>
        </p:xfrm>
        <a:graphic>
          <a:graphicData uri="http://schemas.openxmlformats.org/drawingml/2006/table">
            <a:tbl>
              <a:tblPr>
                <a:tableStyleId>{5C22544A-7EE6-4342-B048-85BDC9FD1C3A}</a:tableStyleId>
              </a:tblPr>
              <a:tblGrid>
                <a:gridCol w="2848001">
                  <a:extLst>
                    <a:ext uri="{9D8B030D-6E8A-4147-A177-3AD203B41FA5}">
                      <a16:colId xmlns:a16="http://schemas.microsoft.com/office/drawing/2014/main" val="4230169132"/>
                    </a:ext>
                  </a:extLst>
                </a:gridCol>
                <a:gridCol w="1072623">
                  <a:extLst>
                    <a:ext uri="{9D8B030D-6E8A-4147-A177-3AD203B41FA5}">
                      <a16:colId xmlns:a16="http://schemas.microsoft.com/office/drawing/2014/main" val="3976055212"/>
                    </a:ext>
                  </a:extLst>
                </a:gridCol>
                <a:gridCol w="1072623">
                  <a:extLst>
                    <a:ext uri="{9D8B030D-6E8A-4147-A177-3AD203B41FA5}">
                      <a16:colId xmlns:a16="http://schemas.microsoft.com/office/drawing/2014/main" val="3784314004"/>
                    </a:ext>
                  </a:extLst>
                </a:gridCol>
                <a:gridCol w="1072623">
                  <a:extLst>
                    <a:ext uri="{9D8B030D-6E8A-4147-A177-3AD203B41FA5}">
                      <a16:colId xmlns:a16="http://schemas.microsoft.com/office/drawing/2014/main" val="3448514826"/>
                    </a:ext>
                  </a:extLst>
                </a:gridCol>
              </a:tblGrid>
              <a:tr h="434332">
                <a:tc>
                  <a:txBody>
                    <a:bodyPr/>
                    <a:lstStyle/>
                    <a:p>
                      <a:pPr algn="l" fontAlgn="b"/>
                      <a:r>
                        <a:rPr lang="en-US" sz="1600" b="1" u="none" strike="noStrike" dirty="0">
                          <a:effectLst/>
                        </a:rPr>
                        <a:t>Small Image Classification</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600" b="1" u="none" strike="noStrike" dirty="0">
                          <a:effectLst/>
                        </a:rPr>
                        <a:t>Accuracy</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600" b="1" u="none" strike="noStrike" dirty="0">
                          <a:effectLst/>
                        </a:rPr>
                        <a:t>Time</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600" b="1" u="none" strike="noStrike" dirty="0">
                          <a:effectLst/>
                        </a:rPr>
                        <a:t>PCA</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352900349"/>
                  </a:ext>
                </a:extLst>
              </a:tr>
              <a:tr h="802155">
                <a:tc>
                  <a:txBody>
                    <a:bodyPr/>
                    <a:lstStyle/>
                    <a:p>
                      <a:pPr algn="l" fontAlgn="b"/>
                      <a:r>
                        <a:rPr lang="en-US" sz="1600" u="none" strike="noStrike" dirty="0">
                          <a:effectLst/>
                        </a:rPr>
                        <a:t> Logistic Regression on Small Image dataset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&lt; 1 min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30 Dim</a:t>
                      </a:r>
                    </a:p>
                  </a:txBody>
                  <a:tcPr marL="9525" marR="9525" marT="9525" marB="0" anchor="ctr"/>
                </a:tc>
                <a:extLst>
                  <a:ext uri="{0D108BD9-81ED-4DB2-BD59-A6C34878D82A}">
                    <a16:rowId xmlns:a16="http://schemas.microsoft.com/office/drawing/2014/main" val="4189742075"/>
                  </a:ext>
                </a:extLst>
              </a:tr>
              <a:tr h="802155">
                <a:tc>
                  <a:txBody>
                    <a:bodyPr/>
                    <a:lstStyle/>
                    <a:p>
                      <a:pPr algn="l" fontAlgn="b"/>
                      <a:r>
                        <a:rPr lang="en-US" sz="1600" u="none" strike="noStrike" dirty="0">
                          <a:effectLst/>
                        </a:rPr>
                        <a:t> Perceptron on Small Image dataset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0.1 sec</a:t>
                      </a:r>
                    </a:p>
                  </a:txBody>
                  <a:tcPr marL="9525" marR="9525" marT="9525" marB="0" anchor="ctr"/>
                </a:tc>
                <a:tc>
                  <a:txBody>
                    <a:bodyPr/>
                    <a:lstStyle/>
                    <a:p>
                      <a:pPr algn="ctr" fontAlgn="b"/>
                      <a:r>
                        <a:rPr lang="en-US" sz="1600" b="0" i="0" u="none" strike="noStrike" dirty="0">
                          <a:solidFill>
                            <a:srgbClr val="000000"/>
                          </a:solidFill>
                          <a:effectLst/>
                          <a:latin typeface="Calibri" panose="020F0502020204030204" pitchFamily="34" charset="0"/>
                        </a:rPr>
                        <a:t>784 Dim</a:t>
                      </a:r>
                    </a:p>
                  </a:txBody>
                  <a:tcPr marL="9525" marR="9525" marT="9525" marB="0" anchor="ctr"/>
                </a:tc>
                <a:extLst>
                  <a:ext uri="{0D108BD9-81ED-4DB2-BD59-A6C34878D82A}">
                    <a16:rowId xmlns:a16="http://schemas.microsoft.com/office/drawing/2014/main" val="2667909810"/>
                  </a:ext>
                </a:extLst>
              </a:tr>
            </a:tbl>
          </a:graphicData>
        </a:graphic>
      </p:graphicFrame>
      <p:sp>
        <p:nvSpPr>
          <p:cNvPr id="10" name="TextBox 9">
            <a:extLst>
              <a:ext uri="{FF2B5EF4-FFF2-40B4-BE49-F238E27FC236}">
                <a16:creationId xmlns:a16="http://schemas.microsoft.com/office/drawing/2014/main" id="{85FB5EE3-231C-F245-BCA8-6244AEAC2DDE}"/>
              </a:ext>
            </a:extLst>
          </p:cNvPr>
          <p:cNvSpPr txBox="1"/>
          <p:nvPr/>
        </p:nvSpPr>
        <p:spPr>
          <a:xfrm>
            <a:off x="1146876" y="4138047"/>
            <a:ext cx="3985386" cy="369332"/>
          </a:xfrm>
          <a:prstGeom prst="rect">
            <a:avLst/>
          </a:prstGeom>
          <a:noFill/>
        </p:spPr>
        <p:txBody>
          <a:bodyPr wrap="none" rtlCol="0">
            <a:spAutoFit/>
          </a:bodyPr>
          <a:lstStyle/>
          <a:p>
            <a:r>
              <a:rPr lang="en-US" dirty="0"/>
              <a:t>Training and Test sets are reversed</a:t>
            </a:r>
          </a:p>
        </p:txBody>
      </p:sp>
    </p:spTree>
    <p:extLst>
      <p:ext uri="{BB962C8B-B14F-4D97-AF65-F5344CB8AC3E}">
        <p14:creationId xmlns:p14="http://schemas.microsoft.com/office/powerpoint/2010/main" val="927699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8B4C-A8AB-184E-A1E0-0AD3CB425131}"/>
              </a:ext>
            </a:extLst>
          </p:cNvPr>
          <p:cNvSpPr>
            <a:spLocks noGrp="1"/>
          </p:cNvSpPr>
          <p:nvPr>
            <p:ph type="title"/>
          </p:nvPr>
        </p:nvSpPr>
        <p:spPr/>
        <p:txBody>
          <a:bodyPr/>
          <a:lstStyle/>
          <a:p>
            <a:r>
              <a:rPr lang="en-US" dirty="0"/>
              <a:t>2D Point Cloud for Small images in Test set</a:t>
            </a:r>
          </a:p>
        </p:txBody>
      </p:sp>
      <p:sp>
        <p:nvSpPr>
          <p:cNvPr id="6" name="TextBox 5">
            <a:extLst>
              <a:ext uri="{FF2B5EF4-FFF2-40B4-BE49-F238E27FC236}">
                <a16:creationId xmlns:a16="http://schemas.microsoft.com/office/drawing/2014/main" id="{1EE1FCAC-2B14-7345-B585-7BDEAE4A763B}"/>
              </a:ext>
            </a:extLst>
          </p:cNvPr>
          <p:cNvSpPr txBox="1"/>
          <p:nvPr/>
        </p:nvSpPr>
        <p:spPr>
          <a:xfrm>
            <a:off x="2222500" y="2387600"/>
            <a:ext cx="1997663" cy="1200329"/>
          </a:xfrm>
          <a:prstGeom prst="rect">
            <a:avLst/>
          </a:prstGeom>
          <a:noFill/>
        </p:spPr>
        <p:txBody>
          <a:bodyPr wrap="none" rtlCol="0">
            <a:spAutoFit/>
          </a:bodyPr>
          <a:lstStyle/>
          <a:p>
            <a:r>
              <a:rPr lang="en-US" dirty="0"/>
              <a:t> Triangle : 3390 </a:t>
            </a:r>
          </a:p>
          <a:p>
            <a:r>
              <a:rPr lang="en-US" dirty="0"/>
              <a:t> Square  : 3293</a:t>
            </a:r>
          </a:p>
          <a:p>
            <a:r>
              <a:rPr lang="en-US" dirty="0"/>
              <a:t> Pizza      : 3317</a:t>
            </a:r>
          </a:p>
          <a:p>
            <a:r>
              <a:rPr lang="en-US" dirty="0"/>
              <a:t> Total      : 10,000</a:t>
            </a:r>
          </a:p>
        </p:txBody>
      </p:sp>
      <p:sp>
        <p:nvSpPr>
          <p:cNvPr id="11" name="Rectangle 10">
            <a:extLst>
              <a:ext uri="{FF2B5EF4-FFF2-40B4-BE49-F238E27FC236}">
                <a16:creationId xmlns:a16="http://schemas.microsoft.com/office/drawing/2014/main" id="{ADC5101A-A0A9-D04C-9E90-F278E8915EBE}"/>
              </a:ext>
            </a:extLst>
          </p:cNvPr>
          <p:cNvSpPr/>
          <p:nvPr/>
        </p:nvSpPr>
        <p:spPr>
          <a:xfrm>
            <a:off x="2019300" y="2755900"/>
            <a:ext cx="203200" cy="1651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04B9C2-0D82-D64B-9501-8288D4BB74A3}"/>
              </a:ext>
            </a:extLst>
          </p:cNvPr>
          <p:cNvSpPr/>
          <p:nvPr/>
        </p:nvSpPr>
        <p:spPr>
          <a:xfrm>
            <a:off x="2019300" y="3048000"/>
            <a:ext cx="2032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09DEAA-391F-7F4C-9CE5-AEE2931BBEAB}"/>
              </a:ext>
            </a:extLst>
          </p:cNvPr>
          <p:cNvSpPr/>
          <p:nvPr/>
        </p:nvSpPr>
        <p:spPr>
          <a:xfrm>
            <a:off x="2019300" y="2457450"/>
            <a:ext cx="203200" cy="165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E3EBF9A0-52D0-194F-806D-A92615600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376" y="1363850"/>
            <a:ext cx="5677248" cy="556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83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5871-31B9-1844-8076-E3470930DABC}"/>
              </a:ext>
            </a:extLst>
          </p:cNvPr>
          <p:cNvSpPr>
            <a:spLocks noGrp="1"/>
          </p:cNvSpPr>
          <p:nvPr>
            <p:ph type="title"/>
          </p:nvPr>
        </p:nvSpPr>
        <p:spPr/>
        <p:txBody>
          <a:bodyPr/>
          <a:lstStyle/>
          <a:p>
            <a:r>
              <a:rPr lang="en-US" dirty="0"/>
              <a:t>Feature Alignment</a:t>
            </a:r>
          </a:p>
        </p:txBody>
      </p:sp>
      <p:sp>
        <p:nvSpPr>
          <p:cNvPr id="3" name="Content Placeholder 2">
            <a:extLst>
              <a:ext uri="{FF2B5EF4-FFF2-40B4-BE49-F238E27FC236}">
                <a16:creationId xmlns:a16="http://schemas.microsoft.com/office/drawing/2014/main" id="{D1DDCE32-19AB-DF45-B94E-F2BF9ABF380A}"/>
              </a:ext>
            </a:extLst>
          </p:cNvPr>
          <p:cNvSpPr>
            <a:spLocks noGrp="1"/>
          </p:cNvSpPr>
          <p:nvPr>
            <p:ph idx="1"/>
          </p:nvPr>
        </p:nvSpPr>
        <p:spPr>
          <a:xfrm>
            <a:off x="3735092" y="1472340"/>
            <a:ext cx="4881966" cy="573436"/>
          </a:xfrm>
        </p:spPr>
        <p:txBody>
          <a:bodyPr>
            <a:noAutofit/>
          </a:bodyPr>
          <a:lstStyle/>
          <a:p>
            <a:pPr marL="0" indent="0">
              <a:buNone/>
            </a:pPr>
            <a:r>
              <a:rPr lang="en-US" sz="2000" dirty="0"/>
              <a:t>  Original Small image in 28 x 28 matrix</a:t>
            </a:r>
          </a:p>
        </p:txBody>
      </p:sp>
      <p:graphicFrame>
        <p:nvGraphicFramePr>
          <p:cNvPr id="4" name="Table 3">
            <a:extLst>
              <a:ext uri="{FF2B5EF4-FFF2-40B4-BE49-F238E27FC236}">
                <a16:creationId xmlns:a16="http://schemas.microsoft.com/office/drawing/2014/main" id="{1C461660-3FF1-CB49-A688-ABB51135973D}"/>
              </a:ext>
            </a:extLst>
          </p:cNvPr>
          <p:cNvGraphicFramePr>
            <a:graphicFrameLocks noGrp="1"/>
          </p:cNvGraphicFramePr>
          <p:nvPr>
            <p:extLst>
              <p:ext uri="{D42A27DB-BD31-4B8C-83A1-F6EECF244321}">
                <p14:modId xmlns:p14="http://schemas.microsoft.com/office/powerpoint/2010/main" val="3151075580"/>
              </p:ext>
            </p:extLst>
          </p:nvPr>
        </p:nvGraphicFramePr>
        <p:xfrm>
          <a:off x="3349046" y="2190269"/>
          <a:ext cx="5451654" cy="3449628"/>
        </p:xfrm>
        <a:graphic>
          <a:graphicData uri="http://schemas.openxmlformats.org/drawingml/2006/table">
            <a:tbl>
              <a:tblPr>
                <a:tableStyleId>{5C22544A-7EE6-4342-B048-85BDC9FD1C3A}</a:tableStyleId>
              </a:tblPr>
              <a:tblGrid>
                <a:gridCol w="225069">
                  <a:extLst>
                    <a:ext uri="{9D8B030D-6E8A-4147-A177-3AD203B41FA5}">
                      <a16:colId xmlns:a16="http://schemas.microsoft.com/office/drawing/2014/main" val="3186378155"/>
                    </a:ext>
                  </a:extLst>
                </a:gridCol>
                <a:gridCol w="192366">
                  <a:extLst>
                    <a:ext uri="{9D8B030D-6E8A-4147-A177-3AD203B41FA5}">
                      <a16:colId xmlns:a16="http://schemas.microsoft.com/office/drawing/2014/main" val="858612909"/>
                    </a:ext>
                  </a:extLst>
                </a:gridCol>
                <a:gridCol w="192366">
                  <a:extLst>
                    <a:ext uri="{9D8B030D-6E8A-4147-A177-3AD203B41FA5}">
                      <a16:colId xmlns:a16="http://schemas.microsoft.com/office/drawing/2014/main" val="2230487693"/>
                    </a:ext>
                  </a:extLst>
                </a:gridCol>
                <a:gridCol w="192366">
                  <a:extLst>
                    <a:ext uri="{9D8B030D-6E8A-4147-A177-3AD203B41FA5}">
                      <a16:colId xmlns:a16="http://schemas.microsoft.com/office/drawing/2014/main" val="2506044556"/>
                    </a:ext>
                  </a:extLst>
                </a:gridCol>
                <a:gridCol w="192366">
                  <a:extLst>
                    <a:ext uri="{9D8B030D-6E8A-4147-A177-3AD203B41FA5}">
                      <a16:colId xmlns:a16="http://schemas.microsoft.com/office/drawing/2014/main" val="3546121725"/>
                    </a:ext>
                  </a:extLst>
                </a:gridCol>
                <a:gridCol w="192366">
                  <a:extLst>
                    <a:ext uri="{9D8B030D-6E8A-4147-A177-3AD203B41FA5}">
                      <a16:colId xmlns:a16="http://schemas.microsoft.com/office/drawing/2014/main" val="374598855"/>
                    </a:ext>
                  </a:extLst>
                </a:gridCol>
                <a:gridCol w="192366">
                  <a:extLst>
                    <a:ext uri="{9D8B030D-6E8A-4147-A177-3AD203B41FA5}">
                      <a16:colId xmlns:a16="http://schemas.microsoft.com/office/drawing/2014/main" val="476733361"/>
                    </a:ext>
                  </a:extLst>
                </a:gridCol>
                <a:gridCol w="192366">
                  <a:extLst>
                    <a:ext uri="{9D8B030D-6E8A-4147-A177-3AD203B41FA5}">
                      <a16:colId xmlns:a16="http://schemas.microsoft.com/office/drawing/2014/main" val="3302716251"/>
                    </a:ext>
                  </a:extLst>
                </a:gridCol>
                <a:gridCol w="192366">
                  <a:extLst>
                    <a:ext uri="{9D8B030D-6E8A-4147-A177-3AD203B41FA5}">
                      <a16:colId xmlns:a16="http://schemas.microsoft.com/office/drawing/2014/main" val="3876061295"/>
                    </a:ext>
                  </a:extLst>
                </a:gridCol>
                <a:gridCol w="192366">
                  <a:extLst>
                    <a:ext uri="{9D8B030D-6E8A-4147-A177-3AD203B41FA5}">
                      <a16:colId xmlns:a16="http://schemas.microsoft.com/office/drawing/2014/main" val="1061145190"/>
                    </a:ext>
                  </a:extLst>
                </a:gridCol>
                <a:gridCol w="192366">
                  <a:extLst>
                    <a:ext uri="{9D8B030D-6E8A-4147-A177-3AD203B41FA5}">
                      <a16:colId xmlns:a16="http://schemas.microsoft.com/office/drawing/2014/main" val="3137633151"/>
                    </a:ext>
                  </a:extLst>
                </a:gridCol>
                <a:gridCol w="192366">
                  <a:extLst>
                    <a:ext uri="{9D8B030D-6E8A-4147-A177-3AD203B41FA5}">
                      <a16:colId xmlns:a16="http://schemas.microsoft.com/office/drawing/2014/main" val="1914414561"/>
                    </a:ext>
                  </a:extLst>
                </a:gridCol>
                <a:gridCol w="192366">
                  <a:extLst>
                    <a:ext uri="{9D8B030D-6E8A-4147-A177-3AD203B41FA5}">
                      <a16:colId xmlns:a16="http://schemas.microsoft.com/office/drawing/2014/main" val="3574545481"/>
                    </a:ext>
                  </a:extLst>
                </a:gridCol>
                <a:gridCol w="192366">
                  <a:extLst>
                    <a:ext uri="{9D8B030D-6E8A-4147-A177-3AD203B41FA5}">
                      <a16:colId xmlns:a16="http://schemas.microsoft.com/office/drawing/2014/main" val="1434740123"/>
                    </a:ext>
                  </a:extLst>
                </a:gridCol>
                <a:gridCol w="192366">
                  <a:extLst>
                    <a:ext uri="{9D8B030D-6E8A-4147-A177-3AD203B41FA5}">
                      <a16:colId xmlns:a16="http://schemas.microsoft.com/office/drawing/2014/main" val="576747882"/>
                    </a:ext>
                  </a:extLst>
                </a:gridCol>
                <a:gridCol w="192366">
                  <a:extLst>
                    <a:ext uri="{9D8B030D-6E8A-4147-A177-3AD203B41FA5}">
                      <a16:colId xmlns:a16="http://schemas.microsoft.com/office/drawing/2014/main" val="1783886681"/>
                    </a:ext>
                  </a:extLst>
                </a:gridCol>
                <a:gridCol w="192366">
                  <a:extLst>
                    <a:ext uri="{9D8B030D-6E8A-4147-A177-3AD203B41FA5}">
                      <a16:colId xmlns:a16="http://schemas.microsoft.com/office/drawing/2014/main" val="1483222543"/>
                    </a:ext>
                  </a:extLst>
                </a:gridCol>
                <a:gridCol w="192366">
                  <a:extLst>
                    <a:ext uri="{9D8B030D-6E8A-4147-A177-3AD203B41FA5}">
                      <a16:colId xmlns:a16="http://schemas.microsoft.com/office/drawing/2014/main" val="1150466919"/>
                    </a:ext>
                  </a:extLst>
                </a:gridCol>
                <a:gridCol w="192366">
                  <a:extLst>
                    <a:ext uri="{9D8B030D-6E8A-4147-A177-3AD203B41FA5}">
                      <a16:colId xmlns:a16="http://schemas.microsoft.com/office/drawing/2014/main" val="4094479410"/>
                    </a:ext>
                  </a:extLst>
                </a:gridCol>
                <a:gridCol w="192366">
                  <a:extLst>
                    <a:ext uri="{9D8B030D-6E8A-4147-A177-3AD203B41FA5}">
                      <a16:colId xmlns:a16="http://schemas.microsoft.com/office/drawing/2014/main" val="1640828015"/>
                    </a:ext>
                  </a:extLst>
                </a:gridCol>
                <a:gridCol w="192366">
                  <a:extLst>
                    <a:ext uri="{9D8B030D-6E8A-4147-A177-3AD203B41FA5}">
                      <a16:colId xmlns:a16="http://schemas.microsoft.com/office/drawing/2014/main" val="883771517"/>
                    </a:ext>
                  </a:extLst>
                </a:gridCol>
                <a:gridCol w="192366">
                  <a:extLst>
                    <a:ext uri="{9D8B030D-6E8A-4147-A177-3AD203B41FA5}">
                      <a16:colId xmlns:a16="http://schemas.microsoft.com/office/drawing/2014/main" val="909369643"/>
                    </a:ext>
                  </a:extLst>
                </a:gridCol>
                <a:gridCol w="192366">
                  <a:extLst>
                    <a:ext uri="{9D8B030D-6E8A-4147-A177-3AD203B41FA5}">
                      <a16:colId xmlns:a16="http://schemas.microsoft.com/office/drawing/2014/main" val="2623658427"/>
                    </a:ext>
                  </a:extLst>
                </a:gridCol>
                <a:gridCol w="192366">
                  <a:extLst>
                    <a:ext uri="{9D8B030D-6E8A-4147-A177-3AD203B41FA5}">
                      <a16:colId xmlns:a16="http://schemas.microsoft.com/office/drawing/2014/main" val="3261612155"/>
                    </a:ext>
                  </a:extLst>
                </a:gridCol>
                <a:gridCol w="192366">
                  <a:extLst>
                    <a:ext uri="{9D8B030D-6E8A-4147-A177-3AD203B41FA5}">
                      <a16:colId xmlns:a16="http://schemas.microsoft.com/office/drawing/2014/main" val="4015097546"/>
                    </a:ext>
                  </a:extLst>
                </a:gridCol>
                <a:gridCol w="192366">
                  <a:extLst>
                    <a:ext uri="{9D8B030D-6E8A-4147-A177-3AD203B41FA5}">
                      <a16:colId xmlns:a16="http://schemas.microsoft.com/office/drawing/2014/main" val="4247481083"/>
                    </a:ext>
                  </a:extLst>
                </a:gridCol>
                <a:gridCol w="192366">
                  <a:extLst>
                    <a:ext uri="{9D8B030D-6E8A-4147-A177-3AD203B41FA5}">
                      <a16:colId xmlns:a16="http://schemas.microsoft.com/office/drawing/2014/main" val="2936470159"/>
                    </a:ext>
                  </a:extLst>
                </a:gridCol>
                <a:gridCol w="225069">
                  <a:extLst>
                    <a:ext uri="{9D8B030D-6E8A-4147-A177-3AD203B41FA5}">
                      <a16:colId xmlns:a16="http://schemas.microsoft.com/office/drawing/2014/main" val="3135115991"/>
                    </a:ext>
                  </a:extLst>
                </a:gridCol>
              </a:tblGrid>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409964096"/>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550932378"/>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334590607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255</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03776962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95413146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98595257"/>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58201325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638191506"/>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255</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96</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641987784"/>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191</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63</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82738288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79</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082503959"/>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96</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0</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135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159</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31335381"/>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120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112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15283379"/>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127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222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255</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142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06752979"/>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183</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192206417"/>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142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63</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112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96425649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167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79</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31</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5702208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104</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127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641014283"/>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112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230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174472404"/>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175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0</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88</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222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441190476"/>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72</a:t>
                      </a:r>
                      <a:endParaRPr lang="en-US" sz="700" b="0" i="0" u="none" strike="noStrike" dirty="0">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72</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207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689409838"/>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247</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3133358618"/>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92909112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303398091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1592215892"/>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554949850"/>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2473797545"/>
                  </a:ext>
                </a:extLst>
              </a:tr>
              <a:tr h="123201">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a:effectLst/>
                        </a:rPr>
                        <a:t>255</a:t>
                      </a:r>
                      <a:endParaRPr lang="en-US" sz="700" b="0" i="0" u="none" strike="noStrike">
                        <a:solidFill>
                          <a:srgbClr val="000000"/>
                        </a:solidFill>
                        <a:effectLst/>
                        <a:latin typeface="Calibri" panose="020F0502020204030204" pitchFamily="34" charset="0"/>
                      </a:endParaRPr>
                    </a:p>
                  </a:txBody>
                  <a:tcPr marL="5775" marR="5775" marT="5775" marB="0" anchor="b"/>
                </a:tc>
                <a:tc>
                  <a:txBody>
                    <a:bodyPr/>
                    <a:lstStyle/>
                    <a:p>
                      <a:pPr algn="r" fontAlgn="b"/>
                      <a:r>
                        <a:rPr lang="en-US" sz="700" u="none" strike="noStrike" dirty="0">
                          <a:effectLst/>
                        </a:rPr>
                        <a:t>255</a:t>
                      </a:r>
                      <a:endParaRPr lang="en-US" sz="700" b="0" i="0" u="none" strike="noStrike" dirty="0">
                        <a:solidFill>
                          <a:srgbClr val="000000"/>
                        </a:solidFill>
                        <a:effectLst/>
                        <a:latin typeface="Calibri" panose="020F0502020204030204" pitchFamily="34" charset="0"/>
                      </a:endParaRPr>
                    </a:p>
                  </a:txBody>
                  <a:tcPr marL="5775" marR="5775" marT="5775" marB="0" anchor="b"/>
                </a:tc>
                <a:extLst>
                  <a:ext uri="{0D108BD9-81ED-4DB2-BD59-A6C34878D82A}">
                    <a16:rowId xmlns:a16="http://schemas.microsoft.com/office/drawing/2014/main" val="4016188561"/>
                  </a:ext>
                </a:extLst>
              </a:tr>
            </a:tbl>
          </a:graphicData>
        </a:graphic>
      </p:graphicFrame>
      <p:pic>
        <p:nvPicPr>
          <p:cNvPr id="11266" name="Picture 2">
            <a:extLst>
              <a:ext uri="{FF2B5EF4-FFF2-40B4-BE49-F238E27FC236}">
                <a16:creationId xmlns:a16="http://schemas.microsoft.com/office/drawing/2014/main" id="{621B0809-7BB5-534A-AC3A-5D7F02C90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9" y="2496920"/>
            <a:ext cx="2595379" cy="2564845"/>
          </a:xfrm>
          <a:prstGeom prst="rect">
            <a:avLst/>
          </a:prstGeom>
          <a:noFill/>
          <a:extLst>
            <a:ext uri="{909E8E84-426E-40DD-AFC4-6F175D3DCCD1}">
              <a14:hiddenFill xmlns:a14="http://schemas.microsoft.com/office/drawing/2010/main">
                <a:solidFill>
                  <a:srgbClr val="FFFFFF"/>
                </a:solidFill>
              </a14:hiddenFill>
            </a:ext>
          </a:extLst>
        </p:spPr>
      </p:pic>
      <p:sp useBgFill="1">
        <p:nvSpPr>
          <p:cNvPr id="6" name="Rectangle 5">
            <a:extLst>
              <a:ext uri="{FF2B5EF4-FFF2-40B4-BE49-F238E27FC236}">
                <a16:creationId xmlns:a16="http://schemas.microsoft.com/office/drawing/2014/main" id="{93D29D29-459D-0541-A382-87C34EFC2659}"/>
              </a:ext>
            </a:extLst>
          </p:cNvPr>
          <p:cNvSpPr/>
          <p:nvPr/>
        </p:nvSpPr>
        <p:spPr>
          <a:xfrm>
            <a:off x="3349046" y="2190269"/>
            <a:ext cx="5436139" cy="958045"/>
          </a:xfrm>
          <a:prstGeom prst="rect">
            <a:avLst/>
          </a:prstGeom>
          <a:ln w="0">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DE8FB5A9-A980-9549-BDB9-2635AFA8E57F}"/>
              </a:ext>
            </a:extLst>
          </p:cNvPr>
          <p:cNvSpPr/>
          <p:nvPr/>
        </p:nvSpPr>
        <p:spPr>
          <a:xfrm>
            <a:off x="3349046" y="3148313"/>
            <a:ext cx="1581769" cy="2491583"/>
          </a:xfrm>
          <a:prstGeom prst="rect">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7F886673-E322-CC46-9077-7367B8C39294}"/>
              </a:ext>
            </a:extLst>
          </p:cNvPr>
          <p:cNvSpPr/>
          <p:nvPr/>
        </p:nvSpPr>
        <p:spPr>
          <a:xfrm>
            <a:off x="7847635" y="3148313"/>
            <a:ext cx="937550" cy="1913452"/>
          </a:xfrm>
          <a:prstGeom prst="rect">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A1278475-83FB-504F-BFCC-8FB9DB8716A0}"/>
              </a:ext>
            </a:extLst>
          </p:cNvPr>
          <p:cNvSpPr/>
          <p:nvPr/>
        </p:nvSpPr>
        <p:spPr>
          <a:xfrm>
            <a:off x="4930815" y="5050190"/>
            <a:ext cx="3854370" cy="578132"/>
          </a:xfrm>
          <a:prstGeom prst="rect">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29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319B-7280-244C-B5F0-6B8FB3168124}"/>
              </a:ext>
            </a:extLst>
          </p:cNvPr>
          <p:cNvSpPr>
            <a:spLocks noGrp="1"/>
          </p:cNvSpPr>
          <p:nvPr>
            <p:ph type="title"/>
          </p:nvPr>
        </p:nvSpPr>
        <p:spPr/>
        <p:txBody>
          <a:bodyPr/>
          <a:lstStyle/>
          <a:p>
            <a:r>
              <a:rPr lang="en-US" dirty="0"/>
              <a:t>Feature Alignment</a:t>
            </a:r>
          </a:p>
        </p:txBody>
      </p:sp>
      <p:sp>
        <p:nvSpPr>
          <p:cNvPr id="3" name="Content Placeholder 2">
            <a:extLst>
              <a:ext uri="{FF2B5EF4-FFF2-40B4-BE49-F238E27FC236}">
                <a16:creationId xmlns:a16="http://schemas.microsoft.com/office/drawing/2014/main" id="{577FCE24-1D22-7C48-8C60-902B3A3CFC8B}"/>
              </a:ext>
            </a:extLst>
          </p:cNvPr>
          <p:cNvSpPr>
            <a:spLocks noGrp="1"/>
          </p:cNvSpPr>
          <p:nvPr>
            <p:ph idx="1"/>
          </p:nvPr>
        </p:nvSpPr>
        <p:spPr>
          <a:xfrm>
            <a:off x="2589212" y="1905000"/>
            <a:ext cx="8915400" cy="4006222"/>
          </a:xfrm>
        </p:spPr>
        <p:txBody>
          <a:bodyPr>
            <a:normAutofit/>
          </a:bodyPr>
          <a:lstStyle/>
          <a:p>
            <a:r>
              <a:rPr lang="en-US" sz="2000" dirty="0"/>
              <a:t>Small image is  reduced to 15x15 matrix from 28x28</a:t>
            </a:r>
          </a:p>
        </p:txBody>
      </p:sp>
      <p:pic>
        <p:nvPicPr>
          <p:cNvPr id="8196" name="Picture 4">
            <a:extLst>
              <a:ext uri="{FF2B5EF4-FFF2-40B4-BE49-F238E27FC236}">
                <a16:creationId xmlns:a16="http://schemas.microsoft.com/office/drawing/2014/main" id="{15488E14-6F4C-C64D-80D4-4333643C7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194" y="3419650"/>
            <a:ext cx="1752377" cy="17317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a16="http://schemas.microsoft.com/office/drawing/2014/main" id="{5E51B61D-1856-2540-BFDA-9ACA0D105970}"/>
              </a:ext>
            </a:extLst>
          </p:cNvPr>
          <p:cNvGraphicFramePr>
            <a:graphicFrameLocks noGrp="1"/>
          </p:cNvGraphicFramePr>
          <p:nvPr>
            <p:extLst>
              <p:ext uri="{D42A27DB-BD31-4B8C-83A1-F6EECF244321}">
                <p14:modId xmlns:p14="http://schemas.microsoft.com/office/powerpoint/2010/main" val="1595101409"/>
              </p:ext>
            </p:extLst>
          </p:nvPr>
        </p:nvGraphicFramePr>
        <p:xfrm>
          <a:off x="4386081" y="2761531"/>
          <a:ext cx="4329660" cy="2886075"/>
        </p:xfrm>
        <a:graphic>
          <a:graphicData uri="http://schemas.openxmlformats.org/drawingml/2006/table">
            <a:tbl>
              <a:tblPr>
                <a:tableStyleId>{5C22544A-7EE6-4342-B048-85BDC9FD1C3A}</a:tableStyleId>
              </a:tblPr>
              <a:tblGrid>
                <a:gridCol w="288644">
                  <a:extLst>
                    <a:ext uri="{9D8B030D-6E8A-4147-A177-3AD203B41FA5}">
                      <a16:colId xmlns:a16="http://schemas.microsoft.com/office/drawing/2014/main" val="2530344444"/>
                    </a:ext>
                  </a:extLst>
                </a:gridCol>
                <a:gridCol w="288644">
                  <a:extLst>
                    <a:ext uri="{9D8B030D-6E8A-4147-A177-3AD203B41FA5}">
                      <a16:colId xmlns:a16="http://schemas.microsoft.com/office/drawing/2014/main" val="3025945157"/>
                    </a:ext>
                  </a:extLst>
                </a:gridCol>
                <a:gridCol w="288644">
                  <a:extLst>
                    <a:ext uri="{9D8B030D-6E8A-4147-A177-3AD203B41FA5}">
                      <a16:colId xmlns:a16="http://schemas.microsoft.com/office/drawing/2014/main" val="575045497"/>
                    </a:ext>
                  </a:extLst>
                </a:gridCol>
                <a:gridCol w="288644">
                  <a:extLst>
                    <a:ext uri="{9D8B030D-6E8A-4147-A177-3AD203B41FA5}">
                      <a16:colId xmlns:a16="http://schemas.microsoft.com/office/drawing/2014/main" val="3354948033"/>
                    </a:ext>
                  </a:extLst>
                </a:gridCol>
                <a:gridCol w="288644">
                  <a:extLst>
                    <a:ext uri="{9D8B030D-6E8A-4147-A177-3AD203B41FA5}">
                      <a16:colId xmlns:a16="http://schemas.microsoft.com/office/drawing/2014/main" val="3399654021"/>
                    </a:ext>
                  </a:extLst>
                </a:gridCol>
                <a:gridCol w="288644">
                  <a:extLst>
                    <a:ext uri="{9D8B030D-6E8A-4147-A177-3AD203B41FA5}">
                      <a16:colId xmlns:a16="http://schemas.microsoft.com/office/drawing/2014/main" val="760379231"/>
                    </a:ext>
                  </a:extLst>
                </a:gridCol>
                <a:gridCol w="288644">
                  <a:extLst>
                    <a:ext uri="{9D8B030D-6E8A-4147-A177-3AD203B41FA5}">
                      <a16:colId xmlns:a16="http://schemas.microsoft.com/office/drawing/2014/main" val="3934723765"/>
                    </a:ext>
                  </a:extLst>
                </a:gridCol>
                <a:gridCol w="288644">
                  <a:extLst>
                    <a:ext uri="{9D8B030D-6E8A-4147-A177-3AD203B41FA5}">
                      <a16:colId xmlns:a16="http://schemas.microsoft.com/office/drawing/2014/main" val="2206117491"/>
                    </a:ext>
                  </a:extLst>
                </a:gridCol>
                <a:gridCol w="288644">
                  <a:extLst>
                    <a:ext uri="{9D8B030D-6E8A-4147-A177-3AD203B41FA5}">
                      <a16:colId xmlns:a16="http://schemas.microsoft.com/office/drawing/2014/main" val="3460002300"/>
                    </a:ext>
                  </a:extLst>
                </a:gridCol>
                <a:gridCol w="288644">
                  <a:extLst>
                    <a:ext uri="{9D8B030D-6E8A-4147-A177-3AD203B41FA5}">
                      <a16:colId xmlns:a16="http://schemas.microsoft.com/office/drawing/2014/main" val="1995004568"/>
                    </a:ext>
                  </a:extLst>
                </a:gridCol>
                <a:gridCol w="288644">
                  <a:extLst>
                    <a:ext uri="{9D8B030D-6E8A-4147-A177-3AD203B41FA5}">
                      <a16:colId xmlns:a16="http://schemas.microsoft.com/office/drawing/2014/main" val="3279697910"/>
                    </a:ext>
                  </a:extLst>
                </a:gridCol>
                <a:gridCol w="288644">
                  <a:extLst>
                    <a:ext uri="{9D8B030D-6E8A-4147-A177-3AD203B41FA5}">
                      <a16:colId xmlns:a16="http://schemas.microsoft.com/office/drawing/2014/main" val="1695054422"/>
                    </a:ext>
                  </a:extLst>
                </a:gridCol>
                <a:gridCol w="288644">
                  <a:extLst>
                    <a:ext uri="{9D8B030D-6E8A-4147-A177-3AD203B41FA5}">
                      <a16:colId xmlns:a16="http://schemas.microsoft.com/office/drawing/2014/main" val="3817690805"/>
                    </a:ext>
                  </a:extLst>
                </a:gridCol>
                <a:gridCol w="288644">
                  <a:extLst>
                    <a:ext uri="{9D8B030D-6E8A-4147-A177-3AD203B41FA5}">
                      <a16:colId xmlns:a16="http://schemas.microsoft.com/office/drawing/2014/main" val="3413535553"/>
                    </a:ext>
                  </a:extLst>
                </a:gridCol>
                <a:gridCol w="288644">
                  <a:extLst>
                    <a:ext uri="{9D8B030D-6E8A-4147-A177-3AD203B41FA5}">
                      <a16:colId xmlns:a16="http://schemas.microsoft.com/office/drawing/2014/main" val="1161474967"/>
                    </a:ext>
                  </a:extLst>
                </a:gridCol>
              </a:tblGrid>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772396"/>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0711998"/>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8018577"/>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7919630"/>
                  </a:ext>
                </a:extLst>
              </a:tr>
              <a:tr h="159325">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115447"/>
                  </a:ext>
                </a:extLst>
              </a:tr>
              <a:tr h="159325">
                <a:tc>
                  <a:txBody>
                    <a:bodyPr/>
                    <a:lstStyle/>
                    <a:p>
                      <a:pPr algn="r" fontAlgn="b"/>
                      <a:r>
                        <a:rPr lang="en-US" sz="1200" u="none" strike="noStrike">
                          <a:effectLst/>
                        </a:rPr>
                        <a:t>127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9519971"/>
                  </a:ext>
                </a:extLst>
              </a:tr>
              <a:tr h="159325">
                <a:tc>
                  <a:txBody>
                    <a:bodyPr/>
                    <a:lstStyle/>
                    <a:p>
                      <a:pPr algn="r" fontAlgn="b"/>
                      <a:r>
                        <a:rPr lang="en-US" sz="1200" u="none" strike="noStrike">
                          <a:effectLst/>
                        </a:rPr>
                        <a:t>247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5714097"/>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4524028"/>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4044566"/>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4506732"/>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2234737"/>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39662"/>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4328132"/>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4550659"/>
                  </a:ext>
                </a:extLst>
              </a:tr>
              <a:tr h="159325">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255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479759"/>
                  </a:ext>
                </a:extLst>
              </a:tr>
            </a:tbl>
          </a:graphicData>
        </a:graphic>
      </p:graphicFrame>
    </p:spTree>
    <p:extLst>
      <p:ext uri="{BB962C8B-B14F-4D97-AF65-F5344CB8AC3E}">
        <p14:creationId xmlns:p14="http://schemas.microsoft.com/office/powerpoint/2010/main" val="229101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DE44-DB4A-AC41-8F75-0FCEDCC9C9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AE9EB77-D325-C84A-9C55-ED79D1EF828E}"/>
              </a:ext>
            </a:extLst>
          </p:cNvPr>
          <p:cNvSpPr>
            <a:spLocks noGrp="1"/>
          </p:cNvSpPr>
          <p:nvPr>
            <p:ph idx="1"/>
          </p:nvPr>
        </p:nvSpPr>
        <p:spPr/>
        <p:txBody>
          <a:bodyPr/>
          <a:lstStyle/>
          <a:p>
            <a:r>
              <a:rPr lang="en-US" dirty="0"/>
              <a:t>Implement a classifier for detecting objects in the shapes dataset and classify them into Triangle, Square and Pizza. </a:t>
            </a:r>
          </a:p>
          <a:p>
            <a:pPr marL="0" indent="0">
              <a:buNone/>
            </a:pPr>
            <a:endParaRPr lang="en-US" dirty="0"/>
          </a:p>
          <a:p>
            <a:r>
              <a:rPr lang="en-US" dirty="0"/>
              <a:t>Applications</a:t>
            </a:r>
          </a:p>
          <a:p>
            <a:pPr lvl="1"/>
            <a:r>
              <a:rPr lang="en-US" dirty="0"/>
              <a:t>Quality Analysis and Inspection of products in manufacturing industries</a:t>
            </a:r>
          </a:p>
          <a:p>
            <a:pPr lvl="2"/>
            <a:r>
              <a:rPr lang="en-US" dirty="0"/>
              <a:t>Cookies, Chips</a:t>
            </a:r>
          </a:p>
          <a:p>
            <a:pPr lvl="1"/>
            <a:r>
              <a:rPr lang="en-US" dirty="0"/>
              <a:t>Coin identification and separation</a:t>
            </a:r>
          </a:p>
          <a:p>
            <a:pPr lvl="1"/>
            <a:r>
              <a:rPr lang="en-US" dirty="0"/>
              <a:t>Traffic signal detection</a:t>
            </a:r>
          </a:p>
          <a:p>
            <a:pPr marL="914400" lvl="2" indent="0">
              <a:buNone/>
            </a:pPr>
            <a:endParaRPr lang="en-US" dirty="0"/>
          </a:p>
          <a:p>
            <a:endParaRPr lang="en-US" dirty="0"/>
          </a:p>
        </p:txBody>
      </p:sp>
    </p:spTree>
    <p:extLst>
      <p:ext uri="{BB962C8B-B14F-4D97-AF65-F5344CB8AC3E}">
        <p14:creationId xmlns:p14="http://schemas.microsoft.com/office/powerpoint/2010/main" val="1761997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03E7-0018-1E49-A564-FCE38ACF7302}"/>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FFAE4EC6-B028-A343-812A-AED362BC13F5}"/>
              </a:ext>
            </a:extLst>
          </p:cNvPr>
          <p:cNvGraphicFramePr>
            <a:graphicFrameLocks noGrp="1"/>
          </p:cNvGraphicFramePr>
          <p:nvPr>
            <p:ph idx="1"/>
            <p:extLst>
              <p:ext uri="{D42A27DB-BD31-4B8C-83A1-F6EECF244321}">
                <p14:modId xmlns:p14="http://schemas.microsoft.com/office/powerpoint/2010/main" val="3789064119"/>
              </p:ext>
            </p:extLst>
          </p:nvPr>
        </p:nvGraphicFramePr>
        <p:xfrm>
          <a:off x="2326511" y="2662178"/>
          <a:ext cx="7111956" cy="2219788"/>
        </p:xfrm>
        <a:graphic>
          <a:graphicData uri="http://schemas.openxmlformats.org/drawingml/2006/table">
            <a:tbl>
              <a:tblPr>
                <a:tableStyleId>{5C22544A-7EE6-4342-B048-85BDC9FD1C3A}</a:tableStyleId>
              </a:tblPr>
              <a:tblGrid>
                <a:gridCol w="3688758">
                  <a:extLst>
                    <a:ext uri="{9D8B030D-6E8A-4147-A177-3AD203B41FA5}">
                      <a16:colId xmlns:a16="http://schemas.microsoft.com/office/drawing/2014/main" val="3422012480"/>
                    </a:ext>
                  </a:extLst>
                </a:gridCol>
                <a:gridCol w="1336384">
                  <a:extLst>
                    <a:ext uri="{9D8B030D-6E8A-4147-A177-3AD203B41FA5}">
                      <a16:colId xmlns:a16="http://schemas.microsoft.com/office/drawing/2014/main" val="3870504177"/>
                    </a:ext>
                  </a:extLst>
                </a:gridCol>
                <a:gridCol w="1043407">
                  <a:extLst>
                    <a:ext uri="{9D8B030D-6E8A-4147-A177-3AD203B41FA5}">
                      <a16:colId xmlns:a16="http://schemas.microsoft.com/office/drawing/2014/main" val="1359175113"/>
                    </a:ext>
                  </a:extLst>
                </a:gridCol>
                <a:gridCol w="1043407">
                  <a:extLst>
                    <a:ext uri="{9D8B030D-6E8A-4147-A177-3AD203B41FA5}">
                      <a16:colId xmlns:a16="http://schemas.microsoft.com/office/drawing/2014/main" val="2880699371"/>
                    </a:ext>
                  </a:extLst>
                </a:gridCol>
              </a:tblGrid>
              <a:tr h="723594">
                <a:tc>
                  <a:txBody>
                    <a:bodyPr/>
                    <a:lstStyle/>
                    <a:p>
                      <a:pPr algn="l" fontAlgn="b"/>
                      <a:r>
                        <a:rPr lang="en-US" sz="1800" b="1" u="none" strike="noStrike" dirty="0">
                          <a:effectLst/>
                        </a:rPr>
                        <a:t> Small Image Classification</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a:effectLst/>
                        </a:rPr>
                        <a:t>Accuracy</a:t>
                      </a:r>
                      <a:endParaRPr lang="en-US" sz="1800" b="1" i="0" u="none" strike="noStrike">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a:effectLst/>
                        </a:rPr>
                        <a:t>Time</a:t>
                      </a:r>
                      <a:endParaRPr lang="en-US" sz="1800" b="1" i="0" u="none" strike="noStrike">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tc>
                  <a:txBody>
                    <a:bodyPr/>
                    <a:lstStyle/>
                    <a:p>
                      <a:pPr algn="ctr" fontAlgn="b"/>
                      <a:r>
                        <a:rPr lang="en-US" sz="1800" b="1" u="none" strike="noStrike" dirty="0">
                          <a:effectLst/>
                        </a:rPr>
                        <a:t>PCA</a:t>
                      </a:r>
                      <a:endParaRPr lang="en-US" sz="1800" b="1" i="0" u="none" strike="noStrike" dirty="0">
                        <a:solidFill>
                          <a:srgbClr val="000000"/>
                        </a:solidFill>
                        <a:effectLst/>
                        <a:latin typeface="Calibri" panose="020F0502020204030204" pitchFamily="34" charset="0"/>
                      </a:endParaRPr>
                    </a:p>
                  </a:txBody>
                  <a:tcPr marL="9525" marR="9525" marT="9525" marB="0" anchor="ctr">
                    <a:solidFill>
                      <a:schemeClr val="accent2">
                        <a:lumMod val="40000"/>
                        <a:lumOff val="60000"/>
                      </a:schemeClr>
                    </a:solidFill>
                  </a:tcPr>
                </a:tc>
                <a:extLst>
                  <a:ext uri="{0D108BD9-81ED-4DB2-BD59-A6C34878D82A}">
                    <a16:rowId xmlns:a16="http://schemas.microsoft.com/office/drawing/2014/main" val="251897673"/>
                  </a:ext>
                </a:extLst>
              </a:tr>
              <a:tr h="772600">
                <a:tc>
                  <a:txBody>
                    <a:bodyPr/>
                    <a:lstStyle/>
                    <a:p>
                      <a:pPr algn="l" fontAlgn="b"/>
                      <a:r>
                        <a:rPr lang="en-US" sz="1800" u="none" strike="noStrike" dirty="0">
                          <a:effectLst/>
                        </a:rPr>
                        <a:t> Logistic Regression on Small  Images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1.1 sec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225 Dim</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57702646"/>
                  </a:ext>
                </a:extLst>
              </a:tr>
              <a:tr h="723594">
                <a:tc>
                  <a:txBody>
                    <a:bodyPr/>
                    <a:lstStyle/>
                    <a:p>
                      <a:pPr algn="l" fontAlgn="b"/>
                      <a:r>
                        <a:rPr lang="en-US" sz="1800" u="none" strike="noStrike" dirty="0">
                          <a:effectLst/>
                        </a:rPr>
                        <a:t> Perceptron on Small Images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0.1 sec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225 Dim</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62520650"/>
                  </a:ext>
                </a:extLst>
              </a:tr>
            </a:tbl>
          </a:graphicData>
        </a:graphic>
      </p:graphicFrame>
      <p:sp>
        <p:nvSpPr>
          <p:cNvPr id="3" name="TextBox 2">
            <a:extLst>
              <a:ext uri="{FF2B5EF4-FFF2-40B4-BE49-F238E27FC236}">
                <a16:creationId xmlns:a16="http://schemas.microsoft.com/office/drawing/2014/main" id="{E36F03FD-FB5C-C34C-83E9-1B0F61D39268}"/>
              </a:ext>
            </a:extLst>
          </p:cNvPr>
          <p:cNvSpPr txBox="1"/>
          <p:nvPr/>
        </p:nvSpPr>
        <p:spPr>
          <a:xfrm>
            <a:off x="3843580" y="2231756"/>
            <a:ext cx="3985386" cy="646331"/>
          </a:xfrm>
          <a:prstGeom prst="rect">
            <a:avLst/>
          </a:prstGeom>
          <a:noFill/>
        </p:spPr>
        <p:txBody>
          <a:bodyPr wrap="none" rtlCol="0">
            <a:spAutoFit/>
          </a:bodyPr>
          <a:lstStyle/>
          <a:p>
            <a:r>
              <a:rPr lang="en-US" dirty="0"/>
              <a:t>Training and Test sets are reversed</a:t>
            </a:r>
          </a:p>
          <a:p>
            <a:endParaRPr lang="en-US" dirty="0"/>
          </a:p>
        </p:txBody>
      </p:sp>
    </p:spTree>
    <p:extLst>
      <p:ext uri="{BB962C8B-B14F-4D97-AF65-F5344CB8AC3E}">
        <p14:creationId xmlns:p14="http://schemas.microsoft.com/office/powerpoint/2010/main" val="1280360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2EE3-E0F7-C245-99C2-4ADF2F5BAFA9}"/>
              </a:ext>
            </a:extLst>
          </p:cNvPr>
          <p:cNvSpPr>
            <a:spLocks noGrp="1"/>
          </p:cNvSpPr>
          <p:nvPr>
            <p:ph type="title"/>
          </p:nvPr>
        </p:nvSpPr>
        <p:spPr/>
        <p:txBody>
          <a:bodyPr>
            <a:normAutofit fontScale="90000"/>
          </a:bodyPr>
          <a:lstStyle/>
          <a:p>
            <a:r>
              <a:rPr lang="en-US" dirty="0"/>
              <a:t>First step in Unsupervised Learning, cleanup  Uniqueness of Pizza reduced P=67</a:t>
            </a:r>
          </a:p>
        </p:txBody>
      </p:sp>
      <p:sp>
        <p:nvSpPr>
          <p:cNvPr id="7" name="Content Placeholder 6">
            <a:extLst>
              <a:ext uri="{FF2B5EF4-FFF2-40B4-BE49-F238E27FC236}">
                <a16:creationId xmlns:a16="http://schemas.microsoft.com/office/drawing/2014/main" id="{FC998A12-8390-144B-8685-0FF3ED4873EC}"/>
              </a:ext>
            </a:extLst>
          </p:cNvPr>
          <p:cNvSpPr>
            <a:spLocks noGrp="1"/>
          </p:cNvSpPr>
          <p:nvPr>
            <p:ph idx="1"/>
          </p:nvPr>
        </p:nvSpPr>
        <p:spPr/>
        <p:txBody>
          <a:bodyPr/>
          <a:lstStyle/>
          <a:p>
            <a:r>
              <a:rPr lang="en-US" dirty="0"/>
              <a:t>Solution: Find uniqueness in shape. For Pizza was easy reduced principal components from 133 to 67</a:t>
            </a:r>
          </a:p>
          <a:p>
            <a:r>
              <a:rPr lang="en-US" dirty="0"/>
              <a:t>Making all pizza pieces same. They have common center off  pixel</a:t>
            </a:r>
          </a:p>
        </p:txBody>
      </p:sp>
      <p:pic>
        <p:nvPicPr>
          <p:cNvPr id="9" name="Picture 8">
            <a:extLst>
              <a:ext uri="{FF2B5EF4-FFF2-40B4-BE49-F238E27FC236}">
                <a16:creationId xmlns:a16="http://schemas.microsoft.com/office/drawing/2014/main" id="{AEC8D9C8-4374-B047-AE4D-42EE94682C27}"/>
              </a:ext>
            </a:extLst>
          </p:cNvPr>
          <p:cNvPicPr>
            <a:picLocks noChangeAspect="1"/>
          </p:cNvPicPr>
          <p:nvPr/>
        </p:nvPicPr>
        <p:blipFill>
          <a:blip r:embed="rId3"/>
          <a:stretch>
            <a:fillRect/>
          </a:stretch>
        </p:blipFill>
        <p:spPr>
          <a:xfrm>
            <a:off x="3646170" y="3397087"/>
            <a:ext cx="4876800" cy="2997465"/>
          </a:xfrm>
          <a:prstGeom prst="rect">
            <a:avLst/>
          </a:prstGeom>
        </p:spPr>
      </p:pic>
    </p:spTree>
    <p:extLst>
      <p:ext uri="{BB962C8B-B14F-4D97-AF65-F5344CB8AC3E}">
        <p14:creationId xmlns:p14="http://schemas.microsoft.com/office/powerpoint/2010/main" val="2594814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8349-AA1B-F145-B422-CCBB49782C22}"/>
              </a:ext>
            </a:extLst>
          </p:cNvPr>
          <p:cNvSpPr>
            <a:spLocks noGrp="1"/>
          </p:cNvSpPr>
          <p:nvPr>
            <p:ph type="title"/>
          </p:nvPr>
        </p:nvSpPr>
        <p:spPr/>
        <p:txBody>
          <a:bodyPr>
            <a:normAutofit/>
          </a:bodyPr>
          <a:lstStyle/>
          <a:p>
            <a:r>
              <a:rPr lang="en-US" dirty="0"/>
              <a:t>Further Reduction : Triangles vs squares</a:t>
            </a:r>
          </a:p>
        </p:txBody>
      </p:sp>
      <p:sp>
        <p:nvSpPr>
          <p:cNvPr id="3" name="Content Placeholder 2">
            <a:extLst>
              <a:ext uri="{FF2B5EF4-FFF2-40B4-BE49-F238E27FC236}">
                <a16:creationId xmlns:a16="http://schemas.microsoft.com/office/drawing/2014/main" id="{D5BA0F10-F713-B140-A4EF-27D885FCA423}"/>
              </a:ext>
            </a:extLst>
          </p:cNvPr>
          <p:cNvSpPr>
            <a:spLocks noGrp="1"/>
          </p:cNvSpPr>
          <p:nvPr>
            <p:ph idx="1"/>
          </p:nvPr>
        </p:nvSpPr>
        <p:spPr/>
        <p:txBody>
          <a:bodyPr>
            <a:normAutofit lnSpcReduction="10000"/>
          </a:bodyPr>
          <a:lstStyle/>
          <a:p>
            <a:r>
              <a:rPr lang="en-US" dirty="0"/>
              <a:t>If we knew labels we could make any shape same scale and orientation. But that’s not available in Unsupervised learning</a:t>
            </a:r>
          </a:p>
          <a:p>
            <a:r>
              <a:rPr lang="en-US" dirty="0"/>
              <a:t> First tried: Perimeter Calculation through edge detection, didn’t fly because their histogram counts overlap</a:t>
            </a:r>
          </a:p>
          <a:p>
            <a:r>
              <a:rPr lang="en-US" dirty="0"/>
              <a:t>Finding top, bottom, left and right edges proved to be difficult, had 100% accuracy with 100 samples, but accuracy dropped with 60K observations</a:t>
            </a:r>
          </a:p>
          <a:p>
            <a:r>
              <a:rPr lang="en-US" dirty="0"/>
              <a:t>Another strategy: </a:t>
            </a:r>
          </a:p>
          <a:p>
            <a:r>
              <a:rPr lang="en-US" dirty="0"/>
              <a:t>Applied threshold and created X to be 1 and 0. </a:t>
            </a:r>
          </a:p>
          <a:p>
            <a:r>
              <a:rPr lang="en-US" dirty="0"/>
              <a:t>Found 4 edge LISTs: left, right, top, bottom view. Removed common edges in top and bottom view based on what I had seen in left and right view. Predicted shape my accuracy is 90% and I can gain another 5% by just call them triangle, I have 5% error which requires more algorithmic work.   </a:t>
            </a:r>
          </a:p>
        </p:txBody>
      </p:sp>
    </p:spTree>
    <p:extLst>
      <p:ext uri="{BB962C8B-B14F-4D97-AF65-F5344CB8AC3E}">
        <p14:creationId xmlns:p14="http://schemas.microsoft.com/office/powerpoint/2010/main" val="2561700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1BAF-D20D-C04F-897D-3144A6D13074}"/>
              </a:ext>
            </a:extLst>
          </p:cNvPr>
          <p:cNvSpPr>
            <a:spLocks noGrp="1"/>
          </p:cNvSpPr>
          <p:nvPr>
            <p:ph type="title"/>
          </p:nvPr>
        </p:nvSpPr>
        <p:spPr/>
        <p:txBody>
          <a:bodyPr/>
          <a:lstStyle/>
          <a:p>
            <a:r>
              <a:rPr lang="en-US" dirty="0"/>
              <a:t>Using only 2 principal components</a:t>
            </a:r>
          </a:p>
        </p:txBody>
      </p:sp>
      <p:sp>
        <p:nvSpPr>
          <p:cNvPr id="3" name="Content Placeholder 2">
            <a:extLst>
              <a:ext uri="{FF2B5EF4-FFF2-40B4-BE49-F238E27FC236}">
                <a16:creationId xmlns:a16="http://schemas.microsoft.com/office/drawing/2014/main" id="{20C5768E-0516-B347-AD3B-4015332D29FF}"/>
              </a:ext>
            </a:extLst>
          </p:cNvPr>
          <p:cNvSpPr>
            <a:spLocks noGrp="1"/>
          </p:cNvSpPr>
          <p:nvPr>
            <p:ph idx="1"/>
          </p:nvPr>
        </p:nvSpPr>
        <p:spPr>
          <a:xfrm>
            <a:off x="2589212" y="1668654"/>
            <a:ext cx="8915400" cy="3777622"/>
          </a:xfrm>
        </p:spPr>
        <p:txBody>
          <a:bodyPr/>
          <a:lstStyle/>
          <a:p>
            <a:pPr marL="0" indent="0">
              <a:buNone/>
            </a:pPr>
            <a:endParaRPr lang="en-US" dirty="0"/>
          </a:p>
          <a:p>
            <a:r>
              <a:rPr lang="en-US" dirty="0"/>
              <a:t>Used EM on training data and testing data get perfect accuracy. Without knowing label my result will be as good as my algorithm currently 95%</a:t>
            </a:r>
          </a:p>
          <a:p>
            <a:endParaRPr lang="en-US" dirty="0"/>
          </a:p>
          <a:p>
            <a:pPr marL="0" indent="0">
              <a:buNone/>
            </a:pPr>
            <a:endParaRPr lang="en-US" dirty="0"/>
          </a:p>
        </p:txBody>
      </p:sp>
      <p:pic>
        <p:nvPicPr>
          <p:cNvPr id="4" name="Picture 3">
            <a:extLst>
              <a:ext uri="{FF2B5EF4-FFF2-40B4-BE49-F238E27FC236}">
                <a16:creationId xmlns:a16="http://schemas.microsoft.com/office/drawing/2014/main" id="{855D5918-53C8-6641-84E1-A90B7D5352FA}"/>
              </a:ext>
            </a:extLst>
          </p:cNvPr>
          <p:cNvPicPr>
            <a:picLocks noChangeAspect="1"/>
          </p:cNvPicPr>
          <p:nvPr/>
        </p:nvPicPr>
        <p:blipFill>
          <a:blip r:embed="rId2"/>
          <a:stretch>
            <a:fillRect/>
          </a:stretch>
        </p:blipFill>
        <p:spPr>
          <a:xfrm>
            <a:off x="3657600" y="2996016"/>
            <a:ext cx="4876800" cy="3314700"/>
          </a:xfrm>
          <a:prstGeom prst="rect">
            <a:avLst/>
          </a:prstGeom>
        </p:spPr>
      </p:pic>
    </p:spTree>
    <p:extLst>
      <p:ext uri="{BB962C8B-B14F-4D97-AF65-F5344CB8AC3E}">
        <p14:creationId xmlns:p14="http://schemas.microsoft.com/office/powerpoint/2010/main" val="636813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203C-AAA2-A245-AA4F-63C18739628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F9E0371-5827-0D4C-A920-53F886A87156}"/>
              </a:ext>
            </a:extLst>
          </p:cNvPr>
          <p:cNvSpPr>
            <a:spLocks noGrp="1"/>
          </p:cNvSpPr>
          <p:nvPr>
            <p:ph idx="1"/>
          </p:nvPr>
        </p:nvSpPr>
        <p:spPr>
          <a:xfrm>
            <a:off x="2589212" y="2133600"/>
            <a:ext cx="8915400" cy="3777622"/>
          </a:xfrm>
        </p:spPr>
        <p:txBody>
          <a:bodyPr/>
          <a:lstStyle/>
          <a:p>
            <a:r>
              <a:rPr lang="en-US" dirty="0"/>
              <a:t>Linear classifier – Perceptron gave the best efficiency and performance</a:t>
            </a:r>
          </a:p>
          <a:p>
            <a:r>
              <a:rPr lang="en-US" dirty="0"/>
              <a:t>By dividing the data into small and large set of images </a:t>
            </a:r>
          </a:p>
          <a:p>
            <a:pPr lvl="1"/>
            <a:r>
              <a:rPr lang="en-US" dirty="0"/>
              <a:t>Prediction accuracy is increased to 98.5%</a:t>
            </a:r>
          </a:p>
          <a:p>
            <a:r>
              <a:rPr lang="en-US" sz="1600" dirty="0"/>
              <a:t>By Mapping algorithm shapes can have similar scale and rotation and then use 2 principal components in Unsupervised Learning like EM</a:t>
            </a:r>
          </a:p>
          <a:p>
            <a:r>
              <a:rPr lang="en-US" dirty="0"/>
              <a:t>Future Scope</a:t>
            </a:r>
          </a:p>
          <a:p>
            <a:pPr lvl="1"/>
            <a:r>
              <a:rPr lang="en-US" dirty="0"/>
              <a:t>Accuracy can be improved further  </a:t>
            </a:r>
          </a:p>
          <a:p>
            <a:pPr lvl="2"/>
            <a:r>
              <a:rPr lang="en-US" dirty="0"/>
              <a:t>Feature alignment by rotating images. Aligning object edges along x-axis / y-axis </a:t>
            </a:r>
          </a:p>
        </p:txBody>
      </p:sp>
    </p:spTree>
    <p:extLst>
      <p:ext uri="{BB962C8B-B14F-4D97-AF65-F5344CB8AC3E}">
        <p14:creationId xmlns:p14="http://schemas.microsoft.com/office/powerpoint/2010/main" val="1055215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838200" y="1068388"/>
          <a:ext cx="9652000" cy="1483360"/>
        </p:xfrm>
        <a:graphic>
          <a:graphicData uri="http://schemas.openxmlformats.org/drawingml/2006/table">
            <a:tbl>
              <a:tblPr firstRow="1" bandRow="1">
                <a:tableStyleId>{5C22544A-7EE6-4342-B048-85BDC9FD1C3A}</a:tableStyleId>
              </a:tblPr>
              <a:tblGrid>
                <a:gridCol w="2840797">
                  <a:extLst>
                    <a:ext uri="{9D8B030D-6E8A-4147-A177-3AD203B41FA5}">
                      <a16:colId xmlns:a16="http://schemas.microsoft.com/office/drawing/2014/main" val="1294428273"/>
                    </a:ext>
                  </a:extLst>
                </a:gridCol>
                <a:gridCol w="2024348">
                  <a:extLst>
                    <a:ext uri="{9D8B030D-6E8A-4147-A177-3AD203B41FA5}">
                      <a16:colId xmlns:a16="http://schemas.microsoft.com/office/drawing/2014/main" val="252211129"/>
                    </a:ext>
                  </a:extLst>
                </a:gridCol>
                <a:gridCol w="4786855">
                  <a:extLst>
                    <a:ext uri="{9D8B030D-6E8A-4147-A177-3AD203B41FA5}">
                      <a16:colId xmlns:a16="http://schemas.microsoft.com/office/drawing/2014/main" val="1035204441"/>
                    </a:ext>
                  </a:extLst>
                </a:gridCol>
              </a:tblGrid>
              <a:tr h="370840">
                <a:tc>
                  <a:txBody>
                    <a:bodyPr/>
                    <a:lstStyle/>
                    <a:p>
                      <a:r>
                        <a:rPr lang="en-US" dirty="0"/>
                        <a:t>Algorithm</a:t>
                      </a:r>
                    </a:p>
                  </a:txBody>
                  <a:tcPr/>
                </a:tc>
                <a:tc>
                  <a:txBody>
                    <a:bodyPr/>
                    <a:lstStyle/>
                    <a:p>
                      <a:r>
                        <a:rPr lang="en-US" dirty="0"/>
                        <a:t>Accuracy</a:t>
                      </a:r>
                    </a:p>
                  </a:txBody>
                  <a:tcPr/>
                </a:tc>
                <a:tc>
                  <a:txBody>
                    <a:bodyPr/>
                    <a:lstStyle/>
                    <a:p>
                      <a:r>
                        <a:rPr lang="en-US" dirty="0"/>
                        <a:t>Comments</a:t>
                      </a:r>
                    </a:p>
                  </a:txBody>
                  <a:tcPr/>
                </a:tc>
                <a:extLst>
                  <a:ext uri="{0D108BD9-81ED-4DB2-BD59-A6C34878D82A}">
                    <a16:rowId xmlns:a16="http://schemas.microsoft.com/office/drawing/2014/main" val="3137939112"/>
                  </a:ext>
                </a:extLst>
              </a:tr>
              <a:tr h="370840">
                <a:tc>
                  <a:txBody>
                    <a:bodyPr/>
                    <a:lstStyle/>
                    <a:p>
                      <a:r>
                        <a:rPr lang="en-US" dirty="0" err="1"/>
                        <a:t>Kmeans</a:t>
                      </a:r>
                      <a:r>
                        <a:rPr lang="en-US" dirty="0"/>
                        <a:t> Cluster</a:t>
                      </a:r>
                    </a:p>
                  </a:txBody>
                  <a:tcPr/>
                </a:tc>
                <a:tc>
                  <a:txBody>
                    <a:bodyPr/>
                    <a:lstStyle/>
                    <a:p>
                      <a:r>
                        <a:rPr lang="en-US" dirty="0"/>
                        <a:t>49.94%</a:t>
                      </a:r>
                    </a:p>
                  </a:txBody>
                  <a:tcPr/>
                </a:tc>
                <a:tc>
                  <a:txBody>
                    <a:bodyPr/>
                    <a:lstStyle/>
                    <a:p>
                      <a:endParaRPr lang="en-US" dirty="0"/>
                    </a:p>
                  </a:txBody>
                  <a:tcPr/>
                </a:tc>
                <a:extLst>
                  <a:ext uri="{0D108BD9-81ED-4DB2-BD59-A6C34878D82A}">
                    <a16:rowId xmlns:a16="http://schemas.microsoft.com/office/drawing/2014/main" val="4116583775"/>
                  </a:ext>
                </a:extLst>
              </a:tr>
              <a:tr h="370840">
                <a:tc>
                  <a:txBody>
                    <a:bodyPr/>
                    <a:lstStyle/>
                    <a:p>
                      <a:r>
                        <a:rPr lang="en-US" dirty="0" err="1"/>
                        <a:t>Kmeans</a:t>
                      </a:r>
                      <a:r>
                        <a:rPr lang="en-US" dirty="0"/>
                        <a:t> + PCA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49.95%</a:t>
                      </a:r>
                    </a:p>
                  </a:txBody>
                  <a:tcPr/>
                </a:tc>
                <a:tc>
                  <a:txBody>
                    <a:bodyPr/>
                    <a:lstStyle/>
                    <a:p>
                      <a:r>
                        <a:rPr lang="en-US" dirty="0"/>
                        <a:t>Runtime improvement 48.5%</a:t>
                      </a:r>
                    </a:p>
                  </a:txBody>
                  <a:tcPr/>
                </a:tc>
                <a:extLst>
                  <a:ext uri="{0D108BD9-81ED-4DB2-BD59-A6C34878D82A}">
                    <a16:rowId xmlns:a16="http://schemas.microsoft.com/office/drawing/2014/main" val="3734251866"/>
                  </a:ext>
                </a:extLst>
              </a:tr>
              <a:tr h="370840">
                <a:tc>
                  <a:txBody>
                    <a:bodyPr/>
                    <a:lstStyle/>
                    <a:p>
                      <a:r>
                        <a:rPr lang="en-US" dirty="0"/>
                        <a:t>Autoencoder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48.32%</a:t>
                      </a:r>
                    </a:p>
                  </a:txBody>
                  <a:tcPr/>
                </a:tc>
                <a:tc>
                  <a:txBody>
                    <a:bodyPr/>
                    <a:lstStyle/>
                    <a:p>
                      <a:r>
                        <a:rPr lang="en-US" dirty="0"/>
                        <a:t>Dimension reduction = 95%</a:t>
                      </a:r>
                      <a:r>
                        <a:rPr lang="en-US" baseline="0" dirty="0"/>
                        <a:t>; </a:t>
                      </a:r>
                      <a:r>
                        <a:rPr lang="en-US" dirty="0"/>
                        <a:t>Compression: 25X </a:t>
                      </a:r>
                    </a:p>
                  </a:txBody>
                  <a:tcPr/>
                </a:tc>
                <a:extLst>
                  <a:ext uri="{0D108BD9-81ED-4DB2-BD59-A6C34878D82A}">
                    <a16:rowId xmlns:a16="http://schemas.microsoft.com/office/drawing/2014/main" val="596528690"/>
                  </a:ext>
                </a:extLst>
              </a:tr>
            </a:tbl>
          </a:graphicData>
        </a:graphic>
      </p:graphicFrame>
      <p:sp>
        <p:nvSpPr>
          <p:cNvPr id="4" name="Rectangle 3"/>
          <p:cNvSpPr/>
          <p:nvPr/>
        </p:nvSpPr>
        <p:spPr>
          <a:xfrm>
            <a:off x="474854" y="205729"/>
            <a:ext cx="8299131"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Unsupervised ML Algorithms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3166899"/>
            <a:ext cx="8707120" cy="1303215"/>
          </a:xfrm>
          <a:prstGeom prst="rect">
            <a:avLst/>
          </a:prstGeom>
        </p:spPr>
      </p:pic>
      <p:pic>
        <p:nvPicPr>
          <p:cNvPr id="8" name="Picture 7"/>
          <p:cNvPicPr>
            <a:picLocks noChangeAspect="1"/>
          </p:cNvPicPr>
          <p:nvPr/>
        </p:nvPicPr>
        <p:blipFill>
          <a:blip r:embed="rId3"/>
          <a:stretch>
            <a:fillRect/>
          </a:stretch>
        </p:blipFill>
        <p:spPr>
          <a:xfrm>
            <a:off x="655320" y="2556994"/>
            <a:ext cx="8996680" cy="609905"/>
          </a:xfrm>
          <a:prstGeom prst="rect">
            <a:avLst/>
          </a:prstGeom>
        </p:spPr>
      </p:pic>
      <p:graphicFrame>
        <p:nvGraphicFramePr>
          <p:cNvPr id="9" name="Table 8"/>
          <p:cNvGraphicFramePr>
            <a:graphicFrameLocks noGrp="1"/>
          </p:cNvGraphicFramePr>
          <p:nvPr>
            <p:extLst/>
          </p:nvPr>
        </p:nvGraphicFramePr>
        <p:xfrm>
          <a:off x="721360" y="4656774"/>
          <a:ext cx="11007535" cy="1752600"/>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3669163513"/>
                    </a:ext>
                  </a:extLst>
                </a:gridCol>
                <a:gridCol w="920449">
                  <a:extLst>
                    <a:ext uri="{9D8B030D-6E8A-4147-A177-3AD203B41FA5}">
                      <a16:colId xmlns:a16="http://schemas.microsoft.com/office/drawing/2014/main" val="2020759529"/>
                    </a:ext>
                  </a:extLst>
                </a:gridCol>
                <a:gridCol w="816911">
                  <a:extLst>
                    <a:ext uri="{9D8B030D-6E8A-4147-A177-3AD203B41FA5}">
                      <a16:colId xmlns:a16="http://schemas.microsoft.com/office/drawing/2014/main" val="1204870855"/>
                    </a:ext>
                  </a:extLst>
                </a:gridCol>
                <a:gridCol w="924560">
                  <a:extLst>
                    <a:ext uri="{9D8B030D-6E8A-4147-A177-3AD203B41FA5}">
                      <a16:colId xmlns:a16="http://schemas.microsoft.com/office/drawing/2014/main" val="752137916"/>
                    </a:ext>
                  </a:extLst>
                </a:gridCol>
                <a:gridCol w="731520">
                  <a:extLst>
                    <a:ext uri="{9D8B030D-6E8A-4147-A177-3AD203B41FA5}">
                      <a16:colId xmlns:a16="http://schemas.microsoft.com/office/drawing/2014/main" val="3710713738"/>
                    </a:ext>
                  </a:extLst>
                </a:gridCol>
                <a:gridCol w="6135815">
                  <a:extLst>
                    <a:ext uri="{9D8B030D-6E8A-4147-A177-3AD203B41FA5}">
                      <a16:colId xmlns:a16="http://schemas.microsoft.com/office/drawing/2014/main" val="1429456684"/>
                    </a:ext>
                  </a:extLst>
                </a:gridCol>
              </a:tblGrid>
              <a:tr h="370840">
                <a:tc>
                  <a:txBody>
                    <a:bodyPr/>
                    <a:lstStyle/>
                    <a:p>
                      <a:r>
                        <a:rPr lang="en-US" dirty="0"/>
                        <a:t>Auto</a:t>
                      </a:r>
                    </a:p>
                    <a:p>
                      <a:r>
                        <a:rPr lang="en-US" dirty="0"/>
                        <a:t>Encoder </a:t>
                      </a:r>
                    </a:p>
                  </a:txBody>
                  <a:tcPr/>
                </a:tc>
                <a:tc>
                  <a:txBody>
                    <a:bodyPr/>
                    <a:lstStyle/>
                    <a:p>
                      <a:r>
                        <a:rPr lang="en-US" dirty="0"/>
                        <a:t>Train Loss</a:t>
                      </a:r>
                    </a:p>
                  </a:txBody>
                  <a:tcPr/>
                </a:tc>
                <a:tc>
                  <a:txBody>
                    <a:bodyPr/>
                    <a:lstStyle/>
                    <a:p>
                      <a:r>
                        <a:rPr lang="en-US" dirty="0"/>
                        <a:t>Val Loss</a:t>
                      </a:r>
                    </a:p>
                  </a:txBody>
                  <a:tcPr/>
                </a:tc>
                <a:tc>
                  <a:txBody>
                    <a:bodyPr/>
                    <a:lstStyle/>
                    <a:p>
                      <a:r>
                        <a:rPr lang="en-US" dirty="0"/>
                        <a:t>Train</a:t>
                      </a:r>
                      <a:r>
                        <a:rPr lang="en-US" baseline="0" dirty="0"/>
                        <a:t> Class</a:t>
                      </a:r>
                      <a:endParaRPr lang="en-US" dirty="0"/>
                    </a:p>
                  </a:txBody>
                  <a:tcPr/>
                </a:tc>
                <a:tc>
                  <a:txBody>
                    <a:bodyPr/>
                    <a:lstStyle/>
                    <a:p>
                      <a:r>
                        <a:rPr lang="en-US" dirty="0"/>
                        <a:t>Test Class</a:t>
                      </a:r>
                    </a:p>
                  </a:txBody>
                  <a:tcPr/>
                </a:tc>
                <a:tc>
                  <a:txBody>
                    <a:bodyPr/>
                    <a:lstStyle/>
                    <a:p>
                      <a:r>
                        <a:rPr lang="en-US" dirty="0"/>
                        <a:t>Train</a:t>
                      </a:r>
                      <a:r>
                        <a:rPr lang="en-US" baseline="0" dirty="0"/>
                        <a:t> Classification</a:t>
                      </a:r>
                      <a:endParaRPr lang="en-US" dirty="0"/>
                    </a:p>
                  </a:txBody>
                  <a:tcPr/>
                </a:tc>
                <a:extLst>
                  <a:ext uri="{0D108BD9-81ED-4DB2-BD59-A6C34878D82A}">
                    <a16:rowId xmlns:a16="http://schemas.microsoft.com/office/drawing/2014/main" val="3653176850"/>
                  </a:ext>
                </a:extLst>
              </a:tr>
              <a:tr h="370840">
                <a:tc>
                  <a:txBody>
                    <a:bodyPr/>
                    <a:lstStyle/>
                    <a:p>
                      <a:r>
                        <a:rPr lang="en-US" dirty="0"/>
                        <a:t>Simple [32]</a:t>
                      </a:r>
                    </a:p>
                  </a:txBody>
                  <a:tcPr/>
                </a:tc>
                <a:tc>
                  <a:txBody>
                    <a:bodyPr/>
                    <a:lstStyle/>
                    <a:p>
                      <a:r>
                        <a:rPr lang="en-US" dirty="0"/>
                        <a:t>12.22</a:t>
                      </a:r>
                    </a:p>
                  </a:txBody>
                  <a:tcPr/>
                </a:tc>
                <a:tc>
                  <a:txBody>
                    <a:bodyPr/>
                    <a:lstStyle/>
                    <a:p>
                      <a:r>
                        <a:rPr lang="en-US" dirty="0"/>
                        <a:t>11.06</a:t>
                      </a:r>
                    </a:p>
                  </a:txBody>
                  <a:tcPr/>
                </a:tc>
                <a:tc>
                  <a:txBody>
                    <a:bodyPr/>
                    <a:lstStyle/>
                    <a:p>
                      <a:r>
                        <a:rPr lang="en-US" dirty="0"/>
                        <a:t>68.58</a:t>
                      </a:r>
                    </a:p>
                  </a:txBody>
                  <a:tcPr/>
                </a:tc>
                <a:tc>
                  <a:txBody>
                    <a:bodyPr/>
                    <a:lstStyle/>
                    <a:p>
                      <a:r>
                        <a:rPr lang="en-US" dirty="0"/>
                        <a:t>44.78</a:t>
                      </a:r>
                    </a:p>
                  </a:txBody>
                  <a:tcPr/>
                </a:tc>
                <a:tc>
                  <a:txBody>
                    <a:bodyPr/>
                    <a:lstStyle/>
                    <a:p>
                      <a:endParaRPr lang="en-US" dirty="0"/>
                    </a:p>
                  </a:txBody>
                  <a:tcPr/>
                </a:tc>
                <a:extLst>
                  <a:ext uri="{0D108BD9-81ED-4DB2-BD59-A6C34878D82A}">
                    <a16:rowId xmlns:a16="http://schemas.microsoft.com/office/drawing/2014/main" val="3286957814"/>
                  </a:ext>
                </a:extLst>
              </a:tr>
              <a:tr h="370840">
                <a:tc>
                  <a:txBody>
                    <a:bodyPr/>
                    <a:lstStyle/>
                    <a:p>
                      <a:r>
                        <a:rPr lang="en-US" dirty="0"/>
                        <a:t>Deep [32]</a:t>
                      </a:r>
                    </a:p>
                  </a:txBody>
                  <a:tcPr/>
                </a:tc>
                <a:tc>
                  <a:txBody>
                    <a:bodyPr/>
                    <a:lstStyle/>
                    <a:p>
                      <a:r>
                        <a:rPr lang="en-US" dirty="0"/>
                        <a:t>8.49</a:t>
                      </a:r>
                    </a:p>
                  </a:txBody>
                  <a:tcPr/>
                </a:tc>
                <a:tc>
                  <a:txBody>
                    <a:bodyPr/>
                    <a:lstStyle/>
                    <a:p>
                      <a:r>
                        <a:rPr lang="en-US" dirty="0"/>
                        <a:t>13.28</a:t>
                      </a:r>
                    </a:p>
                  </a:txBody>
                  <a:tcPr/>
                </a:tc>
                <a:tc>
                  <a:txBody>
                    <a:bodyPr/>
                    <a:lstStyle/>
                    <a:p>
                      <a:r>
                        <a:rPr lang="en-US" dirty="0"/>
                        <a:t>67.16</a:t>
                      </a:r>
                    </a:p>
                  </a:txBody>
                  <a:tcPr/>
                </a:tc>
                <a:tc>
                  <a:txBody>
                    <a:bodyPr/>
                    <a:lstStyle/>
                    <a:p>
                      <a:r>
                        <a:rPr lang="en-US" dirty="0"/>
                        <a:t>46.29</a:t>
                      </a:r>
                    </a:p>
                  </a:txBody>
                  <a:tcPr/>
                </a:tc>
                <a:tc>
                  <a:txBody>
                    <a:bodyPr/>
                    <a:lstStyle/>
                    <a:p>
                      <a:endParaRPr lang="en-US" dirty="0"/>
                    </a:p>
                  </a:txBody>
                  <a:tcPr/>
                </a:tc>
                <a:extLst>
                  <a:ext uri="{0D108BD9-81ED-4DB2-BD59-A6C34878D82A}">
                    <a16:rowId xmlns:a16="http://schemas.microsoft.com/office/drawing/2014/main" val="3604930965"/>
                  </a:ext>
                </a:extLst>
              </a:tr>
              <a:tr h="370840">
                <a:tc>
                  <a:txBody>
                    <a:bodyPr/>
                    <a:lstStyle/>
                    <a:p>
                      <a:r>
                        <a:rPr lang="en-US" dirty="0"/>
                        <a:t>Conv</a:t>
                      </a:r>
                      <a:r>
                        <a:rPr lang="en-US" baseline="0" dirty="0"/>
                        <a:t> [128]</a:t>
                      </a:r>
                      <a:endParaRPr lang="en-US" dirty="0"/>
                    </a:p>
                  </a:txBody>
                  <a:tcPr/>
                </a:tc>
                <a:tc>
                  <a:txBody>
                    <a:bodyPr/>
                    <a:lstStyle/>
                    <a:p>
                      <a:r>
                        <a:rPr lang="en-US" dirty="0"/>
                        <a:t>9.60</a:t>
                      </a:r>
                    </a:p>
                  </a:txBody>
                  <a:tcPr/>
                </a:tc>
                <a:tc>
                  <a:txBody>
                    <a:bodyPr/>
                    <a:lstStyle/>
                    <a:p>
                      <a:r>
                        <a:rPr lang="en-US" dirty="0"/>
                        <a:t>9.11</a:t>
                      </a:r>
                    </a:p>
                  </a:txBody>
                  <a:tcPr/>
                </a:tc>
                <a:tc>
                  <a:txBody>
                    <a:bodyPr/>
                    <a:lstStyle/>
                    <a:p>
                      <a:r>
                        <a:rPr lang="en-US" dirty="0"/>
                        <a:t>68.16</a:t>
                      </a:r>
                    </a:p>
                  </a:txBody>
                  <a:tcPr/>
                </a:tc>
                <a:tc>
                  <a:txBody>
                    <a:bodyPr/>
                    <a:lstStyle/>
                    <a:p>
                      <a:r>
                        <a:rPr lang="en-US" dirty="0"/>
                        <a:t>45.6</a:t>
                      </a:r>
                    </a:p>
                  </a:txBody>
                  <a:tcPr/>
                </a:tc>
                <a:tc>
                  <a:txBody>
                    <a:bodyPr/>
                    <a:lstStyle/>
                    <a:p>
                      <a:endParaRPr lang="en-US" dirty="0"/>
                    </a:p>
                  </a:txBody>
                  <a:tcPr/>
                </a:tc>
                <a:extLst>
                  <a:ext uri="{0D108BD9-81ED-4DB2-BD59-A6C34878D82A}">
                    <a16:rowId xmlns:a16="http://schemas.microsoft.com/office/drawing/2014/main" val="2489895090"/>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5577841" y="5312396"/>
            <a:ext cx="6151054" cy="36196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1" y="5674356"/>
            <a:ext cx="6151054" cy="35560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7841" y="6029959"/>
            <a:ext cx="6151054" cy="379415"/>
          </a:xfrm>
          <a:prstGeom prst="rect">
            <a:avLst/>
          </a:prstGeom>
        </p:spPr>
      </p:pic>
    </p:spTree>
    <p:extLst>
      <p:ext uri="{BB962C8B-B14F-4D97-AF65-F5344CB8AC3E}">
        <p14:creationId xmlns:p14="http://schemas.microsoft.com/office/powerpoint/2010/main" val="31607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99A8B4F-0FED-46C0-9186-5A8E116D8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DA6861EE-7660-46C9-80BD-173B8F7454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829600" y="1373334"/>
            <a:ext cx="4650524" cy="5347506"/>
          </a:xfrm>
          <a:prstGeom prst="rect">
            <a:avLst/>
          </a:prstGeom>
        </p:spPr>
        <p:txBody>
          <a:bodyPr vert="horz" lIns="91440" tIns="45720" rIns="91440" bIns="45720" rtlCol="0" anchor="t">
            <a:normAutofit lnSpcReduction="10000"/>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Model</a:t>
            </a:r>
          </a:p>
          <a:p>
            <a:pPr marL="742950" marR="0" lvl="1" indent="-285750" algn="l" defTabSz="914400" rtl="0" eaLnBrk="1" fontAlgn="auto" latinLnBrk="0" hangingPunct="1">
              <a:lnSpc>
                <a:spcPct val="90000"/>
              </a:lnSpc>
              <a:spcBef>
                <a:spcPts val="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Inceptionv3</a:t>
            </a:r>
            <a:endPar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rPr>
              <a:t>Total Model Paraments: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rPr>
              <a:t>21,802,784</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Transfer Learning</a:t>
            </a:r>
          </a:p>
          <a:p>
            <a:pPr marL="742950" marR="0" lvl="1" indent="-285750" algn="l" defTabSz="914400" rtl="0" eaLnBrk="1" fontAlgn="auto" latinLnBrk="0" hangingPunct="1">
              <a:lnSpc>
                <a:spcPct val="90000"/>
              </a:lnSpc>
              <a:spcBef>
                <a:spcPts val="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Prerequisites</a:t>
            </a:r>
            <a:endPar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rPr>
              <a:t>Image channel: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rPr>
              <a:t>3</a:t>
            </a: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rPr>
              <a:t>Minimum Image Shape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rPr>
              <a:t>(139, 139,3)</a:t>
            </a: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rPr>
              <a:t>Memory requirements: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47 M to 3.5 B values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sym typeface="Wingdings" panose="05000000000000000000" pitchFamily="2" charset="2"/>
              </a:rPr>
              <a:t>Training</a:t>
            </a:r>
          </a:p>
          <a:p>
            <a:pPr marL="742950" marR="0" lvl="1" indent="-285750" algn="l" defTabSz="914400" rtl="0" eaLnBrk="1" fontAlgn="auto" latinLnBrk="0" hangingPunct="1">
              <a:lnSpc>
                <a:spcPct val="90000"/>
              </a:lnSpc>
              <a:spcBef>
                <a:spcPts val="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Prerequisites</a:t>
            </a:r>
            <a:endParaRPr kumimoji="0" lang="en-US" sz="2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sym typeface="Wingdings" panose="05000000000000000000" pitchFamily="2" charset="2"/>
            </a:endParaRP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Batch Size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64</a:t>
            </a: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Epoch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5</a:t>
            </a: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Shuffle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True</a:t>
            </a: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Validation Split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5-15%</a:t>
            </a: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Checkpoint</a:t>
            </a: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err="1">
                <a:ln>
                  <a:noFill/>
                </a:ln>
                <a:solidFill>
                  <a:srgbClr val="000000"/>
                </a:solidFill>
                <a:effectLst/>
                <a:uLnTx/>
                <a:uFillTx/>
                <a:latin typeface="Calibri" panose="020F0502020204030204"/>
                <a:ea typeface="+mn-ea"/>
                <a:cs typeface="+mn-cs"/>
                <a:sym typeface="Wingdings" panose="05000000000000000000" pitchFamily="2" charset="2"/>
              </a:rPr>
              <a:t>Tensorboard</a:t>
            </a:r>
            <a:endPar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sym typeface="Wingdings" panose="05000000000000000000" pitchFamily="2" charset="2"/>
              </a:rPr>
              <a:t>Evaluate</a:t>
            </a:r>
          </a:p>
          <a:p>
            <a:pPr marL="742950" marR="0" lvl="1" indent="-285750" algn="l" defTabSz="914400" rtl="0" eaLnBrk="1" fontAlgn="auto" latinLnBrk="0" hangingPunct="1">
              <a:lnSpc>
                <a:spcPct val="90000"/>
              </a:lnSpc>
              <a:spcBef>
                <a:spcPts val="0"/>
              </a:spcBef>
              <a:spcAft>
                <a:spcPts val="600"/>
              </a:spcAft>
              <a:buClrTx/>
              <a:buSzTx/>
              <a:buFont typeface="Wingdings" panose="05000000000000000000" pitchFamily="2" charset="2"/>
              <a:buChar char="q"/>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Test Data</a:t>
            </a:r>
            <a:endParaRPr kumimoji="0" lang="en-US" sz="2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sym typeface="Wingdings" panose="05000000000000000000" pitchFamily="2" charset="2"/>
            </a:endParaRPr>
          </a:p>
          <a:p>
            <a:pPr marL="971550" marR="0" lvl="2" indent="0" algn="l"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Accuracy </a:t>
            </a:r>
            <a:r>
              <a:rPr kumimoji="0" lang="en-US" sz="13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86-92.77%</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endParaRPr>
          </a:p>
          <a:p>
            <a:pPr marL="514350" marR="0" lvl="1" indent="0" algn="l" defTabSz="914400" rtl="0" eaLnBrk="1" fontAlgn="auto" latinLnBrk="0" hangingPunct="1">
              <a:lnSpc>
                <a:spcPct val="90000"/>
              </a:lnSpc>
              <a:spcBef>
                <a:spcPts val="0"/>
              </a:spcBef>
              <a:spcAft>
                <a:spcPts val="60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endParaRPr>
          </a:p>
        </p:txBody>
      </p:sp>
      <p:sp>
        <p:nvSpPr>
          <p:cNvPr id="18" name="Oval 17">
            <a:extLst>
              <a:ext uri="{FF2B5EF4-FFF2-40B4-BE49-F238E27FC236}">
                <a16:creationId xmlns:a16="http://schemas.microsoft.com/office/drawing/2014/main" id="{38A69B74-22E3-47CC-823F-18BE7930C8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71">
            <a:extLst>
              <a:ext uri="{FF2B5EF4-FFF2-40B4-BE49-F238E27FC236}">
                <a16:creationId xmlns:a16="http://schemas.microsoft.com/office/drawing/2014/main" id="{1778637B-5DB8-4A75-B2E6-FC2B1BB9A7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3"/>
          <a:stretch>
            <a:fillRect/>
          </a:stretch>
        </p:blipFill>
        <p:spPr>
          <a:xfrm>
            <a:off x="8410780" y="711634"/>
            <a:ext cx="3697830" cy="1323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924" y="3390821"/>
            <a:ext cx="2173876" cy="1808480"/>
          </a:xfrm>
          <a:prstGeom prst="rect">
            <a:avLst/>
          </a:prstGeom>
        </p:spPr>
      </p:pic>
      <p:sp>
        <p:nvSpPr>
          <p:cNvPr id="22" name="Freeform 75">
            <a:extLst>
              <a:ext uri="{FF2B5EF4-FFF2-40B4-BE49-F238E27FC236}">
                <a16:creationId xmlns:a16="http://schemas.microsoft.com/office/drawing/2014/main" id="{0035A30C-45F3-4EFB-B2E8-6E2A11843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p:cNvPicPr>
            <a:picLocks noChangeAspect="1"/>
          </p:cNvPicPr>
          <p:nvPr/>
        </p:nvPicPr>
        <p:blipFill>
          <a:blip r:embed="rId5"/>
          <a:stretch>
            <a:fillRect/>
          </a:stretch>
        </p:blipFill>
        <p:spPr>
          <a:xfrm>
            <a:off x="9433916" y="5003800"/>
            <a:ext cx="2674694" cy="1610359"/>
          </a:xfrm>
          <a:prstGeom prst="rect">
            <a:avLst/>
          </a:prstGeom>
        </p:spPr>
      </p:pic>
      <p:sp>
        <p:nvSpPr>
          <p:cNvPr id="11" name="Rectangle 10"/>
          <p:cNvSpPr/>
          <p:nvPr/>
        </p:nvSpPr>
        <p:spPr>
          <a:xfrm>
            <a:off x="418423" y="144769"/>
            <a:ext cx="7355347"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DNN: </a:t>
            </a:r>
            <a:r>
              <a:rPr kumimoji="0" lang="en-US" sz="5400" b="0" i="0" u="none" strike="noStrike" kern="1200" cap="none" spc="0" normalizeH="0" baseline="0" noProof="0" dirty="0" err="1">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Keras</a:t>
            </a: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 &amp; </a:t>
            </a:r>
            <a:r>
              <a:rPr kumimoji="0" lang="en-US" sz="5400" b="0" i="0" u="none" strike="noStrike" kern="1200" cap="none" spc="0" normalizeH="0" baseline="0" noProof="0" dirty="0" err="1">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TensorFlow</a:t>
            </a:r>
            <a:endPar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200975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77489" y="47658"/>
            <a:ext cx="6080704" cy="923330"/>
          </a:xfrm>
          <a:prstGeom prst="rect">
            <a:avLst/>
          </a:prstGeom>
          <a:noFill/>
        </p:spPr>
        <p:txBody>
          <a:bodyPr wrap="none" lIns="91440" tIns="45720" rIns="91440" bIns="4572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Image Augmentation</a:t>
            </a:r>
          </a:p>
        </p:txBody>
      </p:sp>
      <p:sp>
        <p:nvSpPr>
          <p:cNvPr id="7" name="Content Placeholder 6"/>
          <p:cNvSpPr>
            <a:spLocks noGrp="1"/>
          </p:cNvSpPr>
          <p:nvPr>
            <p:ph idx="1"/>
          </p:nvPr>
        </p:nvSpPr>
        <p:spPr>
          <a:xfrm>
            <a:off x="838200" y="1060514"/>
            <a:ext cx="4469091" cy="5547675"/>
          </a:xfrm>
        </p:spPr>
        <p:txBody>
          <a:bodyPr/>
          <a:lstStyle/>
          <a:p>
            <a:r>
              <a:rPr lang="en-US" dirty="0"/>
              <a:t>Develop Simple Model</a:t>
            </a:r>
          </a:p>
          <a:p>
            <a:pPr lvl="2"/>
            <a:r>
              <a:rPr lang="en-US" altLang="en-US" dirty="0">
                <a:latin typeface="Arial Unicode MS"/>
              </a:rPr>
              <a:t>Total </a:t>
            </a:r>
            <a:r>
              <a:rPr lang="en-US" altLang="en-US" dirty="0" err="1">
                <a:latin typeface="Arial Unicode MS"/>
              </a:rPr>
              <a:t>params</a:t>
            </a:r>
            <a:r>
              <a:rPr lang="en-US" altLang="en-US" dirty="0">
                <a:latin typeface="Arial Unicode MS"/>
              </a:rPr>
              <a:t>: 44,451</a:t>
            </a:r>
          </a:p>
          <a:p>
            <a:r>
              <a:rPr lang="en-US" altLang="en-US" dirty="0">
                <a:latin typeface="Arial Unicode MS"/>
              </a:rPr>
              <a:t>Raw Accuracy</a:t>
            </a:r>
          </a:p>
          <a:p>
            <a:pPr lvl="2"/>
            <a:r>
              <a:rPr lang="en-US" altLang="en-US" dirty="0">
                <a:latin typeface="Arial Unicode MS"/>
              </a:rPr>
              <a:t>76.83%</a:t>
            </a:r>
          </a:p>
          <a:p>
            <a:r>
              <a:rPr lang="en-US" altLang="en-US" dirty="0">
                <a:latin typeface="Arial Unicode MS"/>
              </a:rPr>
              <a:t>Image Augmentation</a:t>
            </a:r>
          </a:p>
          <a:p>
            <a:pPr lvl="2"/>
            <a:r>
              <a:rPr lang="en-US" altLang="en-US" dirty="0">
                <a:latin typeface="Arial Unicode MS"/>
              </a:rPr>
              <a:t>Normalization</a:t>
            </a:r>
          </a:p>
          <a:p>
            <a:pPr lvl="2"/>
            <a:r>
              <a:rPr lang="en-US" altLang="en-US" dirty="0">
                <a:latin typeface="Arial Unicode MS"/>
              </a:rPr>
              <a:t>Rotation</a:t>
            </a:r>
          </a:p>
          <a:p>
            <a:pPr lvl="2"/>
            <a:r>
              <a:rPr lang="en-US" altLang="en-US" dirty="0">
                <a:latin typeface="Arial Unicode MS"/>
              </a:rPr>
              <a:t>Width and Height shift</a:t>
            </a:r>
          </a:p>
          <a:p>
            <a:pPr lvl="2"/>
            <a:r>
              <a:rPr lang="en-US" altLang="en-US" dirty="0">
                <a:latin typeface="Arial Unicode MS"/>
              </a:rPr>
              <a:t>Rescale</a:t>
            </a:r>
          </a:p>
          <a:p>
            <a:pPr lvl="2"/>
            <a:r>
              <a:rPr lang="en-US" altLang="en-US" dirty="0">
                <a:latin typeface="Arial Unicode MS"/>
              </a:rPr>
              <a:t>Zoom</a:t>
            </a:r>
          </a:p>
          <a:p>
            <a:pPr lvl="2"/>
            <a:r>
              <a:rPr lang="en-US" altLang="en-US" dirty="0">
                <a:latin typeface="Arial Unicode MS"/>
              </a:rPr>
              <a:t>Horizontal and Vertical shift</a:t>
            </a:r>
          </a:p>
          <a:p>
            <a:r>
              <a:rPr lang="en-US" altLang="en-US" dirty="0"/>
              <a:t>New Accuracy</a:t>
            </a:r>
          </a:p>
        </p:txBody>
      </p:sp>
      <p:sp>
        <p:nvSpPr>
          <p:cNvPr id="10" name="Rectangle 9"/>
          <p:cNvSpPr/>
          <p:nvPr/>
        </p:nvSpPr>
        <p:spPr>
          <a:xfrm>
            <a:off x="1795055" y="5625693"/>
            <a:ext cx="2278188"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54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rPr>
              <a:t>87.88%</a:t>
            </a:r>
            <a:endParaRPr kumimoji="0" lang="en-US" sz="54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211" y="1967025"/>
            <a:ext cx="4280875" cy="373465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0" y="1114903"/>
            <a:ext cx="1026048" cy="5434119"/>
          </a:xfrm>
          <a:prstGeom prst="rect">
            <a:avLst/>
          </a:prstGeom>
        </p:spPr>
      </p:pic>
      <p:sp>
        <p:nvSpPr>
          <p:cNvPr id="15" name="Rectangle 4"/>
          <p:cNvSpPr>
            <a:spLocks noChangeArrowheads="1"/>
          </p:cNvSpPr>
          <p:nvPr/>
        </p:nvSpPr>
        <p:spPr bwMode="auto">
          <a:xfrm>
            <a:off x="4280875" y="6549022"/>
            <a:ext cx="76322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Unicode MS"/>
                <a:ea typeface="+mn-ea"/>
                <a:cs typeface="+mn-cs"/>
              </a:rPr>
              <a:t>3750/3750 [==============================] - 13s 3ms/step - loss: 0.0947 </a:t>
            </a:r>
            <a:r>
              <a:rPr kumimoji="0" lang="en-US" altLang="en-US" sz="1000" b="0" i="0" u="none" strike="noStrike" kern="1200" cap="none" spc="0" normalizeH="0" baseline="0" noProof="0" dirty="0">
                <a:ln>
                  <a:noFill/>
                </a:ln>
                <a:solidFill>
                  <a:prstClr val="black"/>
                </a:solidFill>
                <a:effectLst/>
                <a:highlight>
                  <a:srgbClr val="FFFF00"/>
                </a:highlight>
                <a:uLnTx/>
                <a:uFillTx/>
                <a:latin typeface="Arial Unicode MS"/>
                <a:ea typeface="+mn-ea"/>
                <a:cs typeface="+mn-cs"/>
              </a:rPr>
              <a:t>- </a:t>
            </a:r>
            <a:r>
              <a:rPr kumimoji="0" lang="en-US" altLang="en-US" sz="1000" b="0" i="0" u="none" strike="noStrike" kern="1200" cap="none" spc="0" normalizeH="0" baseline="0" noProof="0" dirty="0" err="1">
                <a:ln>
                  <a:noFill/>
                </a:ln>
                <a:solidFill>
                  <a:srgbClr val="FF0000"/>
                </a:solidFill>
                <a:effectLst/>
                <a:highlight>
                  <a:srgbClr val="FFFF00"/>
                </a:highlight>
                <a:uLnTx/>
                <a:uFillTx/>
                <a:latin typeface="Arial Unicode MS"/>
                <a:ea typeface="+mn-ea"/>
                <a:cs typeface="+mn-cs"/>
              </a:rPr>
              <a:t>acc</a:t>
            </a:r>
            <a:r>
              <a:rPr kumimoji="0" lang="en-US" altLang="en-US" sz="1000" b="0" i="0" u="none" strike="noStrike" kern="1200" cap="none" spc="0" normalizeH="0" baseline="0" noProof="0" dirty="0">
                <a:ln>
                  <a:noFill/>
                </a:ln>
                <a:solidFill>
                  <a:srgbClr val="FF0000"/>
                </a:solidFill>
                <a:effectLst/>
                <a:highlight>
                  <a:srgbClr val="FFFF00"/>
                </a:highlight>
                <a:uLnTx/>
                <a:uFillTx/>
                <a:latin typeface="Arial Unicode MS"/>
                <a:ea typeface="+mn-ea"/>
                <a:cs typeface="+mn-cs"/>
              </a:rPr>
              <a:t>: 0.9689 </a:t>
            </a:r>
            <a:r>
              <a:rPr kumimoji="0" lang="en-US" altLang="en-US" sz="1000" b="0" i="0" u="none" strike="noStrike" kern="1200" cap="none" spc="0" normalizeH="0" baseline="0" noProof="0" dirty="0">
                <a:ln>
                  <a:noFill/>
                </a:ln>
                <a:solidFill>
                  <a:prstClr val="black"/>
                </a:solidFill>
                <a:effectLst/>
                <a:uLnTx/>
                <a:uFillTx/>
                <a:latin typeface="Arial Unicode MS"/>
                <a:ea typeface="+mn-ea"/>
                <a:cs typeface="+mn-cs"/>
              </a:rPr>
              <a:t>- </a:t>
            </a:r>
            <a:r>
              <a:rPr kumimoji="0" lang="en-US" altLang="en-US" sz="1000" b="0" i="0" u="none" strike="noStrike" kern="1200" cap="none" spc="0" normalizeH="0" baseline="0" noProof="0" dirty="0" err="1">
                <a:ln>
                  <a:noFill/>
                </a:ln>
                <a:solidFill>
                  <a:prstClr val="black"/>
                </a:solidFill>
                <a:effectLst/>
                <a:uLnTx/>
                <a:uFillTx/>
                <a:latin typeface="Arial Unicode MS"/>
                <a:ea typeface="+mn-ea"/>
                <a:cs typeface="+mn-cs"/>
              </a:rPr>
              <a:t>val_loss</a:t>
            </a:r>
            <a:r>
              <a:rPr kumimoji="0" lang="en-US" altLang="en-US" sz="1000" b="0" i="0" u="none" strike="noStrike" kern="1200" cap="none" spc="0" normalizeH="0" baseline="0" noProof="0" dirty="0">
                <a:ln>
                  <a:noFill/>
                </a:ln>
                <a:solidFill>
                  <a:prstClr val="black"/>
                </a:solidFill>
                <a:effectLst/>
                <a:uLnTx/>
                <a:uFillTx/>
                <a:latin typeface="Arial Unicode MS"/>
                <a:ea typeface="+mn-ea"/>
                <a:cs typeface="+mn-cs"/>
              </a:rPr>
              <a:t>: 10.7723 - </a:t>
            </a:r>
            <a:r>
              <a:rPr kumimoji="0" lang="en-US" altLang="en-US" sz="1000" b="0" i="0" u="none" strike="noStrike" kern="1200" cap="none" spc="0" normalizeH="0" baseline="0" noProof="0" dirty="0" err="1">
                <a:ln>
                  <a:noFill/>
                </a:ln>
                <a:solidFill>
                  <a:srgbClr val="FF0000"/>
                </a:solidFill>
                <a:effectLst/>
                <a:highlight>
                  <a:srgbClr val="FFFF00"/>
                </a:highlight>
                <a:uLnTx/>
                <a:uFillTx/>
                <a:latin typeface="Arial Unicode MS"/>
                <a:ea typeface="+mn-ea"/>
                <a:cs typeface="+mn-cs"/>
              </a:rPr>
              <a:t>val_acc</a:t>
            </a:r>
            <a:r>
              <a:rPr kumimoji="0" lang="en-US" altLang="en-US" sz="1000" b="0" i="0" u="none" strike="noStrike" kern="1200" cap="none" spc="0" normalizeH="0" baseline="0" noProof="0" dirty="0">
                <a:ln>
                  <a:noFill/>
                </a:ln>
                <a:solidFill>
                  <a:srgbClr val="FF0000"/>
                </a:solidFill>
                <a:effectLst/>
                <a:highlight>
                  <a:srgbClr val="FFFF00"/>
                </a:highlight>
                <a:uLnTx/>
                <a:uFillTx/>
                <a:latin typeface="Arial Unicode MS"/>
                <a:ea typeface="+mn-ea"/>
                <a:cs typeface="+mn-cs"/>
              </a:rPr>
              <a:t>: 0.3317</a:t>
            </a:r>
            <a:r>
              <a:rPr kumimoji="0" lang="en-US" altLang="en-US" sz="400" b="0" i="0" u="none" strike="noStrike" kern="1200" cap="none" spc="0" normalizeH="0" baseline="0" noProof="0" dirty="0">
                <a:ln>
                  <a:noFill/>
                </a:ln>
                <a:solidFill>
                  <a:srgbClr val="FF0000"/>
                </a:solidFill>
                <a:effectLst/>
                <a:uLnTx/>
                <a:uFillTx/>
                <a:latin typeface="Calibri" panose="020F0502020204030204"/>
                <a:ea typeface="+mn-ea"/>
                <a:cs typeface="+mn-cs"/>
              </a:rPr>
              <a:t> </a:t>
            </a: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6730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70217" y="45584"/>
            <a:ext cx="4942956" cy="923330"/>
          </a:xfrm>
          <a:prstGeom prst="rect">
            <a:avLst/>
          </a:prstGeom>
          <a:noFill/>
        </p:spPr>
        <p:txBody>
          <a:bodyPr wrap="none" lIns="91440" tIns="45720" rIns="91440" bIns="4572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Image Generator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975" y="1467500"/>
            <a:ext cx="5779418" cy="173240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44" y="1434727"/>
            <a:ext cx="4577727" cy="1765182"/>
          </a:xfrm>
          <a:prstGeom prst="rect">
            <a:avLst/>
          </a:prstGeom>
        </p:spPr>
      </p:pic>
      <p:sp>
        <p:nvSpPr>
          <p:cNvPr id="11" name="Rectangle 10"/>
          <p:cNvSpPr/>
          <p:nvPr/>
        </p:nvSpPr>
        <p:spPr>
          <a:xfrm>
            <a:off x="1672674" y="509323"/>
            <a:ext cx="2098048" cy="92333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Before</a:t>
            </a:r>
          </a:p>
        </p:txBody>
      </p:sp>
      <p:sp>
        <p:nvSpPr>
          <p:cNvPr id="12" name="Rectangle 11"/>
          <p:cNvSpPr/>
          <p:nvPr/>
        </p:nvSpPr>
        <p:spPr>
          <a:xfrm>
            <a:off x="8998353" y="544170"/>
            <a:ext cx="1608710"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After</a:t>
            </a:r>
          </a:p>
        </p:txBody>
      </p:sp>
      <p:cxnSp>
        <p:nvCxnSpPr>
          <p:cNvPr id="3" name="Straight Connector 2"/>
          <p:cNvCxnSpPr/>
          <p:nvPr/>
        </p:nvCxnSpPr>
        <p:spPr>
          <a:xfrm>
            <a:off x="5811624" y="1178350"/>
            <a:ext cx="0" cy="5434553"/>
          </a:xfrm>
          <a:prstGeom prst="line">
            <a:avLst/>
          </a:prstGeom>
          <a:ln w="123825" cmpd="sng">
            <a:headEnd w="med"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647424" y="3325207"/>
            <a:ext cx="4734850" cy="3287695"/>
          </a:xfrm>
          <a:prstGeom prst="rect">
            <a:avLst/>
          </a:prstGeom>
        </p:spPr>
      </p:pic>
      <p:pic>
        <p:nvPicPr>
          <p:cNvPr id="10" name="Picture 9"/>
          <p:cNvPicPr>
            <a:picLocks noChangeAspect="1"/>
          </p:cNvPicPr>
          <p:nvPr/>
        </p:nvPicPr>
        <p:blipFill>
          <a:blip r:embed="rId5"/>
          <a:stretch>
            <a:fillRect/>
          </a:stretch>
        </p:blipFill>
        <p:spPr>
          <a:xfrm>
            <a:off x="6240975" y="3325207"/>
            <a:ext cx="5779418" cy="3287695"/>
          </a:xfrm>
          <a:prstGeom prst="rect">
            <a:avLst/>
          </a:prstGeom>
        </p:spPr>
      </p:pic>
      <p:sp>
        <p:nvSpPr>
          <p:cNvPr id="13" name="Rectangle 12"/>
          <p:cNvSpPr/>
          <p:nvPr/>
        </p:nvSpPr>
        <p:spPr>
          <a:xfrm rot="20292691">
            <a:off x="8434823" y="4290554"/>
            <a:ext cx="1391728"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rPr>
              <a:t>99%</a:t>
            </a:r>
          </a:p>
        </p:txBody>
      </p:sp>
      <p:sp>
        <p:nvSpPr>
          <p:cNvPr id="14" name="Rectangle 13"/>
          <p:cNvSpPr/>
          <p:nvPr/>
        </p:nvSpPr>
        <p:spPr>
          <a:xfrm rot="20292691">
            <a:off x="2471386" y="4290554"/>
            <a:ext cx="1391728"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22225">
                  <a:solidFill>
                    <a:srgbClr val="ED7D31"/>
                  </a:solidFill>
                  <a:prstDash val="solid"/>
                </a:ln>
                <a:solidFill>
                  <a:srgbClr val="ED7D31">
                    <a:lumMod val="40000"/>
                    <a:lumOff val="60000"/>
                  </a:srgbClr>
                </a:solidFill>
                <a:effectLst/>
                <a:uLnTx/>
                <a:uFillTx/>
                <a:latin typeface="Calibri" panose="020F0502020204030204"/>
                <a:ea typeface="+mn-ea"/>
                <a:cs typeface="+mn-cs"/>
              </a:rPr>
              <a:t>92%</a:t>
            </a:r>
          </a:p>
        </p:txBody>
      </p:sp>
    </p:spTree>
    <p:extLst>
      <p:ext uri="{BB962C8B-B14F-4D97-AF65-F5344CB8AC3E}">
        <p14:creationId xmlns:p14="http://schemas.microsoft.com/office/powerpoint/2010/main" val="161993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95960" y="3609492"/>
            <a:ext cx="6466046" cy="1355750"/>
          </a:xfrm>
          <a:prstGeom prst="rect">
            <a:avLst/>
          </a:prstGeom>
        </p:spPr>
        <p:txBody>
          <a:bodyPr vert="horz" lIns="91440" tIns="45720" rIns="91440" bIns="45720" rtlCol="0" anchor="b">
            <a:normAutofit/>
          </a:bodyPr>
          <a:lstStyle/>
          <a:p>
            <a:r>
              <a:rPr lang="en-US" sz="5400" b="0" cap="none" spc="0" dirty="0">
                <a:ln w="0"/>
                <a:effectLst>
                  <a:outerShdw blurRad="38100" dist="25400" dir="5400000" algn="ctr" rotWithShape="0">
                    <a:srgbClr val="6E747A">
                      <a:alpha val="43000"/>
                    </a:srgbClr>
                  </a:outerShdw>
                </a:effectLst>
              </a:rPr>
              <a:t>Overtraining Example</a:t>
            </a:r>
          </a:p>
        </p:txBody>
      </p:sp>
      <p:sp>
        <p:nvSpPr>
          <p:cNvPr id="18" name="Freeform 20">
            <a:extLst>
              <a:ext uri="{FF2B5EF4-FFF2-40B4-BE49-F238E27FC236}">
                <a16:creationId xmlns:a16="http://schemas.microsoft.com/office/drawing/2014/main" id="{F98E3466-2E91-4462-B52B-7D58B656DF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58933"/>
            <a:ext cx="7673363" cy="33207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3403" y="2293772"/>
            <a:ext cx="4025877" cy="160854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1319" y="203200"/>
            <a:ext cx="4142717" cy="1461151"/>
          </a:xfrm>
          <a:prstGeom prst="rect">
            <a:avLst/>
          </a:prstGeom>
        </p:spPr>
      </p:pic>
      <p:sp>
        <p:nvSpPr>
          <p:cNvPr id="17" name="Freeform 12">
            <a:extLst>
              <a:ext uri="{FF2B5EF4-FFF2-40B4-BE49-F238E27FC236}">
                <a16:creationId xmlns:a16="http://schemas.microsoft.com/office/drawing/2014/main" id="{1F00C019-8FAE-476B-89FD-48D3C9F051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22">
            <a:extLst>
              <a:ext uri="{FF2B5EF4-FFF2-40B4-BE49-F238E27FC236}">
                <a16:creationId xmlns:a16="http://schemas.microsoft.com/office/drawing/2014/main" id="{E7B46AB0-49CD-4AB7-B8BA-7BD5CDBC9A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Arrow Connector 12"/>
          <p:cNvCxnSpPr/>
          <p:nvPr/>
        </p:nvCxnSpPr>
        <p:spPr>
          <a:xfrm>
            <a:off x="5303520" y="203200"/>
            <a:ext cx="5080" cy="1407160"/>
          </a:xfrm>
          <a:prstGeom prst="straightConnector1">
            <a:avLst/>
          </a:prstGeom>
          <a:ln w="76200">
            <a:tailEnd type="triangle"/>
          </a:ln>
          <a:scene3d>
            <a:camera prst="perspectiveFront"/>
            <a:lightRig rig="threePt" dir="t"/>
          </a:scene3d>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flipV="1">
            <a:off x="7207599" y="1844040"/>
            <a:ext cx="921" cy="13563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2" name="Diagram 1"/>
          <p:cNvGraphicFramePr/>
          <p:nvPr>
            <p:extLst/>
          </p:nvPr>
        </p:nvGraphicFramePr>
        <p:xfrm>
          <a:off x="4264370" y="4837323"/>
          <a:ext cx="3578183" cy="5573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0417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1702-5C32-014C-9D62-1AD8127B4208}"/>
              </a:ext>
            </a:extLst>
          </p:cNvPr>
          <p:cNvSpPr>
            <a:spLocks noGrp="1"/>
          </p:cNvSpPr>
          <p:nvPr>
            <p:ph type="title"/>
          </p:nvPr>
        </p:nvSpPr>
        <p:spPr/>
        <p:txBody>
          <a:bodyPr/>
          <a:lstStyle/>
          <a:p>
            <a:r>
              <a:rPr lang="en-US" dirty="0"/>
              <a:t>Data source – Shapes dataset</a:t>
            </a:r>
          </a:p>
        </p:txBody>
      </p:sp>
      <p:sp>
        <p:nvSpPr>
          <p:cNvPr id="3" name="Content Placeholder 2">
            <a:extLst>
              <a:ext uri="{FF2B5EF4-FFF2-40B4-BE49-F238E27FC236}">
                <a16:creationId xmlns:a16="http://schemas.microsoft.com/office/drawing/2014/main" id="{38E3FC06-2325-1E45-92B6-1A3346F78512}"/>
              </a:ext>
            </a:extLst>
          </p:cNvPr>
          <p:cNvSpPr>
            <a:spLocks noGrp="1"/>
          </p:cNvSpPr>
          <p:nvPr>
            <p:ph idx="1"/>
          </p:nvPr>
        </p:nvSpPr>
        <p:spPr/>
        <p:txBody>
          <a:bodyPr/>
          <a:lstStyle/>
          <a:p>
            <a:r>
              <a:rPr lang="en-US" dirty="0"/>
              <a:t> </a:t>
            </a:r>
            <a:r>
              <a:rPr lang="en-US" dirty="0" err="1"/>
              <a:t>www.numericinsight.com</a:t>
            </a:r>
            <a:r>
              <a:rPr lang="en-US" dirty="0"/>
              <a:t>/</a:t>
            </a:r>
            <a:r>
              <a:rPr lang="en-US" dirty="0" err="1"/>
              <a:t>downloads.html</a:t>
            </a:r>
            <a:endParaRPr lang="en-US" dirty="0"/>
          </a:p>
          <a:p>
            <a:r>
              <a:rPr lang="en-US" dirty="0"/>
              <a:t>Training set – 60,000 x 784</a:t>
            </a:r>
          </a:p>
          <a:p>
            <a:r>
              <a:rPr lang="en-US" dirty="0"/>
              <a:t>Test set – 10,000 x 784</a:t>
            </a:r>
          </a:p>
          <a:p>
            <a:endParaRPr lang="en-US" dirty="0"/>
          </a:p>
        </p:txBody>
      </p:sp>
    </p:spTree>
    <p:extLst>
      <p:ext uri="{BB962C8B-B14F-4D97-AF65-F5344CB8AC3E}">
        <p14:creationId xmlns:p14="http://schemas.microsoft.com/office/powerpoint/2010/main" val="335399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3057" y="923330"/>
            <a:ext cx="6496352" cy="5501659"/>
          </a:xfrm>
        </p:spPr>
        <p:txBody>
          <a:bodyPr>
            <a:normAutofit/>
          </a:bodyPr>
          <a:lstStyle/>
          <a:p>
            <a:r>
              <a:rPr lang="en-US" dirty="0"/>
              <a:t>Aggressively </a:t>
            </a:r>
            <a:r>
              <a:rPr lang="en-US" u="sng" dirty="0">
                <a:ln w="0"/>
                <a:solidFill>
                  <a:schemeClr val="accent1">
                    <a:lumMod val="75000"/>
                  </a:schemeClr>
                </a:solidFill>
                <a:effectLst>
                  <a:outerShdw blurRad="38100" dist="38100" dir="2700000" algn="tl">
                    <a:srgbClr val="000000">
                      <a:alpha val="43137"/>
                    </a:srgbClr>
                  </a:outerShdw>
                </a:effectLst>
              </a:rPr>
              <a:t>add noise</a:t>
            </a:r>
            <a:endParaRPr lang="en-US" u="sng" dirty="0">
              <a:solidFill>
                <a:schemeClr val="accent1">
                  <a:lumMod val="75000"/>
                </a:schemeClr>
              </a:solidFill>
              <a:effectLst>
                <a:outerShdw blurRad="38100" dist="38100" dir="2700000" algn="tl">
                  <a:srgbClr val="000000">
                    <a:alpha val="43137"/>
                  </a:srgbClr>
                </a:outerShdw>
              </a:effectLst>
            </a:endParaRPr>
          </a:p>
          <a:p>
            <a:r>
              <a:rPr lang="en-US" dirty="0"/>
              <a:t>Use </a:t>
            </a:r>
            <a:r>
              <a:rPr lang="en-US" u="sng" dirty="0">
                <a:solidFill>
                  <a:schemeClr val="accent1">
                    <a:lumMod val="75000"/>
                  </a:schemeClr>
                </a:solidFill>
                <a:effectLst>
                  <a:outerShdw blurRad="38100" dist="38100" dir="2700000" algn="tl">
                    <a:srgbClr val="000000">
                      <a:alpha val="43137"/>
                    </a:srgbClr>
                  </a:outerShdw>
                </a:effectLst>
              </a:rPr>
              <a:t>data generators </a:t>
            </a:r>
            <a:r>
              <a:rPr lang="en-US" dirty="0"/>
              <a:t>for parallelism/efficiently</a:t>
            </a:r>
          </a:p>
          <a:p>
            <a:r>
              <a:rPr lang="en-US" dirty="0"/>
              <a:t>Use </a:t>
            </a:r>
            <a:r>
              <a:rPr lang="en-US" u="sng" dirty="0">
                <a:solidFill>
                  <a:schemeClr val="accent1">
                    <a:lumMod val="75000"/>
                  </a:schemeClr>
                </a:solidFill>
                <a:effectLst>
                  <a:outerShdw blurRad="38100" dist="38100" dir="2700000" algn="tl">
                    <a:srgbClr val="000000">
                      <a:alpha val="43137"/>
                    </a:srgbClr>
                  </a:outerShdw>
                </a:effectLst>
              </a:rPr>
              <a:t>pretrained proven model</a:t>
            </a:r>
          </a:p>
          <a:p>
            <a:r>
              <a:rPr lang="en-US" dirty="0"/>
              <a:t> Use </a:t>
            </a:r>
            <a:r>
              <a:rPr lang="en-US" u="sng" dirty="0">
                <a:solidFill>
                  <a:schemeClr val="accent1">
                    <a:lumMod val="75000"/>
                  </a:schemeClr>
                </a:solidFill>
                <a:effectLst>
                  <a:outerShdw blurRad="38100" dist="38100" dir="2700000" algn="tl">
                    <a:srgbClr val="000000">
                      <a:alpha val="43137"/>
                    </a:srgbClr>
                  </a:outerShdw>
                </a:effectLst>
              </a:rPr>
              <a:t>transfer learning </a:t>
            </a:r>
            <a:r>
              <a:rPr lang="en-US" dirty="0"/>
              <a:t>for quick training</a:t>
            </a:r>
          </a:p>
          <a:p>
            <a:r>
              <a:rPr lang="en-US" dirty="0"/>
              <a:t>Save best model </a:t>
            </a:r>
            <a:r>
              <a:rPr lang="en-US" dirty="0">
                <a:sym typeface="Wingdings" panose="05000000000000000000" pitchFamily="2" charset="2"/>
              </a:rPr>
              <a:t> </a:t>
            </a:r>
            <a:r>
              <a:rPr lang="en-US" u="sng"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Checkpoint</a:t>
            </a:r>
          </a:p>
          <a:p>
            <a:r>
              <a:rPr lang="en-US" dirty="0">
                <a:sym typeface="Wingdings" panose="05000000000000000000" pitchFamily="2" charset="2"/>
              </a:rPr>
              <a:t>Decrease </a:t>
            </a:r>
            <a:r>
              <a:rPr lang="en-US" u="sng"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learning rate</a:t>
            </a:r>
            <a:r>
              <a:rPr lang="en-US" dirty="0">
                <a:sym typeface="Wingdings" panose="05000000000000000000" pitchFamily="2" charset="2"/>
              </a:rPr>
              <a:t> at runtime</a:t>
            </a:r>
          </a:p>
          <a:p>
            <a:r>
              <a:rPr lang="en-US" dirty="0">
                <a:sym typeface="Wingdings" panose="05000000000000000000" pitchFamily="2" charset="2"/>
              </a:rPr>
              <a:t>Experiment a lot, </a:t>
            </a:r>
            <a:r>
              <a:rPr lang="en-US" u="sng"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know when to stop</a:t>
            </a:r>
          </a:p>
          <a:p>
            <a:r>
              <a:rPr lang="en-US" u="sng"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Build small model </a:t>
            </a:r>
            <a:r>
              <a:rPr lang="en-US" dirty="0">
                <a:sym typeface="Wingdings" panose="05000000000000000000" pitchFamily="2" charset="2"/>
              </a:rPr>
              <a:t>to experiment</a:t>
            </a:r>
          </a:p>
          <a:p>
            <a:r>
              <a:rPr lang="en-US" u="sng" dirty="0">
                <a:solidFill>
                  <a:schemeClr val="accent1">
                    <a:lumMod val="75000"/>
                  </a:schemeClr>
                </a:solidFill>
                <a:effectLst>
                  <a:outerShdw blurRad="38100" dist="38100" dir="2700000" algn="tl">
                    <a:srgbClr val="000000">
                      <a:alpha val="43137"/>
                    </a:srgbClr>
                  </a:outerShdw>
                </a:effectLst>
                <a:sym typeface="Wingdings" panose="05000000000000000000" pitchFamily="2" charset="2"/>
              </a:rPr>
              <a:t>Extend Trainable layer </a:t>
            </a:r>
            <a:r>
              <a:rPr lang="en-US" dirty="0">
                <a:sym typeface="Wingdings" panose="05000000000000000000" pitchFamily="2" charset="2"/>
              </a:rPr>
              <a:t>eventually</a:t>
            </a:r>
          </a:p>
        </p:txBody>
      </p:sp>
      <p:sp>
        <p:nvSpPr>
          <p:cNvPr id="4" name="Rectangle 3"/>
          <p:cNvSpPr/>
          <p:nvPr/>
        </p:nvSpPr>
        <p:spPr>
          <a:xfrm>
            <a:off x="309795" y="55638"/>
            <a:ext cx="3971920" cy="923330"/>
          </a:xfrm>
          <a:prstGeom prst="rect">
            <a:avLst/>
          </a:prstGeom>
          <a:noFill/>
        </p:spPr>
        <p:txBody>
          <a:bodyPr wrap="square" lIns="91440" tIns="45720" rIns="91440" bIns="4572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srgbClr val="4472C4"/>
                </a:solidFill>
                <a:effectLst>
                  <a:outerShdw blurRad="38100" dist="25400" dir="5400000" algn="ctr" rotWithShape="0">
                    <a:srgbClr val="6E747A">
                      <a:alpha val="43000"/>
                    </a:srgbClr>
                  </a:outerShdw>
                </a:effectLst>
                <a:uLnTx/>
                <a:uFillTx/>
                <a:latin typeface="Calibri" panose="020F0502020204030204"/>
                <a:ea typeface="+mn-ea"/>
                <a:cs typeface="+mn-cs"/>
              </a:rPr>
              <a:t>To Conclude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350" y="24960"/>
            <a:ext cx="5487650" cy="2997761"/>
          </a:xfrm>
          <a:prstGeom prst="rect">
            <a:avLst/>
          </a:prstGeom>
        </p:spPr>
      </p:pic>
      <p:pic>
        <p:nvPicPr>
          <p:cNvPr id="2" name="Picture 1"/>
          <p:cNvPicPr>
            <a:picLocks noChangeAspect="1"/>
          </p:cNvPicPr>
          <p:nvPr/>
        </p:nvPicPr>
        <p:blipFill>
          <a:blip r:embed="rId4"/>
          <a:stretch>
            <a:fillRect/>
          </a:stretch>
        </p:blipFill>
        <p:spPr>
          <a:xfrm>
            <a:off x="39330" y="6424989"/>
            <a:ext cx="12192000" cy="381376"/>
          </a:xfrm>
          <a:prstGeom prst="rect">
            <a:avLst/>
          </a:prstGeom>
        </p:spPr>
      </p:pic>
      <p:pic>
        <p:nvPicPr>
          <p:cNvPr id="6" name="Picture 5"/>
          <p:cNvPicPr>
            <a:picLocks noChangeAspect="1"/>
          </p:cNvPicPr>
          <p:nvPr/>
        </p:nvPicPr>
        <p:blipFill>
          <a:blip r:embed="rId5"/>
          <a:stretch>
            <a:fillRect/>
          </a:stretch>
        </p:blipFill>
        <p:spPr>
          <a:xfrm>
            <a:off x="7267907" y="2965752"/>
            <a:ext cx="4688274" cy="3516206"/>
          </a:xfrm>
          <a:prstGeom prst="rect">
            <a:avLst/>
          </a:prstGeom>
        </p:spPr>
      </p:pic>
    </p:spTree>
    <p:extLst>
      <p:ext uri="{BB962C8B-B14F-4D97-AF65-F5344CB8AC3E}">
        <p14:creationId xmlns:p14="http://schemas.microsoft.com/office/powerpoint/2010/main" val="33154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p:cNvPicPr>
            <a:picLocks noChangeAspect="1" noChangeArrowheads="1"/>
          </p:cNvPicPr>
          <p:nvPr/>
        </p:nvPicPr>
        <p:blipFill rotWithShape="1">
          <a:blip r:embed="rId3">
            <a:extLst>
              <a:ext uri="{28A0092B-C50C-407E-A947-70E740481C1C}">
                <a14:useLocalDpi xmlns:a14="http://schemas.microsoft.com/office/drawing/2010/main" val="0"/>
              </a:ext>
            </a:extLst>
          </a:blip>
          <a:srcRect b="1850"/>
          <a:stretch/>
        </p:blipFill>
        <p:spPr bwMode="auto">
          <a:xfrm>
            <a:off x="222420" y="10"/>
            <a:ext cx="12192001" cy="42136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70">
            <a:extLst>
              <a:ext uri="{FF2B5EF4-FFF2-40B4-BE49-F238E27FC236}">
                <a16:creationId xmlns:a16="http://schemas.microsoft.com/office/drawing/2014/main" id="{EE09A529-E47C-4634-BB98-0A9526C372B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3" name="Oval 72">
            <a:extLst>
              <a:ext uri="{FF2B5EF4-FFF2-40B4-BE49-F238E27FC236}">
                <a16:creationId xmlns:a16="http://schemas.microsoft.com/office/drawing/2014/main" id="{569C1A01-6FB5-43CE-ADCC-936728ACAC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998" y="4551037"/>
            <a:ext cx="5021782" cy="1509931"/>
          </a:xfrm>
        </p:spPr>
        <p:txBody>
          <a:bodyPr>
            <a:normAutofit/>
          </a:bodyPr>
          <a:lstStyle/>
          <a:p>
            <a:r>
              <a:rPr lang="en-US" sz="4000" dirty="0">
                <a:solidFill>
                  <a:srgbClr val="000000"/>
                </a:solidFill>
              </a:rPr>
              <a:t>Q&amp;A</a:t>
            </a:r>
          </a:p>
        </p:txBody>
      </p:sp>
      <p:sp>
        <p:nvSpPr>
          <p:cNvPr id="3" name="Content Placeholder 2"/>
          <p:cNvSpPr>
            <a:spLocks noGrp="1"/>
          </p:cNvSpPr>
          <p:nvPr>
            <p:ph idx="1"/>
          </p:nvPr>
        </p:nvSpPr>
        <p:spPr>
          <a:xfrm>
            <a:off x="7051014" y="5187410"/>
            <a:ext cx="4926411" cy="1509935"/>
          </a:xfrm>
        </p:spPr>
        <p:txBody>
          <a:bodyPr anchor="ctr">
            <a:normAutofit/>
          </a:bodyPr>
          <a:lstStyle/>
          <a:p>
            <a:r>
              <a:rPr lang="en-US" sz="1800" b="1" dirty="0">
                <a:solidFill>
                  <a:srgbClr val="000000"/>
                </a:solidFill>
              </a:rPr>
              <a:t>Email: </a:t>
            </a:r>
            <a:r>
              <a:rPr lang="en-US" sz="1800" b="1" dirty="0">
                <a:solidFill>
                  <a:srgbClr val="000000"/>
                </a:solidFill>
                <a:hlinkClick r:id="rId5"/>
              </a:rPr>
              <a:t>sh.bharath@gmail.com</a:t>
            </a:r>
            <a:endParaRPr lang="en-US" sz="1800" b="1" dirty="0">
              <a:solidFill>
                <a:srgbClr val="000000"/>
              </a:solidFill>
            </a:endParaRPr>
          </a:p>
          <a:p>
            <a:r>
              <a:rPr lang="en-US" sz="1800" b="1" dirty="0">
                <a:solidFill>
                  <a:srgbClr val="000000"/>
                </a:solidFill>
              </a:rPr>
              <a:t>GitHub: </a:t>
            </a:r>
            <a:r>
              <a:rPr lang="en-US" sz="1800" b="1" dirty="0">
                <a:solidFill>
                  <a:srgbClr val="000000"/>
                </a:solidFill>
                <a:hlinkClick r:id="rId6"/>
              </a:rPr>
              <a:t>https://github.com/shbharath/Shapes</a:t>
            </a:r>
            <a:endParaRPr lang="en-US" sz="1800" b="1" dirty="0">
              <a:solidFill>
                <a:srgbClr val="000000"/>
              </a:solidFill>
            </a:endParaRPr>
          </a:p>
          <a:p>
            <a:r>
              <a:rPr lang="en-US" sz="1800" b="1" dirty="0">
                <a:solidFill>
                  <a:srgbClr val="000000"/>
                </a:solidFill>
              </a:rPr>
              <a:t>LinkedIn: </a:t>
            </a:r>
            <a:r>
              <a:rPr lang="en-US" sz="1800" dirty="0">
                <a:solidFill>
                  <a:srgbClr val="000000"/>
                </a:solidFill>
                <a:hlinkClick r:id="rId7"/>
              </a:rPr>
              <a:t>linkedin.com/in/</a:t>
            </a:r>
            <a:r>
              <a:rPr lang="en-US" sz="1800" dirty="0" err="1">
                <a:solidFill>
                  <a:srgbClr val="000000"/>
                </a:solidFill>
                <a:hlinkClick r:id="rId7"/>
              </a:rPr>
              <a:t>shbharath</a:t>
            </a:r>
            <a:endParaRPr lang="en-US" sz="1800" dirty="0">
              <a:solidFill>
                <a:srgbClr val="000000"/>
              </a:solidFill>
            </a:endParaRPr>
          </a:p>
          <a:p>
            <a:r>
              <a:rPr lang="en-US" sz="1800" b="1" dirty="0">
                <a:solidFill>
                  <a:srgbClr val="000000"/>
                </a:solidFill>
              </a:rPr>
              <a:t>Twitter: </a:t>
            </a:r>
            <a:r>
              <a:rPr lang="en-US" sz="1800" b="1" dirty="0">
                <a:solidFill>
                  <a:srgbClr val="000000"/>
                </a:solidFill>
                <a:hlinkClick r:id="rId8"/>
              </a:rPr>
              <a:t>@</a:t>
            </a:r>
            <a:r>
              <a:rPr lang="en-US" sz="1800" dirty="0" err="1">
                <a:solidFill>
                  <a:srgbClr val="000000"/>
                </a:solidFill>
                <a:hlinkClick r:id="rId8"/>
              </a:rPr>
              <a:t>shbharath</a:t>
            </a:r>
            <a:endParaRPr lang="en-US" sz="1800" b="1" dirty="0">
              <a:solidFill>
                <a:srgbClr val="000000"/>
              </a:solidFill>
            </a:endParaRPr>
          </a:p>
          <a:p>
            <a:endParaRPr lang="en-US" sz="1800" dirty="0">
              <a:solidFill>
                <a:srgbClr val="000000"/>
              </a:solidFill>
            </a:endParaRPr>
          </a:p>
        </p:txBody>
      </p:sp>
    </p:spTree>
    <p:extLst>
      <p:ext uri="{BB962C8B-B14F-4D97-AF65-F5344CB8AC3E}">
        <p14:creationId xmlns:p14="http://schemas.microsoft.com/office/powerpoint/2010/main" val="131057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8905-E1A8-794C-B133-0D92092C3EC2}"/>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3C1F7CB6-1E8E-0A44-94A4-95D286AE52D8}"/>
              </a:ext>
            </a:extLst>
          </p:cNvPr>
          <p:cNvSpPr>
            <a:spLocks noGrp="1"/>
          </p:cNvSpPr>
          <p:nvPr>
            <p:ph idx="1"/>
          </p:nvPr>
        </p:nvSpPr>
        <p:spPr/>
        <p:txBody>
          <a:bodyPr/>
          <a:lstStyle/>
          <a:p>
            <a:r>
              <a:rPr lang="en-US" dirty="0"/>
              <a:t>Raw images of shapes object </a:t>
            </a:r>
          </a:p>
          <a:p>
            <a:r>
              <a:rPr lang="en-US" dirty="0"/>
              <a:t>2D Point cloud (Training set)</a:t>
            </a:r>
          </a:p>
          <a:p>
            <a:r>
              <a:rPr lang="en-US" dirty="0"/>
              <a:t>Histogram</a:t>
            </a:r>
          </a:p>
          <a:p>
            <a:r>
              <a:rPr lang="en-US" dirty="0"/>
              <a:t>Numeric structure of a shape object in 28 x 28 matrix</a:t>
            </a:r>
          </a:p>
          <a:p>
            <a:r>
              <a:rPr lang="en-US" dirty="0"/>
              <a:t>Shape object represented as feature vector</a:t>
            </a:r>
          </a:p>
        </p:txBody>
      </p:sp>
    </p:spTree>
    <p:extLst>
      <p:ext uri="{BB962C8B-B14F-4D97-AF65-F5344CB8AC3E}">
        <p14:creationId xmlns:p14="http://schemas.microsoft.com/office/powerpoint/2010/main" val="107557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0C02-39DB-1747-AD41-D1CBD6115AB0}"/>
              </a:ext>
            </a:extLst>
          </p:cNvPr>
          <p:cNvSpPr>
            <a:spLocks noGrp="1"/>
          </p:cNvSpPr>
          <p:nvPr>
            <p:ph type="title"/>
          </p:nvPr>
        </p:nvSpPr>
        <p:spPr/>
        <p:txBody>
          <a:bodyPr/>
          <a:lstStyle/>
          <a:p>
            <a:r>
              <a:rPr lang="en-US" dirty="0"/>
              <a:t> Raw images of shapes object</a:t>
            </a:r>
          </a:p>
        </p:txBody>
      </p:sp>
      <p:pic>
        <p:nvPicPr>
          <p:cNvPr id="3074" name="Picture 2">
            <a:extLst>
              <a:ext uri="{FF2B5EF4-FFF2-40B4-BE49-F238E27FC236}">
                <a16:creationId xmlns:a16="http://schemas.microsoft.com/office/drawing/2014/main" id="{0BA63BF4-BF69-BA4F-B8EF-6C957CE840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3279" y="2016124"/>
            <a:ext cx="4051421" cy="39422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59F0A7-D87E-6040-AF85-CEA7D7365867}"/>
              </a:ext>
            </a:extLst>
          </p:cNvPr>
          <p:cNvSpPr txBox="1"/>
          <p:nvPr/>
        </p:nvSpPr>
        <p:spPr>
          <a:xfrm>
            <a:off x="7569200" y="2146300"/>
            <a:ext cx="1024319" cy="923330"/>
          </a:xfrm>
          <a:prstGeom prst="rect">
            <a:avLst/>
          </a:prstGeom>
          <a:noFill/>
        </p:spPr>
        <p:txBody>
          <a:bodyPr wrap="none" rtlCol="0">
            <a:spAutoFit/>
          </a:bodyPr>
          <a:lstStyle/>
          <a:p>
            <a:r>
              <a:rPr lang="en-US" dirty="0"/>
              <a:t>Triangle</a:t>
            </a:r>
          </a:p>
          <a:p>
            <a:r>
              <a:rPr lang="en-US" dirty="0"/>
              <a:t>Square</a:t>
            </a:r>
          </a:p>
          <a:p>
            <a:r>
              <a:rPr lang="en-US" dirty="0"/>
              <a:t>Pizza</a:t>
            </a:r>
          </a:p>
        </p:txBody>
      </p:sp>
    </p:spTree>
    <p:extLst>
      <p:ext uri="{BB962C8B-B14F-4D97-AF65-F5344CB8AC3E}">
        <p14:creationId xmlns:p14="http://schemas.microsoft.com/office/powerpoint/2010/main" val="415502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3A87-AB9A-F643-BA1B-983069983C96}"/>
              </a:ext>
            </a:extLst>
          </p:cNvPr>
          <p:cNvSpPr>
            <a:spLocks noGrp="1"/>
          </p:cNvSpPr>
          <p:nvPr>
            <p:ph type="title"/>
          </p:nvPr>
        </p:nvSpPr>
        <p:spPr/>
        <p:txBody>
          <a:bodyPr/>
          <a:lstStyle/>
          <a:p>
            <a:r>
              <a:rPr lang="en-US" dirty="0"/>
              <a:t>2D Point cloud (Training set)</a:t>
            </a:r>
          </a:p>
        </p:txBody>
      </p:sp>
      <p:sp>
        <p:nvSpPr>
          <p:cNvPr id="12" name="TextBox 11">
            <a:extLst>
              <a:ext uri="{FF2B5EF4-FFF2-40B4-BE49-F238E27FC236}">
                <a16:creationId xmlns:a16="http://schemas.microsoft.com/office/drawing/2014/main" id="{1E99C3FC-360F-6F48-889E-6570241E0128}"/>
              </a:ext>
            </a:extLst>
          </p:cNvPr>
          <p:cNvSpPr txBox="1"/>
          <p:nvPr/>
        </p:nvSpPr>
        <p:spPr>
          <a:xfrm>
            <a:off x="2222500" y="2387600"/>
            <a:ext cx="2284186" cy="1200329"/>
          </a:xfrm>
          <a:prstGeom prst="rect">
            <a:avLst/>
          </a:prstGeom>
          <a:noFill/>
        </p:spPr>
        <p:txBody>
          <a:bodyPr wrap="square" rtlCol="0">
            <a:spAutoFit/>
          </a:bodyPr>
          <a:lstStyle/>
          <a:p>
            <a:r>
              <a:rPr lang="en-US" dirty="0"/>
              <a:t> Triangle :  19983      Square   :   20128</a:t>
            </a:r>
          </a:p>
          <a:p>
            <a:r>
              <a:rPr lang="en-US" dirty="0"/>
              <a:t> Pizza      :  19889</a:t>
            </a:r>
          </a:p>
          <a:p>
            <a:r>
              <a:rPr lang="en-US" dirty="0"/>
              <a:t> Total      :  60,000</a:t>
            </a:r>
          </a:p>
        </p:txBody>
      </p:sp>
      <p:sp>
        <p:nvSpPr>
          <p:cNvPr id="13" name="Rectangle 12">
            <a:extLst>
              <a:ext uri="{FF2B5EF4-FFF2-40B4-BE49-F238E27FC236}">
                <a16:creationId xmlns:a16="http://schemas.microsoft.com/office/drawing/2014/main" id="{CE0CBC19-9ACF-4748-BD71-E19C10BA62FC}"/>
              </a:ext>
            </a:extLst>
          </p:cNvPr>
          <p:cNvSpPr/>
          <p:nvPr/>
        </p:nvSpPr>
        <p:spPr>
          <a:xfrm>
            <a:off x="2019300" y="2755900"/>
            <a:ext cx="203200" cy="1651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DB0B70-6E5C-E04B-968D-53D491E0479D}"/>
              </a:ext>
            </a:extLst>
          </p:cNvPr>
          <p:cNvSpPr/>
          <p:nvPr/>
        </p:nvSpPr>
        <p:spPr>
          <a:xfrm>
            <a:off x="2019300" y="3048000"/>
            <a:ext cx="2032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2319ED-811E-4649-9303-9637298BB4E1}"/>
              </a:ext>
            </a:extLst>
          </p:cNvPr>
          <p:cNvSpPr/>
          <p:nvPr/>
        </p:nvSpPr>
        <p:spPr>
          <a:xfrm>
            <a:off x="2019300" y="2457450"/>
            <a:ext cx="203200" cy="1651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B08DFA6-C7A9-144C-9B0D-32ADD4753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869" y="1469862"/>
            <a:ext cx="5677013" cy="513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5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CCF3-8EC3-A946-AF5B-6D2644EAB401}"/>
              </a:ext>
            </a:extLst>
          </p:cNvPr>
          <p:cNvSpPr>
            <a:spLocks noGrp="1"/>
          </p:cNvSpPr>
          <p:nvPr>
            <p:ph type="title"/>
          </p:nvPr>
        </p:nvSpPr>
        <p:spPr/>
        <p:txBody>
          <a:bodyPr/>
          <a:lstStyle/>
          <a:p>
            <a:r>
              <a:rPr lang="en-US" dirty="0"/>
              <a:t>Scatter plot of first 3 PCA Components </a:t>
            </a:r>
            <a:br>
              <a:rPr lang="en-US" dirty="0"/>
            </a:br>
            <a:endParaRPr lang="en-US" dirty="0"/>
          </a:p>
        </p:txBody>
      </p:sp>
      <p:pic>
        <p:nvPicPr>
          <p:cNvPr id="4" name="Content Placeholder 4">
            <a:extLst>
              <a:ext uri="{FF2B5EF4-FFF2-40B4-BE49-F238E27FC236}">
                <a16:creationId xmlns:a16="http://schemas.microsoft.com/office/drawing/2014/main" id="{67579AEE-309B-2D46-9614-0F7FC6F9F118}"/>
              </a:ext>
            </a:extLst>
          </p:cNvPr>
          <p:cNvPicPr>
            <a:picLocks noGrp="1" noChangeAspect="1"/>
          </p:cNvPicPr>
          <p:nvPr>
            <p:ph idx="1"/>
          </p:nvPr>
        </p:nvPicPr>
        <p:blipFill>
          <a:blip r:embed="rId2"/>
          <a:stretch>
            <a:fillRect/>
          </a:stretch>
        </p:blipFill>
        <p:spPr>
          <a:xfrm>
            <a:off x="3130658" y="1929150"/>
            <a:ext cx="7067227" cy="4758736"/>
          </a:xfrm>
        </p:spPr>
      </p:pic>
    </p:spTree>
    <p:extLst>
      <p:ext uri="{BB962C8B-B14F-4D97-AF65-F5344CB8AC3E}">
        <p14:creationId xmlns:p14="http://schemas.microsoft.com/office/powerpoint/2010/main" val="170360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D158-E3DA-2544-933C-A97129B8DCE1}"/>
              </a:ext>
            </a:extLst>
          </p:cNvPr>
          <p:cNvSpPr>
            <a:spLocks noGrp="1"/>
          </p:cNvSpPr>
          <p:nvPr>
            <p:ph type="title"/>
          </p:nvPr>
        </p:nvSpPr>
        <p:spPr/>
        <p:txBody>
          <a:bodyPr/>
          <a:lstStyle/>
          <a:p>
            <a:r>
              <a:rPr lang="en-US" dirty="0"/>
              <a:t> Histogram</a:t>
            </a:r>
          </a:p>
        </p:txBody>
      </p:sp>
      <p:pic>
        <p:nvPicPr>
          <p:cNvPr id="4" name="Content Placeholder 3">
            <a:extLst>
              <a:ext uri="{FF2B5EF4-FFF2-40B4-BE49-F238E27FC236}">
                <a16:creationId xmlns:a16="http://schemas.microsoft.com/office/drawing/2014/main" id="{3D10A5D9-0894-FF49-B519-7561BDDF78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9533" y="2033773"/>
            <a:ext cx="9235269" cy="4590288"/>
          </a:xfrm>
        </p:spPr>
      </p:pic>
      <p:sp>
        <p:nvSpPr>
          <p:cNvPr id="5" name="TextBox 4">
            <a:extLst>
              <a:ext uri="{FF2B5EF4-FFF2-40B4-BE49-F238E27FC236}">
                <a16:creationId xmlns:a16="http://schemas.microsoft.com/office/drawing/2014/main" id="{2DD79FEC-31DD-7A44-B868-12E8E2E464C5}"/>
              </a:ext>
            </a:extLst>
          </p:cNvPr>
          <p:cNvSpPr txBox="1"/>
          <p:nvPr/>
        </p:nvSpPr>
        <p:spPr>
          <a:xfrm>
            <a:off x="5066675" y="1664441"/>
            <a:ext cx="4506362" cy="369332"/>
          </a:xfrm>
          <a:prstGeom prst="rect">
            <a:avLst/>
          </a:prstGeom>
          <a:noFill/>
        </p:spPr>
        <p:txBody>
          <a:bodyPr wrap="none" rtlCol="0">
            <a:spAutoFit/>
          </a:bodyPr>
          <a:lstStyle/>
          <a:p>
            <a:r>
              <a:rPr lang="en-US" dirty="0"/>
              <a:t>Histogram using One PCA Component</a:t>
            </a:r>
          </a:p>
        </p:txBody>
      </p:sp>
    </p:spTree>
    <p:extLst>
      <p:ext uri="{BB962C8B-B14F-4D97-AF65-F5344CB8AC3E}">
        <p14:creationId xmlns:p14="http://schemas.microsoft.com/office/powerpoint/2010/main" val="17358316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{05ED46A8-6F92-0B44-84B2-A60199262A8D}tf10001069</Template>
  <TotalTime>11954</TotalTime>
  <Words>3905</Words>
  <Application>Microsoft Office PowerPoint</Application>
  <PresentationFormat>Widescreen</PresentationFormat>
  <Paragraphs>2266</Paragraphs>
  <Slides>41</Slides>
  <Notes>27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41</vt:i4>
      </vt:variant>
    </vt:vector>
  </HeadingPairs>
  <TitlesOfParts>
    <vt:vector size="53" baseType="lpstr">
      <vt:lpstr>Arial</vt:lpstr>
      <vt:lpstr>Arial Unicode MS</vt:lpstr>
      <vt:lpstr>Calibri</vt:lpstr>
      <vt:lpstr>Calibri Light</vt:lpstr>
      <vt:lpstr>Century Gothic</vt:lpstr>
      <vt:lpstr>Courier New</vt:lpstr>
      <vt:lpstr>Helvetica Neue</vt:lpstr>
      <vt:lpstr>Mangal</vt:lpstr>
      <vt:lpstr>Wingdings</vt:lpstr>
      <vt:lpstr>Wingdings 3</vt:lpstr>
      <vt:lpstr>Wisp</vt:lpstr>
      <vt:lpstr>Office Theme</vt:lpstr>
      <vt:lpstr>Shapes Recognition</vt:lpstr>
      <vt:lpstr>Agenda</vt:lpstr>
      <vt:lpstr>Objective</vt:lpstr>
      <vt:lpstr>Data source – Shapes dataset</vt:lpstr>
      <vt:lpstr>Exploratory Analysis</vt:lpstr>
      <vt:lpstr> Raw images of shapes object</vt:lpstr>
      <vt:lpstr>2D Point cloud (Training set)</vt:lpstr>
      <vt:lpstr>Scatter plot of first 3 PCA Components  </vt:lpstr>
      <vt:lpstr> Histogram</vt:lpstr>
      <vt:lpstr>Histogram using 3 PCA</vt:lpstr>
      <vt:lpstr>Numeric structure of a shape object</vt:lpstr>
      <vt:lpstr>Shape object represented as feature vector</vt:lpstr>
      <vt:lpstr>Classification Techniques</vt:lpstr>
      <vt:lpstr>Classifier Design</vt:lpstr>
      <vt:lpstr>Unsupervised Expectation Maximization</vt:lpstr>
      <vt:lpstr>            Logistic Regression</vt:lpstr>
      <vt:lpstr>PCA Analysis</vt:lpstr>
      <vt:lpstr>Supervised Perceptron </vt:lpstr>
      <vt:lpstr>Classifier Evaluation</vt:lpstr>
      <vt:lpstr>Visual Examination Perceptron Classification - Triangle</vt:lpstr>
      <vt:lpstr>Perceptron Classification - Square</vt:lpstr>
      <vt:lpstr>Perceptron Classification - Pizza</vt:lpstr>
      <vt:lpstr>Separated smaller images from larger ones</vt:lpstr>
      <vt:lpstr>New Classifier Design</vt:lpstr>
      <vt:lpstr>Large image classification</vt:lpstr>
      <vt:lpstr>Small image classification</vt:lpstr>
      <vt:lpstr>2D Point Cloud for Small images in Test set</vt:lpstr>
      <vt:lpstr>Feature Alignment</vt:lpstr>
      <vt:lpstr>Feature Alignment</vt:lpstr>
      <vt:lpstr>Results</vt:lpstr>
      <vt:lpstr>First step in Unsupervised Learning, cleanup  Uniqueness of Pizza reduced P=67</vt:lpstr>
      <vt:lpstr>Further Reduction : Triangles vs squares</vt:lpstr>
      <vt:lpstr>Using only 2 principal components</vt:lpstr>
      <vt:lpstr>Conclusion</vt:lpstr>
      <vt:lpstr>PowerPoint Presentation</vt:lpstr>
      <vt:lpstr>PowerPoint Presentation</vt:lpstr>
      <vt:lpstr>PowerPoint Presentation</vt:lpstr>
      <vt:lpstr>PowerPoint Presentation</vt:lpstr>
      <vt:lpstr>Overtraining Example</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 Recognition</dc:title>
  <dc:creator>Monika Bansal</dc:creator>
  <cp:lastModifiedBy>Hemashekar, Bharath</cp:lastModifiedBy>
  <cp:revision>154</cp:revision>
  <dcterms:created xsi:type="dcterms:W3CDTF">2018-09-07T16:05:21Z</dcterms:created>
  <dcterms:modified xsi:type="dcterms:W3CDTF">2018-09-24T23:31:42Z</dcterms:modified>
</cp:coreProperties>
</file>