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B6FE0B-3878-432C-8F13-A78D70B7EAB8}" v="67" dt="2025-08-09T12:05:50.312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08A9-F24E-1D4F-1515-8FE5D310D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64788-B421-39DA-2186-2A8B7427C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ACED8-B907-EF74-3AC4-B31A9067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ABC69-85F9-4418-E73F-B6D39E86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3E19B-5C33-5F71-AEEC-68561544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86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31B8-F88C-24FF-8E3F-F1606E90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D2BA9-C955-A20A-5BA7-197A32756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489F4-5986-5106-703B-B8695B80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32B9B-2DCC-08BD-8419-E4AFF553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6013E-3727-96D5-1896-0C7FAA68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06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C08AA-8932-2073-47A0-FF977D338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F7216-6A91-0F72-814D-CB920EB66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02453-C8A4-1019-CAA9-8F63DE46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B8891-C6E4-AAD4-0513-2872287B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4BB98-EF03-80F4-6805-928F0CC9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18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73B4-1C1C-817E-5BF0-B55155B2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CCDBD-F0B0-9CBE-5DE7-B71D11E1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23AFC-012A-984C-D962-F619CD0B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0BA3-AB6A-4007-DA64-65A42C4E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A50D3-A234-FB73-894A-61C12956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13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512F-18E8-2F6B-884B-0F39D440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22A7A-08C6-5E5B-5CE0-025A00FD0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6D640-1D62-AF79-525D-6B610D7F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BC5EA-80AD-FE44-AB40-DC4103D2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484AC-7118-E244-EAFE-B1E20901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35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9FA8-2CB7-5EA7-97DD-7F1AEB5E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39F52-5D08-6EDA-49F3-55156B15B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0FC5B-1232-8845-0252-BECB598ED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B72BC-A55F-43D7-D910-BED45B82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236B-4C1D-32AA-D9EB-402C8172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91E63-F68A-CF6C-4BBF-1E6D4347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31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2A75-4D72-DC31-22C3-4CCB41C2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69DE2-37E0-36B1-4352-ABD109E32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9E4C4-8EC3-A7E3-24D3-55FACE8BA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1E025-0F14-6587-257D-39E4BCE8D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B2B45-F4B6-5535-1569-090274F71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4419B-B240-53B8-7CFA-C076A322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E9BEB-6526-5187-1F86-234A034D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1F13A-C65D-02B0-B8F0-D23AAC82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81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1B8A-BDB8-9DCB-EB5A-03A6174B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65CAC-D63D-7BC2-C3B4-30ABAFCF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56993-5D98-518A-A749-B2A5BFCE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D0C03-231D-BCFC-0334-2AE45249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01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A7388-C890-45B3-FF0F-E11C058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F7370-3189-7A00-C152-FEB7C464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5F712-43B9-6ED0-510A-1D4060D6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81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EB65-EFF0-99C6-8475-0E1DFA85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AAAA6-9B8B-107C-8647-13D20DD05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80D24-10EE-82C2-7FBE-355EA6D28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13573-ED2E-AA65-0382-060E1E2D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236AA-FAE1-27C5-6F47-693E1062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C0614-5A9C-F412-1F6D-BD0279DC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1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2232-202B-4EE1-CF53-A4FC2667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EB830-2660-F538-D610-E56F08D0F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75F78-DCC4-2925-C06A-8CD1B1EC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C6FDD-85E3-7E35-AC30-9560E34A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813A7-7A6C-4896-3FB8-0AF5D18B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49673-1582-3A24-4521-C25B0EEE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14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6E6EA-CA62-0291-FDA9-141B7535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EDC30-2326-A6E1-58E9-BF264EFE9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4E45-3974-1F9B-2710-8D63384F4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6A04E-0069-4DDF-8C2F-0441792220C4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231B8-99E3-6D2A-5930-5DFB14BC2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748C-8CC4-5E3A-BF6B-9AD9D8E17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64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A206-6442-272B-AC79-DA9BFF28C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B"/>
                </a:solidFill>
                <a:latin typeface="Times New Roman"/>
              </a:rPr>
              <a:t>Book recommendation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20FA3-A689-D16C-357D-1C117F4AC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56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91708B-1D84-3DAB-F173-FB10A8AB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5" y="301097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008B"/>
                </a:solidFill>
                <a:latin typeface="Times New Roman"/>
              </a:rPr>
              <a:t>Data set Over 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ED0E0A-44A0-790D-634A-AABA631606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3065" y="1699912"/>
            <a:ext cx="1144095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Dataset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DF1 (Basic Features)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6,368 books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Columns: Book Name, Author, Rating, Number of Reviews, Price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DF2 (Advanced Features)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4,464 books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Adds Description, Listening Time, and Ranks and Genre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talking point: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DF2 contains more detailed metadata but fewer books — possible subset with richer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7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0C59-B990-8CC9-F02D-35CA8C79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35" y="89822"/>
            <a:ext cx="10515600" cy="1325563"/>
          </a:xfrm>
        </p:spPr>
        <p:txBody>
          <a:bodyPr/>
          <a:lstStyle/>
          <a:p>
            <a:r>
              <a:rPr lang="en-US" altLang="en-US" b="1" dirty="0">
                <a:solidFill>
                  <a:srgbClr val="00008B"/>
                </a:solidFill>
                <a:latin typeface="Times New Roman"/>
              </a:rPr>
              <a:t>Data Cleaning &amp; Merge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73BA34B-085D-41A5-4205-C9A5B4B25D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7370" y="943560"/>
            <a:ext cx="11235198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normalization applied to Book Name and Author: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Lowercased text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leading/trailing spaces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accurate matching despite formatting differences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duplicate or missed matches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 results: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Rows increased to 7,576 (outer merge keeps unmatched books)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 Name &amp; Author: 749 (unmatched rows)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Reviews: 744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Price: 2 (almost complete)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Description, Listening Time, Ranks and Genre: ~2,568 (only in advanced dataset)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steps after merge: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Dropped rows with missing titles/authors → 6,827 rows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Deduplicated by normalized Book Name + Author → 5,402 unique books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Converted listening time to minutes (zeros where unavailable)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Extracted genres as lists (some empty)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cleaned dataset saved as: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cleaned_books.parquet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2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42782E-AA1F-1DE3-CC01-101ECF33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04" y="211393"/>
            <a:ext cx="3932237" cy="1600200"/>
          </a:xfrm>
        </p:spPr>
        <p:txBody>
          <a:bodyPr/>
          <a:lstStyle/>
          <a:p>
            <a:r>
              <a:rPr lang="en-IN" sz="4400" b="1" dirty="0">
                <a:solidFill>
                  <a:srgbClr val="00008B"/>
                </a:solidFill>
                <a:latin typeface="Times New Roman"/>
              </a:rPr>
              <a:t>Distribution of Book Ratings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62E3C9-A16D-2FCC-0A97-599EC18F0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62" y="3234812"/>
            <a:ext cx="3675677" cy="2869489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52B2DB-75AE-62B3-D2BF-0289A3D7D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7504" y="1999276"/>
            <a:ext cx="3932237" cy="38115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ratings cluster between 4 and 5 stars, indicating generally high user satisfaction. A small peak near -1 likely represents missing or placeholder ratings.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BE749D-5C9C-3CEE-973E-A8B3D9D6E2DC}"/>
              </a:ext>
            </a:extLst>
          </p:cNvPr>
          <p:cNvSpPr txBox="1"/>
          <p:nvPr/>
        </p:nvSpPr>
        <p:spPr>
          <a:xfrm>
            <a:off x="6528620" y="355929"/>
            <a:ext cx="6096000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4400" b="1" dirty="0">
                <a:solidFill>
                  <a:srgbClr val="00008B"/>
                </a:solidFill>
                <a:latin typeface="Times New Roman"/>
                <a:ea typeface="+mj-ea"/>
                <a:cs typeface="+mj-cs"/>
              </a:rPr>
              <a:t>Distribution of Book Ratings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43AB62-EC53-D488-A937-3D9FF8183A7C}"/>
              </a:ext>
            </a:extLst>
          </p:cNvPr>
          <p:cNvSpPr txBox="1"/>
          <p:nvPr/>
        </p:nvSpPr>
        <p:spPr>
          <a:xfrm>
            <a:off x="6528620" y="1811593"/>
            <a:ext cx="5437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counts show many books with few reviews and a long tail of popular books with thousands of reviews.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05097B-66A2-FF88-C39C-60366F907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19" y="2713703"/>
            <a:ext cx="5112775" cy="339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5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40BE6-FD1C-CE9B-0A7B-EFBF1C824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2C0BA4-3BF0-935D-6B10-E1390899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04" y="211393"/>
            <a:ext cx="3932237" cy="1600200"/>
          </a:xfrm>
        </p:spPr>
        <p:txBody>
          <a:bodyPr/>
          <a:lstStyle/>
          <a:p>
            <a:r>
              <a:rPr lang="en-IN" sz="4400" b="1" dirty="0">
                <a:solidFill>
                  <a:srgbClr val="00008B"/>
                </a:solidFill>
                <a:latin typeface="Times New Roman"/>
              </a:rPr>
              <a:t>Distribution of Price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D967D-66A7-4089-D642-D6F1813BA580}"/>
              </a:ext>
            </a:extLst>
          </p:cNvPr>
          <p:cNvSpPr txBox="1"/>
          <p:nvPr/>
        </p:nvSpPr>
        <p:spPr>
          <a:xfrm>
            <a:off x="5309420" y="524602"/>
            <a:ext cx="6096000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8B"/>
                </a:solidFill>
                <a:latin typeface="Times New Roman"/>
                <a:ea typeface="+mj-ea"/>
                <a:cs typeface="+mj-cs"/>
              </a:rPr>
              <a:t>Top 20 Genres by Number of Books</a:t>
            </a:r>
            <a:endParaRPr lang="en-IN" sz="4400" b="1" dirty="0">
              <a:solidFill>
                <a:srgbClr val="00008B"/>
              </a:solidFill>
              <a:latin typeface="Times New Roman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AA85C-1BB0-3C9D-B41E-7312148D8396}"/>
              </a:ext>
            </a:extLst>
          </p:cNvPr>
          <p:cNvSpPr txBox="1"/>
          <p:nvPr/>
        </p:nvSpPr>
        <p:spPr>
          <a:xfrm>
            <a:off x="6233652" y="2022423"/>
            <a:ext cx="543723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Audible Audiobooks &amp; Originals” and “Personal Success” dominate the catalog, suggesting strong demand for these genres.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E473-CD10-911C-604B-F456FF065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7503" y="2049462"/>
            <a:ext cx="3932237" cy="38115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 are heavily skewed toward the lower end (0–1,000 ₹), with a few high-priced outliers. Most audiobooks are affordable, reflecting diverse pricing strategies.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1FB9FB-0A5D-32C3-7E5C-A6842006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8" y="3243927"/>
            <a:ext cx="4185213" cy="26250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58C05C-7DEE-674E-FC01-40515E525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058" y="3070890"/>
            <a:ext cx="6322142" cy="27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7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79E94-48A3-1B93-FFC7-487C3130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4C6CDF-ED3D-5CFC-E06A-B06C713A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66" y="154859"/>
            <a:ext cx="4538458" cy="1600200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00008B"/>
                </a:solidFill>
                <a:latin typeface="Times New Roman"/>
              </a:rPr>
              <a:t>Correlation Between Numeric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A7E46-FB9B-7E6D-18A0-2CBE7529A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012" y="2128120"/>
            <a:ext cx="3932237" cy="38115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features like Rating, Number of Reviews, Price, and Listening Time show near-zero linear correlations, indicating they vary independently. For example, higher price does not guarantee higher rating.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16A86-9FD9-EEC0-5441-944093F1C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8" y="3413023"/>
            <a:ext cx="5953125" cy="3379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D7E47-679A-FF64-14DA-37D508566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892" y="3913239"/>
            <a:ext cx="5211096" cy="27471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F54375-E334-0BF9-0364-F2415778A27A}"/>
              </a:ext>
            </a:extLst>
          </p:cNvPr>
          <p:cNvSpPr txBox="1"/>
          <p:nvPr/>
        </p:nvSpPr>
        <p:spPr>
          <a:xfrm>
            <a:off x="6782236" y="1945564"/>
            <a:ext cx="501040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reveals no clear relationship between audiobook length and rating. High ratings are distributed across all listening durations, confirming diverse user preferences.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9A07F-E5DF-F300-1A22-0CB7B269BF0B}"/>
              </a:ext>
            </a:extLst>
          </p:cNvPr>
          <p:cNvSpPr txBox="1"/>
          <p:nvPr/>
        </p:nvSpPr>
        <p:spPr>
          <a:xfrm>
            <a:off x="6322143" y="347221"/>
            <a:ext cx="6140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008B"/>
                </a:solidFill>
                <a:latin typeface="Times New Roman"/>
                <a:ea typeface="+mj-ea"/>
                <a:cs typeface="+mj-cs"/>
              </a:rPr>
              <a:t>Listening Time vs. Rating</a:t>
            </a:r>
          </a:p>
        </p:txBody>
      </p:sp>
    </p:spTree>
    <p:extLst>
      <p:ext uri="{BB962C8B-B14F-4D97-AF65-F5344CB8AC3E}">
        <p14:creationId xmlns:p14="http://schemas.microsoft.com/office/powerpoint/2010/main" val="145103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6BC4-B6E7-FB69-0581-592B9D71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286467"/>
            <a:ext cx="10515600" cy="1325563"/>
          </a:xfrm>
        </p:spPr>
        <p:txBody>
          <a:bodyPr/>
          <a:lstStyle/>
          <a:p>
            <a:r>
              <a:rPr lang="en-IN" sz="4000" b="1" dirty="0">
                <a:solidFill>
                  <a:srgbClr val="00008B"/>
                </a:solidFill>
                <a:latin typeface="Times New Roman"/>
              </a:rPr>
              <a:t>Cluster summary and insights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4DCB7C-2FF5-3091-CAD1-0EC032DD6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487894"/>
              </p:ext>
            </p:extLst>
          </p:nvPr>
        </p:nvGraphicFramePr>
        <p:xfrm>
          <a:off x="570272" y="1884619"/>
          <a:ext cx="10901515" cy="449802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76606">
                  <a:extLst>
                    <a:ext uri="{9D8B030D-6E8A-4147-A177-3AD203B41FA5}">
                      <a16:colId xmlns:a16="http://schemas.microsoft.com/office/drawing/2014/main" val="836357040"/>
                    </a:ext>
                  </a:extLst>
                </a:gridCol>
                <a:gridCol w="795061">
                  <a:extLst>
                    <a:ext uri="{9D8B030D-6E8A-4147-A177-3AD203B41FA5}">
                      <a16:colId xmlns:a16="http://schemas.microsoft.com/office/drawing/2014/main" val="2415445486"/>
                    </a:ext>
                  </a:extLst>
                </a:gridCol>
                <a:gridCol w="4869242">
                  <a:extLst>
                    <a:ext uri="{9D8B030D-6E8A-4147-A177-3AD203B41FA5}">
                      <a16:colId xmlns:a16="http://schemas.microsoft.com/office/drawing/2014/main" val="3085981295"/>
                    </a:ext>
                  </a:extLst>
                </a:gridCol>
                <a:gridCol w="2180303">
                  <a:extLst>
                    <a:ext uri="{9D8B030D-6E8A-4147-A177-3AD203B41FA5}">
                      <a16:colId xmlns:a16="http://schemas.microsoft.com/office/drawing/2014/main" val="3262382704"/>
                    </a:ext>
                  </a:extLst>
                </a:gridCol>
                <a:gridCol w="2180303">
                  <a:extLst>
                    <a:ext uri="{9D8B030D-6E8A-4147-A177-3AD203B41FA5}">
                      <a16:colId xmlns:a16="http://schemas.microsoft.com/office/drawing/2014/main" val="138658730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Books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Genres (with counts)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Theme / Insight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745259860"/>
                  </a:ext>
                </a:extLst>
              </a:tr>
              <a:tr h="67893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279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Audible Audiobooks &amp; Originals (279), Hinduism (15), Classic Literature (13), Meditation (13), Biographies (13)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Spirituality, meditation, self-help classics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Mindfulness, spiritual growth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4183760378"/>
                  </a:ext>
                </a:extLst>
              </a:tr>
              <a:tr h="67893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2967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Contemporary Romance (25), Literary Fiction (24), Meditation (24), Classic Literature (23), Historical Fiction (19)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diverse cluster with fiction &amp; some meditation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General/popular books recommendation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27974995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362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 strong dominant genres)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Mixed/niche cluster, eclectic collection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Readers wanting variety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171952614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656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(Diverse: biographies, history, literary fiction)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Historical, biographical, literary nonfiction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 and biography enthusiasts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439551732"/>
                  </a:ext>
                </a:extLst>
              </a:tr>
              <a:tr h="5863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 Success (6), Audible Audiobooks &amp; Originals (5), Fiction Classics for Children (4), Fairy Tales (3)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Children's classics and beginner self-help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Families, children's literature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3281889955"/>
                  </a:ext>
                </a:extLst>
              </a:tr>
              <a:tr h="5863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Leadership (52), Business Management (12), Forecasting &amp; Strategic Planning (8)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Business, leadership, management focused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Professional development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2374698779"/>
                  </a:ext>
                </a:extLst>
              </a:tr>
              <a:tr h="5863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Audible Audiobooks &amp; Originals (22), Analysis &amp; Strategy (22), Investing &amp; Trading (6), Stocks (5)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Investing, finance, trading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Investors and finance enthusiasts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3412186068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 Success (81), Meditation (4), Self-Esteem (4), New Thought Spirituality (3)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 success and spirituality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Self-help and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3245799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28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659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Book recommendation system</vt:lpstr>
      <vt:lpstr>Data set Over View</vt:lpstr>
      <vt:lpstr>Data Cleaning &amp; Merge </vt:lpstr>
      <vt:lpstr>Distribution of Book Ratings</vt:lpstr>
      <vt:lpstr>Distribution of Price</vt:lpstr>
      <vt:lpstr>Correlation Between Numeric Features</vt:lpstr>
      <vt:lpstr>Cluster summary and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Monika Kennedy</dc:creator>
  <cp:lastModifiedBy>Monika Kennedy</cp:lastModifiedBy>
  <cp:revision>3</cp:revision>
  <dcterms:created xsi:type="dcterms:W3CDTF">2025-06-14T07:10:30Z</dcterms:created>
  <dcterms:modified xsi:type="dcterms:W3CDTF">2025-10-02T15:37:41Z</dcterms:modified>
</cp:coreProperties>
</file>