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FF12-5C05-00C7-AD9C-695BF376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CAFF4-B33E-BF92-FF49-68014702D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506C-C09F-8B77-C11D-5362F711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FF36-930E-3BEB-E368-4458604D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BFB7-8882-DB17-E3A9-60913E62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2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3C0-62B6-77E7-5A24-A05B97D7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39FA-2345-DA23-A6DB-D2909B6F8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3C33-CD47-5024-016A-BF8E618E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52B9-59C1-6D36-F0E6-EAA13841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4F32-30CC-5662-4E39-6E6C997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B8F92-5F7A-F290-AF20-FE749170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A360C-BA32-1F5C-E2D2-C262B927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DCD4-C649-59C3-E38C-E3B24186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4F48-6917-28B3-55D7-A929FAE9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D57F-FDF6-5DFD-6A2C-7784826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6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882-E065-D319-059D-26BF2333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9B2-E1DE-08A7-1356-9A992AA6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CD65-D5BC-45E2-E811-050D43F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59BF-97FE-BF4A-DE11-373DCE4C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F448-5CBF-808C-DCC0-D72887B5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D3A-BEAE-C0BB-1B87-A6C2CDED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3B44-4929-8763-6491-FD486EAC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CEB1-2501-519C-5851-D839E84E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3747-E3A6-C14B-EFE0-53D3FFF7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00FE-7FD5-922B-CA46-13E7D863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D37-E594-F813-3265-73D7E449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BCC2-9662-D9C7-5C2E-4DD4C1DC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2314-668F-A7C0-8E72-19D22902C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220C-3C9F-DDB2-745D-FB8CA6CC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8597-315F-750A-BA94-4379F760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FC26-C456-5892-1E84-38ED645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17EF-7A5E-A0DB-DE18-D569573C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9BE2-618B-98A5-B1B1-7F010D67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F588-424D-B414-8E05-339CAB96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D298-BEB9-9E78-3F89-7B6D02EB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1E465-2403-7203-15DA-DD04314C4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2C5BF-A0DB-52A9-DCD6-ACF58C1C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2AC49-C838-9377-132F-DDCD0318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D4386-1E68-E10A-0A3A-7577CBA0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A459-F7AE-E25F-17F5-FC8CDB28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0364C-04F9-BF1E-A08D-E4DA94FD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3F2F8-82EE-E00E-D6AC-99D1AB1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B6E63-56B3-9295-474F-B1731362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9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136DE-E8AD-DB4B-BB71-2A199637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81E3B-B37D-B2BD-B552-083C3A84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263A6-ECD9-4A3E-68E9-4787BB25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8254-6738-346F-0EB9-E7521774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971B-F3C7-D155-7446-426C887A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445D-33F9-594F-8B1D-86921F9D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3630-B52D-8D27-E321-50831084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862D-A870-7C51-28EC-7FF21F4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7EAFA-D3EA-F2F1-995A-65888623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64BF-B7E0-C48B-53B2-9AF7C14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369A6-15CF-FC62-4273-88C02BBFB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8DA74-14A7-09C1-F34E-31437587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F097-8CC9-6158-B848-CEF2459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4137C-7573-7428-E612-51A0F1EC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6BD40-F5FB-8D12-17CB-95FA91F7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953B7-23EE-591B-08FC-AE40ABA3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7878-ABBF-7B03-9718-C6F84E5B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3961-4900-DAC0-B31C-B8201D3F4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7B08-570B-47A5-8D54-011F3750FF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1893-F13E-7D57-67E6-6C30F0398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78A1-3C94-B26C-508B-FD2FB9F85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5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E7DA-FAF3-BBE3-3B05-E976DA838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8B"/>
                </a:solidFill>
                <a:latin typeface="Times New Roman"/>
              </a:rPr>
              <a:t>Customer Satisfaction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6C80F-9396-8859-7E3D-0269AB55D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7C1-9AB7-4407-B3D6-0904DB04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8B"/>
                </a:solidFill>
                <a:latin typeface="Times New Roman"/>
              </a:rPr>
              <a:t>Summary of the dataset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B1D7DA-7BB6-579B-DAC1-1EA544E99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894" y="51023"/>
            <a:ext cx="1103590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Step 1: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Target 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satisfaction (categorical → needs label encoding)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Categorical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Gender, Customer Type, Type of Travel, Class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Numerical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Mostly Likert scale scores (1–5), and continuous ones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Age, Flight Distance, Arrival Delay in Minutes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 Only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Arrival Delay in Minutes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Columns to Drop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Unnamed: 0, id (no predictive value)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B0604020202020204" pitchFamily="34" charset="0"/>
              </a:rPr>
              <a:t>Step2: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>
                <a:solidFill>
                  <a:srgbClr val="000000"/>
                </a:solidFill>
                <a:latin typeface="Times New Roman"/>
              </a:rPr>
              <a:t>visualize satisfaction distribution</a:t>
            </a:r>
            <a:br>
              <a:rPr lang="en-IN" sz="1800" dirty="0"/>
            </a:br>
            <a:r>
              <a:rPr lang="en-US" sz="1800" dirty="0">
                <a:solidFill>
                  <a:srgbClr val="000000"/>
                </a:solidFill>
                <a:latin typeface="Times New Roman"/>
              </a:rPr>
              <a:t>Explore relationships between key features and satisfaction</a:t>
            </a:r>
            <a:br>
              <a:rPr lang="en-US" sz="1800" dirty="0"/>
            </a:br>
            <a:r>
              <a:rPr lang="en-IN" sz="1800" dirty="0">
                <a:solidFill>
                  <a:srgbClr val="000000"/>
                </a:solidFill>
                <a:latin typeface="Times New Roman"/>
              </a:rPr>
              <a:t>Check feature correlations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800" dirty="0"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A7CB-469C-39BF-CE35-58DA2017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8B"/>
                </a:solidFill>
                <a:latin typeface="Times New Roman"/>
              </a:rPr>
              <a:t>satisfaction distribution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8BB38A5-58EB-3D5B-70CD-165858CB95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45" r="5945"/>
          <a:stretch/>
        </p:blipFill>
        <p:spPr>
          <a:xfrm>
            <a:off x="4333876" y="989012"/>
            <a:ext cx="6786407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90688-B2F5-6097-1E59-E92434B4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</a:rPr>
              <a:t>Slight class imbalance: more </a:t>
            </a:r>
            <a:r>
              <a:rPr lang="en-US" sz="2000" i="1" dirty="0">
                <a:solidFill>
                  <a:srgbClr val="000000"/>
                </a:solidFill>
                <a:latin typeface="Times New Roman"/>
              </a:rPr>
              <a:t>"neutral or dissatisfied"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than </a:t>
            </a:r>
            <a:r>
              <a:rPr lang="en-US" sz="2000" i="1" dirty="0">
                <a:solidFill>
                  <a:srgbClr val="000000"/>
                </a:solidFill>
                <a:latin typeface="Times New Roman"/>
              </a:rPr>
              <a:t>"satisfied"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88083-838F-4C0D-1BBE-1F5526C57C37}"/>
              </a:ext>
            </a:extLst>
          </p:cNvPr>
          <p:cNvSpPr txBox="1"/>
          <p:nvPr/>
        </p:nvSpPr>
        <p:spPr>
          <a:xfrm>
            <a:off x="580103" y="3696929"/>
            <a:ext cx="3529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SMOTE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SMOTE: [47103 36020] After SMOTE: [47103 47103]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D229-380A-A5A0-1B8C-DC9F5CC6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008B"/>
                </a:solidFill>
                <a:latin typeface="Times New Roman"/>
              </a:rPr>
              <a:t>Distribution of Numerical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A07EA-CEEA-231B-8B94-8260C765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46" y="1987298"/>
            <a:ext cx="10515600" cy="288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DD827A-33FF-4D53-3A39-F7AF33576CBC}"/>
              </a:ext>
            </a:extLst>
          </p:cNvPr>
          <p:cNvSpPr txBox="1"/>
          <p:nvPr/>
        </p:nvSpPr>
        <p:spPr>
          <a:xfrm>
            <a:off x="586248" y="4870702"/>
            <a:ext cx="101935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Feature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Majority of customers fall between young adult to middle age groups, indicating the main customer demographic.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flights are short to medium haul. Longer flights are fewer but could affect satisfaction differently.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flights arrive on time or with minimal delay; however, larger delays negatively impact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9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BEB9-5CEF-2120-E2B6-6ACDFE2C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008B"/>
                </a:solidFill>
                <a:latin typeface="Times New Roman"/>
              </a:rPr>
              <a:t>Categorical Feature Impact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F5758-5E9C-C0ED-7677-CC3F0B15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80" y="1988909"/>
            <a:ext cx="10515600" cy="28801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45CE3-3C2D-17EC-B233-850ADCF756B1}"/>
              </a:ext>
            </a:extLst>
          </p:cNvPr>
          <p:cNvSpPr txBox="1"/>
          <p:nvPr/>
        </p:nvSpPr>
        <p:spPr>
          <a:xfrm>
            <a:off x="253722" y="4826673"/>
            <a:ext cx="115128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Both male and female customers have similar satisfaction distributions with slight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Loyal customers tend to report higher satisfaction compared to disloyal customers, indicating retention is linked with positive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Business travelers generally have higher satisfaction rates compared to personal travelers, possibly due to service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83101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B535A5A-019F-AB72-5BCA-EF92F6902A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855" b="585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EBC8A-8B24-E8A1-43D6-BB4963D2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Strongly positive correlation 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satisfaction: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Inflight entertainment, Online boarding, Seat comfort, Cleanliness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Weak correlation: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Gender, Gate location, Arrival Delay, etc.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insight suggests focusing on improving inflight experience features could significantly impact customer satisfaction.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AC049F-672F-4F07-4279-9EE8BF075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934134"/>
            <a:ext cx="25314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B0604020202020204" pitchFamily="34" charset="0"/>
              </a:rPr>
              <a:t>Correlation Heatmap: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9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6BEA81-E3B0-23D5-277F-505EAFDD98DA}"/>
              </a:ext>
            </a:extLst>
          </p:cNvPr>
          <p:cNvSpPr txBox="1"/>
          <p:nvPr/>
        </p:nvSpPr>
        <p:spPr>
          <a:xfrm>
            <a:off x="712597" y="1446183"/>
            <a:ext cx="10309608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Key Services: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 enhancing inflight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seat comfort, and cleanliness to drive satisfaction.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Delays: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efforts to minimize delays will directly improve customer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retention strategies for disloyal customers and customize offers for different travel types.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Experience: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demographic and travel purpose insights to tailor customer service.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3A8E11E-2C84-DF11-7835-21CA73DC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B"/>
                </a:solidFill>
                <a:latin typeface="Times New Roman"/>
              </a:rPr>
              <a:t>Business Recommendations</a:t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6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2E11-F3BE-6BA6-BF57-FF12A9BF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✅ </a:t>
            </a:r>
            <a:r>
              <a:rPr lang="en-IN" b="1" dirty="0">
                <a:solidFill>
                  <a:srgbClr val="00008B"/>
                </a:solidFill>
                <a:latin typeface="Times New Roman" panose="020B0604020202020204" pitchFamily="34" charset="0"/>
              </a:rPr>
              <a:t>Model Comparison Summary: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35FB0-ED20-92C5-A79A-226DABECF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900125"/>
              </p:ext>
            </p:extLst>
          </p:nvPr>
        </p:nvGraphicFramePr>
        <p:xfrm>
          <a:off x="838200" y="1936519"/>
          <a:ext cx="10515600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713525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0255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60367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99303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168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Accuracy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0.9629</a:t>
                      </a:r>
                      <a:r>
                        <a:rPr lang="en-IN"/>
                        <a:t>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0.9423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45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Precision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0.9672</a:t>
                      </a:r>
                      <a:r>
                        <a:rPr lang="en-IN"/>
                        <a:t>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60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Recall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0.9464</a:t>
                      </a:r>
                      <a:r>
                        <a:rPr lang="en-IN"/>
                        <a:t>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27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F1-Score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0.9567</a:t>
                      </a:r>
                      <a:r>
                        <a:rPr lang="en-IN" dirty="0"/>
                        <a:t>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8234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7D8023-6C8B-1F17-0557-0EC4142F16FA}"/>
              </a:ext>
            </a:extLst>
          </p:cNvPr>
          <p:cNvSpPr txBox="1"/>
          <p:nvPr/>
        </p:nvSpPr>
        <p:spPr>
          <a:xfrm>
            <a:off x="619431" y="4011150"/>
            <a:ext cx="1002890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solidFill>
                  <a:srgbClr val="000000"/>
                </a:solidFill>
                <a:latin typeface="Times New Roman"/>
              </a:rPr>
              <a:t>Random Forest is the best-performing model overall in terms of all four metrics and confusion matrix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solidFill>
                  <a:srgbClr val="000000"/>
                </a:solidFill>
                <a:latin typeface="Times New Roman"/>
              </a:rPr>
              <a:t>Gradient Boosting is a close second and more compact if speed or interpretability matters.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solidFill>
                  <a:srgbClr val="000000"/>
                </a:solidFill>
                <a:latin typeface="Times New Roman"/>
              </a:rPr>
              <a:t>Logistic Regression is significantly weaker in this context, but useful as a baseline.</a:t>
            </a:r>
          </a:p>
        </p:txBody>
      </p:sp>
    </p:spTree>
    <p:extLst>
      <p:ext uri="{BB962C8B-B14F-4D97-AF65-F5344CB8AC3E}">
        <p14:creationId xmlns:p14="http://schemas.microsoft.com/office/powerpoint/2010/main" val="261782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460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Customer Satisfaction Prediction</vt:lpstr>
      <vt:lpstr>Summary of the dataset</vt:lpstr>
      <vt:lpstr>satisfaction distribution</vt:lpstr>
      <vt:lpstr>Distribution of Numerical Features</vt:lpstr>
      <vt:lpstr>Categorical Feature Impact</vt:lpstr>
      <vt:lpstr>Correlation Heatmap: </vt:lpstr>
      <vt:lpstr>Business Recommendations </vt:lpstr>
      <vt:lpstr>✅ Model Comparison 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Kennedy</dc:creator>
  <cp:lastModifiedBy>Monika Kennedy</cp:lastModifiedBy>
  <cp:revision>4</cp:revision>
  <dcterms:created xsi:type="dcterms:W3CDTF">2025-06-07T12:13:37Z</dcterms:created>
  <dcterms:modified xsi:type="dcterms:W3CDTF">2025-06-21T06:50:21Z</dcterms:modified>
</cp:coreProperties>
</file>