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4116" y="1755124"/>
            <a:ext cx="3674617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300" y="3273035"/>
            <a:ext cx="5302250" cy="4737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819129"/>
            <a:ext cx="4497070" cy="18206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5"/>
              </a:spcBef>
            </a:pPr>
            <a:r>
              <a:rPr sz="1400" dirty="0">
                <a:solidFill>
                  <a:srgbClr val="1F3864"/>
                </a:solidFill>
                <a:latin typeface="Times New Roman"/>
                <a:cs typeface="Times New Roman"/>
              </a:rPr>
              <a:t>Submitted</a:t>
            </a:r>
            <a:r>
              <a:rPr sz="1400" spc="-55" dirty="0">
                <a:solidFill>
                  <a:srgbClr val="1F386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3864"/>
                </a:solidFill>
                <a:latin typeface="Times New Roman"/>
                <a:cs typeface="Times New Roman"/>
              </a:rPr>
              <a:t>by: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ts val="1760"/>
              </a:lnSpc>
            </a:pPr>
            <a:r>
              <a:rPr sz="1500" spc="-5" dirty="0">
                <a:latin typeface="Times New Roman"/>
                <a:cs typeface="Times New Roman"/>
              </a:rPr>
              <a:t>Name </a:t>
            </a:r>
            <a:r>
              <a:rPr sz="1500" dirty="0">
                <a:latin typeface="Times New Roman"/>
                <a:cs typeface="Times New Roman"/>
              </a:rPr>
              <a:t>&amp;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Reg.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lang="en-IN" sz="1500" spc="-5" dirty="0">
                <a:latin typeface="Times New Roman"/>
                <a:cs typeface="Times New Roman"/>
              </a:rPr>
              <a:t>Monika </a:t>
            </a:r>
            <a:r>
              <a:rPr lang="en-IN" sz="1500" spc="-5">
                <a:latin typeface="Times New Roman"/>
                <a:cs typeface="Times New Roman"/>
              </a:rPr>
              <a:t>Maradana</a:t>
            </a:r>
            <a:r>
              <a:rPr sz="1500" dirty="0">
                <a:latin typeface="Times New Roman"/>
                <a:cs typeface="Times New Roman"/>
              </a:rPr>
              <a:t> RA2</a:t>
            </a:r>
            <a:r>
              <a:rPr lang="en-IN" sz="1500" dirty="0">
                <a:latin typeface="Times New Roman"/>
                <a:cs typeface="Times New Roman"/>
              </a:rPr>
              <a:t>111033010158</a:t>
            </a:r>
            <a:endParaRPr sz="1500" dirty="0">
              <a:latin typeface="Times New Roman"/>
              <a:cs typeface="Times New Roman"/>
            </a:endParaRPr>
          </a:p>
          <a:p>
            <a:pPr marL="12700" marR="5080">
              <a:lnSpc>
                <a:spcPct val="148000"/>
              </a:lnSpc>
            </a:pPr>
            <a:r>
              <a:rPr sz="1500" spc="-5" dirty="0">
                <a:latin typeface="Times New Roman"/>
                <a:cs typeface="Times New Roman"/>
              </a:rPr>
              <a:t>Name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&amp;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Reg.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lang="en-IN" sz="1500" spc="-10" dirty="0">
                <a:latin typeface="Times New Roman"/>
                <a:cs typeface="Times New Roman"/>
              </a:rPr>
              <a:t>Shreyas Gupta RA2111030010289</a:t>
            </a:r>
          </a:p>
          <a:p>
            <a:pPr marL="12700" marR="5080">
              <a:lnSpc>
                <a:spcPct val="148000"/>
              </a:lnSpc>
            </a:pPr>
            <a:r>
              <a:rPr lang="en-IN" sz="1500" spc="-5" dirty="0">
                <a:latin typeface="Times New Roman"/>
                <a:cs typeface="Times New Roman"/>
              </a:rPr>
              <a:t>Name</a:t>
            </a:r>
            <a:r>
              <a:rPr lang="en-IN" sz="1500" spc="-1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&amp;</a:t>
            </a:r>
            <a:r>
              <a:rPr lang="en-IN" sz="1500" spc="-2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Reg.</a:t>
            </a:r>
            <a:r>
              <a:rPr lang="en-IN" sz="1500" spc="-1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No- Joshua </a:t>
            </a:r>
            <a:r>
              <a:rPr lang="en-IN" sz="1500" dirty="0" err="1">
                <a:latin typeface="Times New Roman"/>
                <a:cs typeface="Times New Roman"/>
              </a:rPr>
              <a:t>Nathaneal</a:t>
            </a:r>
            <a:r>
              <a:rPr lang="en-IN" sz="1500" dirty="0">
                <a:latin typeface="Times New Roman"/>
                <a:cs typeface="Times New Roman"/>
              </a:rPr>
              <a:t> RA2111027010207</a:t>
            </a:r>
            <a:endParaRPr lang="en-IN" sz="1500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48000"/>
              </a:lnSpc>
            </a:pPr>
            <a:r>
              <a:rPr sz="1500" dirty="0">
                <a:latin typeface="Times New Roman"/>
                <a:cs typeface="Times New Roman"/>
              </a:rPr>
              <a:t>Branch:</a:t>
            </a:r>
            <a:r>
              <a:rPr sz="1500" spc="-5" dirty="0">
                <a:latin typeface="Times New Roman"/>
                <a:cs typeface="Times New Roman"/>
              </a:rPr>
              <a:t> CSE</a:t>
            </a:r>
            <a:r>
              <a:rPr sz="1500" dirty="0"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dirty="0">
                <a:latin typeface="Times New Roman"/>
                <a:cs typeface="Times New Roman"/>
              </a:rPr>
              <a:t>Section: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Z2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9466" y="1418523"/>
            <a:ext cx="4631450" cy="16185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39" y="3266035"/>
            <a:ext cx="6621145" cy="3576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240665" algn="ctr">
              <a:lnSpc>
                <a:spcPct val="137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SRM </a:t>
            </a:r>
            <a:r>
              <a:rPr sz="2000" b="1" spc="-5" dirty="0">
                <a:latin typeface="Times New Roman"/>
                <a:cs typeface="Times New Roman"/>
              </a:rPr>
              <a:t>INSTITUTE</a:t>
            </a:r>
            <a:r>
              <a:rPr sz="2000" b="1" dirty="0">
                <a:latin typeface="Times New Roman"/>
                <a:cs typeface="Times New Roman"/>
              </a:rPr>
              <a:t> OF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SCIENCE</a:t>
            </a:r>
            <a:r>
              <a:rPr sz="2000" b="1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TECHNOLOGY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FACULTY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OF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ENGINEERING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2065" marR="5080" algn="ctr">
              <a:lnSpc>
                <a:spcPct val="136500"/>
              </a:lnSpc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18CSS101J- PROGRAMMING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 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SOLVING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REPORT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123825" algn="ctr">
              <a:lnSpc>
                <a:spcPct val="100000"/>
              </a:lnSpc>
              <a:spcBef>
                <a:spcPts val="1895"/>
              </a:spcBef>
            </a:pPr>
            <a:r>
              <a:rPr sz="3000" spc="-35" dirty="0">
                <a:latin typeface="Times New Roman"/>
                <a:cs typeface="Times New Roman"/>
              </a:rPr>
              <a:t>PROJECT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90" dirty="0">
                <a:latin typeface="Times New Roman"/>
                <a:cs typeface="Times New Roman"/>
              </a:rPr>
              <a:t>TITTLE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marR="125095" algn="ctr">
              <a:lnSpc>
                <a:spcPct val="100000"/>
              </a:lnSpc>
              <a:spcBef>
                <a:spcPts val="880"/>
              </a:spcBef>
            </a:pP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200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2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2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200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EE </a:t>
            </a:r>
            <a:r>
              <a:rPr sz="22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200" u="heavy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2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200" u="heavy" spc="-2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2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2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200" u="heavy" spc="-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2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2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2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200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2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505825"/>
          </a:xfrm>
          <a:custGeom>
            <a:avLst/>
            <a:gdLst/>
            <a:ahLst/>
            <a:cxnLst/>
            <a:rect l="l" t="t" r="r" b="b"/>
            <a:pathLst>
              <a:path w="5768340" h="8505825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505444"/>
                </a:lnTo>
                <a:lnTo>
                  <a:pt x="5768327" y="8505444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915411"/>
            <a:ext cx="2957830" cy="851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297180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Salary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%f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597535" marR="297180">
              <a:lnSpc>
                <a:spcPct val="1124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EMP-ID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 marR="151130">
              <a:lnSpc>
                <a:spcPct val="225700"/>
              </a:lnSpc>
              <a:spcBef>
                <a:spcPts val="1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fwrite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Want</a:t>
            </a:r>
            <a:r>
              <a:rPr sz="1050" spc="-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add</a:t>
            </a:r>
            <a:r>
              <a:rPr sz="1050" spc="-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another"</a:t>
            </a:r>
            <a:endParaRPr sz="1050">
              <a:latin typeface="Consolas"/>
              <a:cs typeface="Consolas"/>
            </a:endParaRPr>
          </a:p>
          <a:p>
            <a:pPr marL="597535" marR="591820" indent="292100">
              <a:lnSpc>
                <a:spcPct val="113300"/>
              </a:lnSpc>
            </a:pP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record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(Y/N)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sz="1050" spc="-2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%c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518795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delete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deleterecord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25031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10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50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];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sz="105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597535" marR="446405" indent="-292735">
              <a:lnSpc>
                <a:spcPct val="1124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employee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endParaRPr sz="1050">
              <a:latin typeface="Consolas"/>
              <a:cs typeface="Consolas"/>
            </a:endParaRPr>
          </a:p>
          <a:p>
            <a:pPr marL="597535" marR="518159" indent="292100">
              <a:lnSpc>
                <a:spcPct val="113300"/>
              </a:lnSpc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"name</a:t>
            </a:r>
            <a:r>
              <a:rPr sz="1050" spc="-2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sz="1050" spc="-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delete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597535" marR="224154">
              <a:lnSpc>
                <a:spcPct val="113300"/>
              </a:lnSpc>
            </a:pP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ft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"temp.txt"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"wb"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rewind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</a:t>
            </a:r>
            <a:r>
              <a:rPr sz="1050" spc="-1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fread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477010">
              <a:lnSpc>
                <a:spcPct val="100000"/>
              </a:lnSpc>
              <a:spcBef>
                <a:spcPts val="155"/>
              </a:spcBef>
            </a:pPr>
            <a:r>
              <a:rPr sz="1050" spc="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890905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65"/>
              </a:spcBef>
            </a:pPr>
            <a:r>
              <a:rPr sz="1050" spc="5" dirty="0">
                <a:solidFill>
                  <a:srgbClr val="C485BF"/>
                </a:solidFill>
                <a:latin typeface="Consolas"/>
                <a:cs typeface="Consolas"/>
              </a:rPr>
              <a:t>if</a:t>
            </a:r>
            <a:r>
              <a:rPr sz="1050" spc="-4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strcmp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47701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184275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!=</a:t>
            </a:r>
            <a:r>
              <a:rPr sz="105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184275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fwrite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ft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957580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fclose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fclose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ft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remove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"temp.txt"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"rb+"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12" y="9419844"/>
            <a:ext cx="5768340" cy="181610"/>
          </a:xfrm>
          <a:custGeom>
            <a:avLst/>
            <a:gdLst/>
            <a:ahLst/>
            <a:cxnLst/>
            <a:rect l="l" t="t" r="r" b="b"/>
            <a:pathLst>
              <a:path w="5768340" h="181609">
                <a:moveTo>
                  <a:pt x="5768339" y="181355"/>
                </a:moveTo>
                <a:lnTo>
                  <a:pt x="0" y="181355"/>
                </a:lnTo>
                <a:lnTo>
                  <a:pt x="0" y="0"/>
                </a:lnTo>
                <a:lnTo>
                  <a:pt x="5768339" y="0"/>
                </a:lnTo>
                <a:lnTo>
                  <a:pt x="5768339" y="181355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686800"/>
          </a:xfrm>
          <a:custGeom>
            <a:avLst/>
            <a:gdLst/>
            <a:ahLst/>
            <a:cxnLst/>
            <a:rect l="l" t="t" r="r" b="b"/>
            <a:pathLst>
              <a:path w="5768340" h="8686800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686800"/>
                </a:lnTo>
                <a:lnTo>
                  <a:pt x="5768327" y="8686800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894995"/>
            <a:ext cx="3178175" cy="871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269" marR="153670" indent="-292735">
              <a:lnSpc>
                <a:spcPct val="113300"/>
              </a:lnSpc>
              <a:spcBef>
                <a:spcPts val="10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Want to delete another"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"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 record (Y/N) 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 marR="1178560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2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getche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 marR="739775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display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displayrecord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sets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pointer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start</a:t>
            </a:r>
            <a:endParaRPr sz="1050">
              <a:latin typeface="Consolas"/>
              <a:cs typeface="Consolas"/>
            </a:endParaRPr>
          </a:p>
          <a:p>
            <a:pPr marL="304800" marR="1838960">
              <a:lnSpc>
                <a:spcPct val="112400"/>
              </a:lnSpc>
              <a:spcBef>
                <a:spcPts val="10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4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of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file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rewind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597535" marR="226060" indent="-292735">
              <a:lnSpc>
                <a:spcPct val="1129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"==========================="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 marR="226060" indent="-29273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AGE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6BA7C"/>
                </a:solidFill>
                <a:latin typeface="Consolas"/>
                <a:cs typeface="Consolas"/>
              </a:rPr>
              <a:t>\t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5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304800" marR="226060" indent="292100">
              <a:lnSpc>
                <a:spcPts val="1430"/>
              </a:lnSpc>
              <a:spcBef>
                <a:spcPts val="65"/>
              </a:spcBef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"==========================="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"==========================="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80010" indent="-292735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fread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 ==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%.2f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%10d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304800" marR="1470660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\n\n\n\t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"pause"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 marR="813435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modify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modifyrecord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47129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10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50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];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sz="105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onsolas"/>
              <a:cs typeface="Consolas"/>
            </a:endParaRPr>
          </a:p>
          <a:p>
            <a:pPr marL="597535" marR="372110" indent="-292735">
              <a:lnSpc>
                <a:spcPct val="1133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employee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name"</a:t>
            </a:r>
            <a:endParaRPr sz="1050">
              <a:latin typeface="Consolas"/>
              <a:cs typeface="Consolas"/>
            </a:endParaRPr>
          </a:p>
          <a:p>
            <a:pPr marL="597535" marR="1031875" indent="292100">
              <a:lnSpc>
                <a:spcPct val="113300"/>
              </a:lnSpc>
            </a:pP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sz="1050" spc="-3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modify</a:t>
            </a:r>
            <a:r>
              <a:rPr sz="1050" spc="-3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sz="1050" spc="-3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rewind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686800"/>
          </a:xfrm>
          <a:custGeom>
            <a:avLst/>
            <a:gdLst/>
            <a:ahLst/>
            <a:cxnLst/>
            <a:rect l="l" t="t" r="r" b="b"/>
            <a:pathLst>
              <a:path w="5768340" h="8686800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686800"/>
                </a:lnTo>
                <a:lnTo>
                  <a:pt x="5768327" y="8686800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1077874"/>
            <a:ext cx="3470910" cy="852932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While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File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is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open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</a:t>
            </a:r>
            <a:r>
              <a:rPr sz="1050" spc="5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fread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65"/>
              </a:spcBef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Compare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 employee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name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70"/>
              </a:spcBef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4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with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ename</a:t>
            </a:r>
            <a:endParaRPr sz="1050">
              <a:latin typeface="Consolas"/>
              <a:cs typeface="Consolas"/>
            </a:endParaRPr>
          </a:p>
          <a:p>
            <a:pPr marL="1184275" marR="5080" indent="-294640">
              <a:lnSpc>
                <a:spcPct val="113100"/>
              </a:lnSpc>
              <a:spcBef>
                <a:spcPts val="5"/>
              </a:spcBef>
            </a:pPr>
            <a:r>
              <a:rPr sz="1050" spc="5" dirty="0">
                <a:solidFill>
                  <a:srgbClr val="C485BF"/>
                </a:solidFill>
                <a:latin typeface="Consolas"/>
                <a:cs typeface="Consolas"/>
              </a:rPr>
              <a:t>if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strcmp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==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 {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name:"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age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salary 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%f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EMP-ID 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184275" marR="29781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fseek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-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69CD6"/>
                </a:solidFill>
                <a:latin typeface="Consolas"/>
                <a:cs typeface="Consolas"/>
              </a:rPr>
              <a:t>SEEK_CUR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fwrite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890905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597535" marR="298450">
              <a:lnSpc>
                <a:spcPct val="112400"/>
              </a:lnSpc>
              <a:spcBef>
                <a:spcPts val="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Ask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for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modifying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another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record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Want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modify</a:t>
            </a:r>
            <a:r>
              <a:rPr sz="1050" spc="-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another"</a:t>
            </a:r>
            <a:endParaRPr sz="1050">
              <a:latin typeface="Consolas"/>
              <a:cs typeface="Consolas"/>
            </a:endParaRPr>
          </a:p>
          <a:p>
            <a:pPr marL="597535" marR="1179195" indent="292100">
              <a:lnSpc>
                <a:spcPct val="113300"/>
              </a:lnSpc>
            </a:pP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record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(Y/N)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%c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12700" marR="2424430">
              <a:lnSpc>
                <a:spcPct val="1124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4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Driver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code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main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4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choice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opening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file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"rb+"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showing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error</a:t>
            </a: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if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file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is</a:t>
            </a:r>
            <a:endParaRPr sz="1050">
              <a:latin typeface="Consolas"/>
              <a:cs typeface="Consolas"/>
            </a:endParaRPr>
          </a:p>
          <a:p>
            <a:pPr marL="304800" marR="1837055">
              <a:lnSpc>
                <a:spcPts val="1430"/>
              </a:lnSpc>
              <a:spcBef>
                <a:spcPts val="60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unable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open.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485BF"/>
                </a:solidFill>
                <a:latin typeface="Consolas"/>
                <a:cs typeface="Consolas"/>
              </a:rPr>
              <a:t>if</a:t>
            </a:r>
            <a:r>
              <a:rPr sz="1050" spc="-25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2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NULL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"wb+"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C485BF"/>
                </a:solidFill>
                <a:latin typeface="Consolas"/>
                <a:cs typeface="Consolas"/>
              </a:rPr>
              <a:t>if</a:t>
            </a:r>
            <a:r>
              <a:rPr sz="1050" spc="-3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20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69CD6"/>
                </a:solidFill>
                <a:latin typeface="Consolas"/>
                <a:cs typeface="Consolas"/>
              </a:rPr>
              <a:t>NULL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890269" marR="224154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Cannot open</a:t>
            </a:r>
            <a:r>
              <a:rPr sz="1050" spc="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file..."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exit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"Color</a:t>
            </a:r>
            <a:r>
              <a:rPr sz="1050" spc="-4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3F"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686800"/>
          </a:xfrm>
          <a:custGeom>
            <a:avLst/>
            <a:gdLst/>
            <a:ahLst/>
            <a:cxnLst/>
            <a:rect l="l" t="t" r="r" b="b"/>
            <a:pathLst>
              <a:path w="5768340" h="8686800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686800"/>
                </a:lnTo>
                <a:lnTo>
                  <a:pt x="5768327" y="8686800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4308" y="894995"/>
            <a:ext cx="2959100" cy="8712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marR="153670" indent="-292735">
              <a:lnSpc>
                <a:spcPct val="112900"/>
              </a:lnSpc>
              <a:spcBef>
                <a:spcPts val="10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\n\n\n\n\t\t\t\t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"============================="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1032510" indent="-29273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~~~~~~~"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"~~~~~~~~~~~"</a:t>
            </a:r>
            <a:endParaRPr sz="1050">
              <a:latin typeface="Consolas"/>
              <a:cs typeface="Consolas"/>
            </a:endParaRPr>
          </a:p>
          <a:p>
            <a:pPr marL="12700" marR="153035" indent="292100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"~~~"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==================="</a:t>
            </a:r>
            <a:endParaRPr sz="1050">
              <a:latin typeface="Consolas"/>
              <a:cs typeface="Consolas"/>
            </a:endParaRPr>
          </a:p>
          <a:p>
            <a:pPr marL="304800" marR="372745">
              <a:lnSpc>
                <a:spcPct val="113300"/>
              </a:lnSpc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226695" indent="-292735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[|:::&gt;:::&gt;:::&gt;::&gt;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 </a:t>
            </a:r>
            <a:r>
              <a:rPr sz="1050" spc="-56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"EMPLOYEE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RECORD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&lt;::&lt;:::&lt;:::"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"&lt;:::|]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153035" indent="-29273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"============================="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960119" indent="-29273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~~~~~~~~"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"~~~~~~~~~~"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"~"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5080" indent="-29273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"==============================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\n\n\n\t\t\t\t\t\t\t\t\t\t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 marR="1765300">
              <a:lnSpc>
                <a:spcPct val="225700"/>
              </a:lnSpc>
              <a:spcBef>
                <a:spcPts val="10"/>
              </a:spcBef>
            </a:pP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s</a:t>
            </a:r>
            <a:r>
              <a:rPr sz="1050" spc="-15" dirty="0">
                <a:solidFill>
                  <a:srgbClr val="DBDBAA"/>
                </a:solidFill>
                <a:latin typeface="Consolas"/>
                <a:cs typeface="Consolas"/>
              </a:rPr>
              <a:t>y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s</a:t>
            </a:r>
            <a:r>
              <a:rPr sz="1050" spc="-15" dirty="0">
                <a:solidFill>
                  <a:srgbClr val="DBDBAA"/>
                </a:solidFill>
                <a:latin typeface="Consolas"/>
                <a:cs typeface="Consolas"/>
              </a:rPr>
              <a:t>t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e</a:t>
            </a:r>
            <a:r>
              <a:rPr sz="1050" spc="-10" dirty="0">
                <a:solidFill>
                  <a:srgbClr val="DBDBAA"/>
                </a:solidFill>
                <a:latin typeface="Consolas"/>
                <a:cs typeface="Consolas"/>
              </a:rPr>
              <a:t>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"pa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u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s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</a:t>
            </a:r>
            <a:r>
              <a:rPr sz="1050" spc="-15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Clearing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console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and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asking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endParaRPr sz="1050">
              <a:latin typeface="Consolas"/>
              <a:cs typeface="Consolas"/>
            </a:endParaRPr>
          </a:p>
          <a:p>
            <a:pPr marL="304800" marR="1398270">
              <a:lnSpc>
                <a:spcPct val="112900"/>
              </a:lnSpc>
              <a:spcBef>
                <a:spcPts val="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user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for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input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591820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1.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ADD RECORD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12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372110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2.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DELETE RECORD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14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226060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3.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DISPLAY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RECORDS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16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372110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4.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MODIFY RECORD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18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103187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5. EXIT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20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78105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YOUR</a:t>
            </a:r>
            <a:r>
              <a:rPr sz="1050" spc="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CHOICE...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choice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onsolas"/>
              <a:cs typeface="Consolas"/>
            </a:endParaRPr>
          </a:p>
          <a:p>
            <a:pPr marL="304800" marR="1398270">
              <a:lnSpc>
                <a:spcPct val="112900"/>
              </a:lnSpc>
              <a:spcBef>
                <a:spcPts val="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 Switch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Case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485BF"/>
                </a:solidFill>
                <a:latin typeface="Consolas"/>
                <a:cs typeface="Consolas"/>
              </a:rPr>
              <a:t>switch</a:t>
            </a:r>
            <a:r>
              <a:rPr sz="1050" spc="-4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choice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1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6334125"/>
          </a:xfrm>
          <a:custGeom>
            <a:avLst/>
            <a:gdLst/>
            <a:ahLst/>
            <a:cxnLst/>
            <a:rect l="l" t="t" r="r" b="b"/>
            <a:pathLst>
              <a:path w="5768340" h="6334125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6333744"/>
                </a:lnTo>
                <a:lnTo>
                  <a:pt x="5768327" y="6333744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1077874"/>
            <a:ext cx="3251835" cy="6176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90269" marR="1031875">
              <a:lnSpc>
                <a:spcPct val="112900"/>
              </a:lnSpc>
              <a:spcBef>
                <a:spcPts val="90"/>
              </a:spcBef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Add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addrecord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5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2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890269" marR="813435">
              <a:lnSpc>
                <a:spcPct val="113300"/>
              </a:lnSpc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Delete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deleterecord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5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3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890269" marR="739775">
              <a:lnSpc>
                <a:spcPct val="112900"/>
              </a:lnSpc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Display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displayrecord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5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4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890269" marR="813435">
              <a:lnSpc>
                <a:spcPct val="113300"/>
              </a:lnSpc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Modify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modifyrecord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5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5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890269" marR="1544320">
              <a:lnSpc>
                <a:spcPct val="112900"/>
              </a:lnSpc>
              <a:spcBef>
                <a:spcPts val="5"/>
              </a:spcBef>
            </a:pPr>
            <a:r>
              <a:rPr sz="1050" spc="10" dirty="0">
                <a:solidFill>
                  <a:srgbClr val="DBDBAA"/>
                </a:solidFill>
                <a:latin typeface="Consolas"/>
                <a:cs typeface="Consolas"/>
              </a:rPr>
              <a:t>f</a:t>
            </a:r>
            <a:r>
              <a:rPr sz="1050" spc="-15" dirty="0">
                <a:solidFill>
                  <a:srgbClr val="DBDBAA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l</a:t>
            </a:r>
            <a:r>
              <a:rPr sz="1050" spc="-15" dirty="0">
                <a:solidFill>
                  <a:srgbClr val="DBDBAA"/>
                </a:solidFill>
                <a:latin typeface="Consolas"/>
                <a:cs typeface="Consolas"/>
              </a:rPr>
              <a:t>o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s</a:t>
            </a:r>
            <a:r>
              <a:rPr sz="1050" spc="-10" dirty="0">
                <a:solidFill>
                  <a:srgbClr val="DBDBAA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 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exit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default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INVALID</a:t>
            </a:r>
            <a:r>
              <a:rPr sz="1050" spc="-4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CHOICE...</a:t>
            </a:r>
            <a:r>
              <a:rPr sz="1050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return</a:t>
            </a:r>
            <a:r>
              <a:rPr sz="1050" spc="-6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12" y="7248144"/>
            <a:ext cx="5768340" cy="181610"/>
          </a:xfrm>
          <a:custGeom>
            <a:avLst/>
            <a:gdLst/>
            <a:ahLst/>
            <a:cxnLst/>
            <a:rect l="l" t="t" r="r" b="b"/>
            <a:pathLst>
              <a:path w="5768340" h="181609">
                <a:moveTo>
                  <a:pt x="5768339" y="181355"/>
                </a:moveTo>
                <a:lnTo>
                  <a:pt x="0" y="181355"/>
                </a:lnTo>
                <a:lnTo>
                  <a:pt x="0" y="0"/>
                </a:lnTo>
                <a:lnTo>
                  <a:pt x="5768339" y="0"/>
                </a:lnTo>
                <a:lnTo>
                  <a:pt x="5768339" y="181355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0354"/>
            <a:ext cx="1278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OUTPUT: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27404"/>
            <a:ext cx="5731764" cy="29504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421124"/>
            <a:ext cx="5731764" cy="29702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731764" cy="29611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18788"/>
            <a:ext cx="5731764" cy="297484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105503"/>
            <a:ext cx="5528945" cy="348361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RESULT</a:t>
            </a:r>
            <a:r>
              <a:rPr sz="2000" b="1" dirty="0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12700" marR="970280">
              <a:lnSpc>
                <a:spcPts val="2280"/>
              </a:lnSpc>
              <a:spcBef>
                <a:spcPts val="1030"/>
              </a:spcBef>
            </a:pPr>
            <a:r>
              <a:rPr sz="2000" dirty="0">
                <a:latin typeface="Georgia"/>
                <a:cs typeface="Georgia"/>
              </a:rPr>
              <a:t>Employee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Management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system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(EMS)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successfully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evaluated.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CONCLUSION: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99"/>
              </a:lnSpc>
              <a:spcBef>
                <a:spcPts val="1015"/>
              </a:spcBef>
            </a:pPr>
            <a:r>
              <a:rPr sz="2000" dirty="0">
                <a:latin typeface="Georgia"/>
                <a:cs typeface="Georgia"/>
              </a:rPr>
              <a:t>In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 C </a:t>
            </a:r>
            <a:r>
              <a:rPr sz="2000" spc="-5" dirty="0">
                <a:latin typeface="Georgia"/>
                <a:cs typeface="Georgia"/>
              </a:rPr>
              <a:t>Projects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source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code</a:t>
            </a:r>
            <a:r>
              <a:rPr sz="2000" dirty="0">
                <a:latin typeface="Georgia"/>
                <a:cs typeface="Georgia"/>
              </a:rPr>
              <a:t> series,</a:t>
            </a:r>
            <a:r>
              <a:rPr sz="2000" spc="-5" dirty="0">
                <a:latin typeface="Georgia"/>
                <a:cs typeface="Georgia"/>
              </a:rPr>
              <a:t> we</a:t>
            </a:r>
            <a:r>
              <a:rPr sz="2000" dirty="0">
                <a:latin typeface="Georgia"/>
                <a:cs typeface="Georgia"/>
              </a:rPr>
              <a:t> create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 Management </a:t>
            </a:r>
            <a:r>
              <a:rPr sz="2000" dirty="0">
                <a:latin typeface="Georgia"/>
                <a:cs typeface="Georgia"/>
              </a:rPr>
              <a:t>system (EMS). We </a:t>
            </a:r>
            <a:r>
              <a:rPr sz="2000" spc="5" dirty="0">
                <a:latin typeface="Georgia"/>
                <a:cs typeface="Georgia"/>
              </a:rPr>
              <a:t>can 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details</a:t>
            </a:r>
            <a:r>
              <a:rPr sz="2000" dirty="0">
                <a:latin typeface="Georgia"/>
                <a:cs typeface="Georgia"/>
              </a:rPr>
              <a:t> of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working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company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or </a:t>
            </a:r>
            <a:r>
              <a:rPr sz="2000" spc="-5" dirty="0">
                <a:latin typeface="Georgia"/>
                <a:cs typeface="Georgia"/>
              </a:rPr>
              <a:t>organization.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731764" cy="29519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116" y="1755124"/>
            <a:ext cx="36696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TABLE</a:t>
            </a:r>
            <a:r>
              <a:rPr spc="-35" dirty="0"/>
              <a:t> </a:t>
            </a:r>
            <a:r>
              <a:rPr spc="-155" dirty="0"/>
              <a:t>OF</a:t>
            </a:r>
            <a:r>
              <a:rPr spc="-30" dirty="0"/>
              <a:t> </a:t>
            </a:r>
            <a:r>
              <a:rPr spc="-18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2741" y="2901179"/>
            <a:ext cx="45656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Times New Roman"/>
                <a:cs typeface="Times New Roman"/>
              </a:rPr>
              <a:t>Tit</a:t>
            </a:r>
            <a:r>
              <a:rPr sz="1700" b="1" spc="-15" dirty="0">
                <a:latin typeface="Times New Roman"/>
                <a:cs typeface="Times New Roman"/>
              </a:rPr>
              <a:t>l</a:t>
            </a:r>
            <a:r>
              <a:rPr sz="1700" b="1" dirty="0"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2492" y="2914896"/>
            <a:ext cx="1213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Page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Number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3273035"/>
            <a:ext cx="4958080" cy="473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1)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Abstract…………………………………………………....3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2)</a:t>
            </a:r>
            <a:r>
              <a:rPr sz="1500" spc="2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Problem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Statement…………………………………….......4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3)</a:t>
            </a:r>
            <a:r>
              <a:rPr sz="1500" spc="229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Description…………………………………….…….…….5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4)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Objective……………………………..………….………...6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5)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Algorithm………………………………………..….……..7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6)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Flowchart……………………………………………..……8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7)</a:t>
            </a:r>
            <a:r>
              <a:rPr sz="1500" spc="20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Code………………………………………………………..9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8)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Result………………………………...…………….………17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9)Conclusion…………………………………………………..17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7" name="object 7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80354"/>
            <a:ext cx="5503545" cy="692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87325" algn="ctr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ABSTRACT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236700"/>
              </a:lnSpc>
              <a:spcBef>
                <a:spcPts val="795"/>
              </a:spcBef>
            </a:pPr>
            <a:r>
              <a:rPr sz="2000" dirty="0">
                <a:latin typeface="Georgia"/>
                <a:cs typeface="Georgia"/>
              </a:rPr>
              <a:t>The project employee </a:t>
            </a:r>
            <a:r>
              <a:rPr sz="2000" spc="-5" dirty="0">
                <a:latin typeface="Georgia"/>
                <a:cs typeface="Georgia"/>
              </a:rPr>
              <a:t>management </a:t>
            </a:r>
            <a:r>
              <a:rPr sz="2000" dirty="0">
                <a:latin typeface="Georgia"/>
                <a:cs typeface="Georgia"/>
              </a:rPr>
              <a:t>system </a:t>
            </a:r>
            <a:r>
              <a:rPr sz="2000" spc="5" dirty="0">
                <a:latin typeface="Georgia"/>
                <a:cs typeface="Georgia"/>
              </a:rPr>
              <a:t>using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manages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records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using</a:t>
            </a:r>
            <a:r>
              <a:rPr sz="2000" dirty="0">
                <a:latin typeface="Georgia"/>
                <a:cs typeface="Georgia"/>
              </a:rPr>
              <a:t> the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file </a:t>
            </a:r>
            <a:r>
              <a:rPr sz="2000" dirty="0">
                <a:latin typeface="Georgia"/>
                <a:cs typeface="Georgia"/>
              </a:rPr>
              <a:t> system.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help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register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employee, </a:t>
            </a:r>
            <a:r>
              <a:rPr sz="2000" dirty="0">
                <a:latin typeface="Georgia"/>
                <a:cs typeface="Georgia"/>
              </a:rPr>
              <a:t>display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all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list of </a:t>
            </a:r>
            <a:r>
              <a:rPr sz="2000" spc="5" dirty="0">
                <a:latin typeface="Georgia"/>
                <a:cs typeface="Georgia"/>
              </a:rPr>
              <a:t>an </a:t>
            </a:r>
            <a:r>
              <a:rPr sz="2000" spc="-5" dirty="0">
                <a:latin typeface="Georgia"/>
                <a:cs typeface="Georgia"/>
              </a:rPr>
              <a:t>employee </a:t>
            </a:r>
            <a:r>
              <a:rPr sz="2000" spc="-10" dirty="0">
                <a:latin typeface="Georgia"/>
                <a:cs typeface="Georgia"/>
              </a:rPr>
              <a:t>on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screen, </a:t>
            </a:r>
            <a:r>
              <a:rPr sz="2000" dirty="0">
                <a:latin typeface="Georgia"/>
                <a:cs typeface="Georgia"/>
              </a:rPr>
              <a:t>search a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particular </a:t>
            </a:r>
            <a:r>
              <a:rPr sz="2000" spc="-5" dirty="0">
                <a:latin typeface="Georgia"/>
                <a:cs typeface="Georgia"/>
              </a:rPr>
              <a:t>employee record, modify </a:t>
            </a:r>
            <a:r>
              <a:rPr sz="2000" dirty="0">
                <a:latin typeface="Georgia"/>
                <a:cs typeface="Georgia"/>
              </a:rPr>
              <a:t>and delete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information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of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employee.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best</a:t>
            </a:r>
            <a:r>
              <a:rPr sz="2000" spc="-5" dirty="0">
                <a:latin typeface="Georgia"/>
                <a:cs typeface="Georgia"/>
              </a:rPr>
              <a:t> part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project is it uses </a:t>
            </a:r>
            <a:r>
              <a:rPr sz="2000" spc="-5" dirty="0">
                <a:latin typeface="Georgia"/>
                <a:cs typeface="Georgia"/>
              </a:rPr>
              <a:t>graphics </a:t>
            </a:r>
            <a:r>
              <a:rPr sz="2000" spc="-10" dirty="0">
                <a:latin typeface="Georgia"/>
                <a:cs typeface="Georgia"/>
              </a:rPr>
              <a:t>to </a:t>
            </a:r>
            <a:r>
              <a:rPr sz="2000" dirty="0">
                <a:latin typeface="Georgia"/>
                <a:cs typeface="Georgia"/>
              </a:rPr>
              <a:t>more look </a:t>
            </a:r>
            <a:r>
              <a:rPr sz="2000" spc="-5" dirty="0">
                <a:latin typeface="Georgia"/>
                <a:cs typeface="Georgia"/>
              </a:rPr>
              <a:t>like </a:t>
            </a:r>
            <a:r>
              <a:rPr sz="2000" dirty="0">
                <a:latin typeface="Georgia"/>
                <a:cs typeface="Georgia"/>
              </a:rPr>
              <a:t>real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software </a:t>
            </a:r>
            <a:r>
              <a:rPr sz="2000" dirty="0">
                <a:latin typeface="Georgia"/>
                <a:cs typeface="Georgia"/>
              </a:rPr>
              <a:t>designed in other </a:t>
            </a:r>
            <a:r>
              <a:rPr sz="2000" spc="-5" dirty="0">
                <a:latin typeface="Georgia"/>
                <a:cs typeface="Georgia"/>
              </a:rPr>
              <a:t>higher-level </a:t>
            </a:r>
            <a:r>
              <a:rPr sz="2000" dirty="0">
                <a:latin typeface="Georgia"/>
                <a:cs typeface="Georgia"/>
              </a:rPr>
              <a:t> programming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languages.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32080"/>
            <a:ext cx="5550535" cy="334327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32715" algn="ctr">
              <a:lnSpc>
                <a:spcPct val="100000"/>
              </a:lnSpc>
              <a:spcBef>
                <a:spcPts val="95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PROBLEM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STATEMENT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00"/>
              </a:lnSpc>
              <a:spcBef>
                <a:spcPts val="800"/>
              </a:spcBef>
            </a:pPr>
            <a:r>
              <a:rPr sz="2000" dirty="0">
                <a:latin typeface="Georgia"/>
                <a:cs typeface="Georgia"/>
              </a:rPr>
              <a:t>In this C Project </a:t>
            </a:r>
            <a:r>
              <a:rPr sz="2000" spc="-5" dirty="0">
                <a:latin typeface="Georgia"/>
                <a:cs typeface="Georgia"/>
              </a:rPr>
              <a:t>we are going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cover </a:t>
            </a:r>
            <a:r>
              <a:rPr sz="2000" dirty="0">
                <a:latin typeface="Georgia"/>
                <a:cs typeface="Georgia"/>
              </a:rPr>
              <a:t>create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Employee Management System with C language.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With this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Management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System,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can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 </a:t>
            </a:r>
            <a:r>
              <a:rPr sz="2000" spc="5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details </a:t>
            </a:r>
            <a:r>
              <a:rPr sz="2000" dirty="0">
                <a:latin typeface="Georgia"/>
                <a:cs typeface="Georgia"/>
              </a:rPr>
              <a:t>of the </a:t>
            </a:r>
            <a:r>
              <a:rPr sz="2000" spc="-5" dirty="0">
                <a:latin typeface="Georgia"/>
                <a:cs typeface="Georgia"/>
              </a:rPr>
              <a:t>employees working </a:t>
            </a:r>
            <a:r>
              <a:rPr sz="2000" dirty="0">
                <a:latin typeface="Georgia"/>
                <a:cs typeface="Georgia"/>
              </a:rPr>
              <a:t>in a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company or </a:t>
            </a:r>
            <a:r>
              <a:rPr sz="2000" spc="-5" dirty="0">
                <a:latin typeface="Georgia"/>
                <a:cs typeface="Georgia"/>
              </a:rPr>
              <a:t>organization.</a:t>
            </a:r>
            <a:r>
              <a:rPr sz="2000" spc="-2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Insert, </a:t>
            </a:r>
            <a:r>
              <a:rPr sz="2000" dirty="0">
                <a:latin typeface="Georgia"/>
                <a:cs typeface="Georgia"/>
              </a:rPr>
              <a:t>Edit,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and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Delete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file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operations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used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this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project,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but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limitation </a:t>
            </a:r>
            <a:r>
              <a:rPr sz="2000" dirty="0">
                <a:latin typeface="Georgia"/>
                <a:cs typeface="Georgia"/>
              </a:rPr>
              <a:t>of this project </a:t>
            </a:r>
            <a:r>
              <a:rPr sz="2000" spc="5" dirty="0">
                <a:latin typeface="Georgia"/>
                <a:cs typeface="Georgia"/>
              </a:rPr>
              <a:t>is </a:t>
            </a:r>
            <a:r>
              <a:rPr sz="2000" dirty="0">
                <a:latin typeface="Georgia"/>
                <a:cs typeface="Georgia"/>
              </a:rPr>
              <a:t>that you </a:t>
            </a:r>
            <a:r>
              <a:rPr sz="2000" spc="-5" dirty="0">
                <a:latin typeface="Georgia"/>
                <a:cs typeface="Georgia"/>
              </a:rPr>
              <a:t>can </a:t>
            </a:r>
            <a:r>
              <a:rPr sz="2000" dirty="0">
                <a:latin typeface="Georgia"/>
                <a:cs typeface="Georgia"/>
              </a:rPr>
              <a:t>only </a:t>
            </a:r>
            <a:r>
              <a:rPr sz="2000" spc="-5" dirty="0">
                <a:latin typeface="Georgia"/>
                <a:cs typeface="Georgia"/>
              </a:rPr>
              <a:t>list </a:t>
            </a:r>
            <a:r>
              <a:rPr sz="2000" dirty="0">
                <a:latin typeface="Georgia"/>
                <a:cs typeface="Georgia"/>
              </a:rPr>
              <a:t> the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but </a:t>
            </a:r>
            <a:r>
              <a:rPr sz="2000" spc="-5" dirty="0">
                <a:latin typeface="Georgia"/>
                <a:cs typeface="Georgia"/>
              </a:rPr>
              <a:t>cannot </a:t>
            </a:r>
            <a:r>
              <a:rPr sz="2000" dirty="0">
                <a:latin typeface="Georgia"/>
                <a:cs typeface="Georgia"/>
              </a:rPr>
              <a:t>search </a:t>
            </a:r>
            <a:r>
              <a:rPr sz="2000" spc="-5" dirty="0">
                <a:latin typeface="Georgia"/>
                <a:cs typeface="Georgia"/>
              </a:rPr>
              <a:t>for </a:t>
            </a:r>
            <a:r>
              <a:rPr sz="2000" dirty="0">
                <a:latin typeface="Georgia"/>
                <a:cs typeface="Georgia"/>
              </a:rPr>
              <a:t>any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item </a:t>
            </a:r>
            <a:r>
              <a:rPr sz="2000" spc="-15" dirty="0">
                <a:latin typeface="Georgia"/>
                <a:cs typeface="Georgia"/>
              </a:rPr>
              <a:t>in 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particular.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0354"/>
            <a:ext cx="5713730" cy="4634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53695" algn="ctr">
              <a:lnSpc>
                <a:spcPct val="100000"/>
              </a:lnSpc>
              <a:spcBef>
                <a:spcPts val="10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DESCRIPTION: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00"/>
              </a:lnSpc>
              <a:spcBef>
                <a:spcPts val="2055"/>
              </a:spcBef>
            </a:pP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Employee’s </a:t>
            </a:r>
            <a:r>
              <a:rPr sz="2000" dirty="0">
                <a:latin typeface="Georgia"/>
                <a:cs typeface="Georgia"/>
              </a:rPr>
              <a:t>Management System (EMS) is a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software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built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handle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primary</a:t>
            </a:r>
            <a:r>
              <a:rPr sz="2000" dirty="0">
                <a:latin typeface="Georgia"/>
                <a:cs typeface="Georgia"/>
              </a:rPr>
              <a:t> housekeeping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functions of a company. </a:t>
            </a:r>
            <a:r>
              <a:rPr sz="2000" spc="-10" dirty="0">
                <a:latin typeface="Georgia"/>
                <a:cs typeface="Georgia"/>
              </a:rPr>
              <a:t>EMS </a:t>
            </a:r>
            <a:r>
              <a:rPr sz="2000" spc="-5" dirty="0">
                <a:latin typeface="Georgia"/>
                <a:cs typeface="Georgia"/>
              </a:rPr>
              <a:t>help companies keep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track of </a:t>
            </a:r>
            <a:r>
              <a:rPr sz="2000" spc="-5" dirty="0">
                <a:latin typeface="Georgia"/>
                <a:cs typeface="Georgia"/>
              </a:rPr>
              <a:t>all </a:t>
            </a:r>
            <a:r>
              <a:rPr sz="2000" dirty="0">
                <a:latin typeface="Georgia"/>
                <a:cs typeface="Georgia"/>
              </a:rPr>
              <a:t>the employees </a:t>
            </a:r>
            <a:r>
              <a:rPr sz="2000" spc="-5" dirty="0">
                <a:latin typeface="Georgia"/>
                <a:cs typeface="Georgia"/>
              </a:rPr>
              <a:t>and their </a:t>
            </a:r>
            <a:r>
              <a:rPr sz="2000" dirty="0">
                <a:latin typeface="Georgia"/>
                <a:cs typeface="Georgia"/>
              </a:rPr>
              <a:t>records. </a:t>
            </a:r>
            <a:r>
              <a:rPr sz="2000" spc="-10" dirty="0">
                <a:latin typeface="Georgia"/>
                <a:cs typeface="Georgia"/>
              </a:rPr>
              <a:t>It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used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manage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company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using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computerized </a:t>
            </a:r>
            <a:r>
              <a:rPr sz="2000" dirty="0">
                <a:latin typeface="Georgia"/>
                <a:cs typeface="Georgia"/>
              </a:rPr>
              <a:t> system.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dirty="0">
                <a:latin typeface="Georgia"/>
                <a:cs typeface="Georgia"/>
              </a:rPr>
              <a:t>Aim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Employee’s</a:t>
            </a:r>
            <a:r>
              <a:rPr sz="2000" spc="-5" dirty="0">
                <a:latin typeface="Georgia"/>
                <a:cs typeface="Georgia"/>
              </a:rPr>
              <a:t> Management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System: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spc="-5" dirty="0">
                <a:latin typeface="Georgia"/>
                <a:cs typeface="Georgia"/>
              </a:rPr>
              <a:t>Built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Table.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Insert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New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Entries.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Delete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-5" dirty="0">
                <a:latin typeface="Georgia"/>
                <a:cs typeface="Georgia"/>
              </a:rPr>
              <a:t> Entries.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Search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Record.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72771"/>
            <a:ext cx="5751195" cy="334327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433705" algn="ctr">
              <a:lnSpc>
                <a:spcPct val="100000"/>
              </a:lnSpc>
              <a:spcBef>
                <a:spcPts val="95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OBJECTIVE: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00"/>
              </a:lnSpc>
              <a:spcBef>
                <a:spcPts val="800"/>
              </a:spcBef>
            </a:pPr>
            <a:r>
              <a:rPr sz="2000" dirty="0">
                <a:latin typeface="Georgia"/>
                <a:cs typeface="Georgia"/>
              </a:rPr>
              <a:t>The main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objective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</a:t>
            </a:r>
            <a:r>
              <a:rPr sz="2000" dirty="0">
                <a:latin typeface="Georgia"/>
                <a:cs typeface="Georgia"/>
              </a:rPr>
              <a:t> is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computerize </a:t>
            </a:r>
            <a:r>
              <a:rPr sz="2000" dirty="0">
                <a:latin typeface="Georgia"/>
                <a:cs typeface="Georgia"/>
              </a:rPr>
              <a:t> the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maintenance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details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salary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section</a:t>
            </a:r>
            <a:r>
              <a:rPr sz="2000" dirty="0">
                <a:latin typeface="Georgia"/>
                <a:cs typeface="Georgia"/>
              </a:rPr>
              <a:t> in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company.</a:t>
            </a:r>
            <a:r>
              <a:rPr sz="2000" spc="-229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Insert,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Edit, and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Delete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file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operations</a:t>
            </a:r>
            <a:r>
              <a:rPr sz="2000" spc="-5" dirty="0">
                <a:latin typeface="Georgia"/>
                <a:cs typeface="Georgia"/>
              </a:rPr>
              <a:t> are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used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in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project, </a:t>
            </a:r>
            <a:r>
              <a:rPr sz="2000" spc="-5" dirty="0">
                <a:latin typeface="Georgia"/>
                <a:cs typeface="Georgia"/>
              </a:rPr>
              <a:t>but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limitation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project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is </a:t>
            </a:r>
            <a:r>
              <a:rPr sz="2000" dirty="0">
                <a:latin typeface="Georgia"/>
                <a:cs typeface="Georgia"/>
              </a:rPr>
              <a:t>that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you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can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only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list </a:t>
            </a:r>
            <a:r>
              <a:rPr sz="2000" dirty="0">
                <a:latin typeface="Georgia"/>
                <a:cs typeface="Georgia"/>
              </a:rPr>
              <a:t> the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but </a:t>
            </a:r>
            <a:r>
              <a:rPr sz="2000" spc="-5" dirty="0">
                <a:latin typeface="Georgia"/>
                <a:cs typeface="Georgia"/>
              </a:rPr>
              <a:t>cannot </a:t>
            </a:r>
            <a:r>
              <a:rPr sz="2000" dirty="0">
                <a:latin typeface="Georgia"/>
                <a:cs typeface="Georgia"/>
              </a:rPr>
              <a:t>search </a:t>
            </a:r>
            <a:r>
              <a:rPr sz="2000" spc="-5" dirty="0">
                <a:latin typeface="Georgia"/>
                <a:cs typeface="Georgia"/>
              </a:rPr>
              <a:t>for </a:t>
            </a:r>
            <a:r>
              <a:rPr sz="2000" dirty="0">
                <a:latin typeface="Georgia"/>
                <a:cs typeface="Georgia"/>
              </a:rPr>
              <a:t>any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item </a:t>
            </a:r>
            <a:r>
              <a:rPr sz="2000" spc="-15" dirty="0">
                <a:latin typeface="Georgia"/>
                <a:cs typeface="Georgia"/>
              </a:rPr>
              <a:t>in 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particular. </a:t>
            </a:r>
            <a:r>
              <a:rPr sz="2000" spc="-5" dirty="0">
                <a:latin typeface="Georgia"/>
                <a:cs typeface="Georgia"/>
              </a:rPr>
              <a:t>You </a:t>
            </a:r>
            <a:r>
              <a:rPr sz="2000" dirty="0">
                <a:latin typeface="Georgia"/>
                <a:cs typeface="Georgia"/>
              </a:rPr>
              <a:t>can </a:t>
            </a:r>
            <a:r>
              <a:rPr sz="2000" spc="-5" dirty="0">
                <a:latin typeface="Georgia"/>
                <a:cs typeface="Georgia"/>
              </a:rPr>
              <a:t>include </a:t>
            </a:r>
            <a:r>
              <a:rPr sz="2000" spc="5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searching </a:t>
            </a:r>
            <a:r>
              <a:rPr sz="2000" dirty="0">
                <a:latin typeface="Georgia"/>
                <a:cs typeface="Georgia"/>
              </a:rPr>
              <a:t> techniques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in</a:t>
            </a:r>
            <a:r>
              <a:rPr sz="2000" dirty="0">
                <a:latin typeface="Georgia"/>
                <a:cs typeface="Georgia"/>
              </a:rPr>
              <a:t> c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modify </a:t>
            </a:r>
            <a:r>
              <a:rPr sz="2000" spc="-5" dirty="0">
                <a:latin typeface="Georgia"/>
                <a:cs typeface="Georgia"/>
              </a:rPr>
              <a:t>this program</a:t>
            </a:r>
            <a:r>
              <a:rPr sz="2000" dirty="0">
                <a:latin typeface="Georgia"/>
                <a:cs typeface="Georgia"/>
              </a:rPr>
              <a:t> if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you </a:t>
            </a:r>
            <a:r>
              <a:rPr sz="2000" dirty="0">
                <a:latin typeface="Georgia"/>
                <a:cs typeface="Georgia"/>
              </a:rPr>
              <a:t>have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better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knowledge.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72771"/>
            <a:ext cx="5621655" cy="38582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5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ALGORITHM</a:t>
            </a:r>
            <a:r>
              <a:rPr sz="2000" b="1" dirty="0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99"/>
              </a:lnSpc>
              <a:spcBef>
                <a:spcPts val="795"/>
              </a:spcBef>
            </a:pPr>
            <a:r>
              <a:rPr sz="2000" dirty="0">
                <a:latin typeface="Georgia"/>
                <a:cs typeface="Georgia"/>
              </a:rPr>
              <a:t>For </a:t>
            </a:r>
            <a:r>
              <a:rPr sz="2000" spc="-5" dirty="0">
                <a:latin typeface="Georgia"/>
                <a:cs typeface="Georgia"/>
              </a:rPr>
              <a:t>storing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of the employee, </a:t>
            </a:r>
            <a:r>
              <a:rPr sz="2000" spc="-5" dirty="0">
                <a:latin typeface="Georgia"/>
                <a:cs typeface="Georgia"/>
              </a:rPr>
              <a:t>create </a:t>
            </a:r>
            <a:r>
              <a:rPr sz="2000" dirty="0">
                <a:latin typeface="Georgia"/>
                <a:cs typeface="Georgia"/>
              </a:rPr>
              <a:t>a user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define </a:t>
            </a:r>
            <a:r>
              <a:rPr sz="2000" spc="-5" dirty="0">
                <a:latin typeface="Georgia"/>
                <a:cs typeface="Georgia"/>
              </a:rPr>
              <a:t>datatype </a:t>
            </a:r>
            <a:r>
              <a:rPr sz="2000" dirty="0">
                <a:latin typeface="Georgia"/>
                <a:cs typeface="Georgia"/>
              </a:rPr>
              <a:t>which will </a:t>
            </a:r>
            <a:r>
              <a:rPr sz="2000" spc="-5" dirty="0">
                <a:latin typeface="Georgia"/>
                <a:cs typeface="Georgia"/>
              </a:rPr>
              <a:t>store the information </a:t>
            </a:r>
            <a:r>
              <a:rPr sz="2000" dirty="0">
                <a:latin typeface="Georgia"/>
                <a:cs typeface="Georgia"/>
              </a:rPr>
              <a:t> regarding</a:t>
            </a:r>
            <a:r>
              <a:rPr sz="2000" spc="-5" dirty="0">
                <a:latin typeface="Georgia"/>
                <a:cs typeface="Georgia"/>
              </a:rPr>
              <a:t> Employee.</a:t>
            </a:r>
            <a:endParaRPr sz="2000">
              <a:latin typeface="Georgia"/>
              <a:cs typeface="Georgia"/>
            </a:endParaRPr>
          </a:p>
          <a:p>
            <a:pPr marL="12700" marR="118110">
              <a:lnSpc>
                <a:spcPct val="102200"/>
              </a:lnSpc>
              <a:spcBef>
                <a:spcPts val="800"/>
              </a:spcBef>
            </a:pPr>
            <a:r>
              <a:rPr sz="2000" dirty="0">
                <a:latin typeface="Georgia"/>
                <a:cs typeface="Georgia"/>
              </a:rPr>
              <a:t>For </a:t>
            </a:r>
            <a:r>
              <a:rPr sz="2000" spc="-5" dirty="0">
                <a:latin typeface="Georgia"/>
                <a:cs typeface="Georgia"/>
              </a:rPr>
              <a:t>building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table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idea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is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use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array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of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above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struct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datatype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which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will </a:t>
            </a:r>
            <a:r>
              <a:rPr sz="2000" dirty="0">
                <a:latin typeface="Georgia"/>
                <a:cs typeface="Georgia"/>
              </a:rPr>
              <a:t> use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store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information</a:t>
            </a:r>
            <a:r>
              <a:rPr sz="2000" dirty="0">
                <a:latin typeface="Georgia"/>
                <a:cs typeface="Georgia"/>
              </a:rPr>
              <a:t> regarding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employee.</a:t>
            </a:r>
            <a:endParaRPr sz="2000">
              <a:latin typeface="Georgia"/>
              <a:cs typeface="Georgia"/>
            </a:endParaRPr>
          </a:p>
          <a:p>
            <a:pPr marL="12700" marR="68580">
              <a:lnSpc>
                <a:spcPct val="102200"/>
              </a:lnSpc>
              <a:spcBef>
                <a:spcPts val="800"/>
              </a:spcBef>
            </a:pPr>
            <a:r>
              <a:rPr sz="2000" dirty="0">
                <a:latin typeface="Georgia"/>
                <a:cs typeface="Georgia"/>
              </a:rPr>
              <a:t>Since we </a:t>
            </a:r>
            <a:r>
              <a:rPr sz="2000" spc="-5" dirty="0">
                <a:latin typeface="Georgia"/>
                <a:cs typeface="Georgia"/>
              </a:rPr>
              <a:t>are </a:t>
            </a:r>
            <a:r>
              <a:rPr sz="2000" dirty="0">
                <a:latin typeface="Georgia"/>
                <a:cs typeface="Georgia"/>
              </a:rPr>
              <a:t>using </a:t>
            </a:r>
            <a:r>
              <a:rPr sz="2000" spc="-5" dirty="0">
                <a:latin typeface="Georgia"/>
                <a:cs typeface="Georgia"/>
              </a:rPr>
              <a:t>array </a:t>
            </a:r>
            <a:r>
              <a:rPr sz="2000" dirty="0">
                <a:latin typeface="Georgia"/>
                <a:cs typeface="Georgia"/>
              </a:rPr>
              <a:t>to store the </a:t>
            </a:r>
            <a:r>
              <a:rPr sz="2000" spc="-10" dirty="0">
                <a:latin typeface="Georgia"/>
                <a:cs typeface="Georgia"/>
              </a:rPr>
              <a:t>data, 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therefore </a:t>
            </a:r>
            <a:r>
              <a:rPr sz="2000" spc="-1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delete </a:t>
            </a:r>
            <a:r>
              <a:rPr sz="2000" dirty="0">
                <a:latin typeface="Georgia"/>
                <a:cs typeface="Georgia"/>
              </a:rPr>
              <a:t>the data </a:t>
            </a:r>
            <a:r>
              <a:rPr sz="2000" spc="5" dirty="0">
                <a:latin typeface="Georgia"/>
                <a:cs typeface="Georgia"/>
              </a:rPr>
              <a:t>at </a:t>
            </a:r>
            <a:r>
              <a:rPr sz="2000" dirty="0">
                <a:latin typeface="Georgia"/>
                <a:cs typeface="Georgia"/>
              </a:rPr>
              <a:t>any index </a:t>
            </a:r>
            <a:r>
              <a:rPr sz="2000" spc="-5" dirty="0">
                <a:latin typeface="Georgia"/>
                <a:cs typeface="Georgia"/>
              </a:rPr>
              <a:t>shift </a:t>
            </a:r>
            <a:r>
              <a:rPr sz="2000" dirty="0">
                <a:latin typeface="Georgia"/>
                <a:cs typeface="Georgia"/>
              </a:rPr>
              <a:t>all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data</a:t>
            </a:r>
            <a:r>
              <a:rPr sz="2000" dirty="0">
                <a:latin typeface="Georgia"/>
                <a:cs typeface="Georgia"/>
              </a:rPr>
              <a:t> at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that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index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by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delete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 last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array</a:t>
            </a:r>
            <a:r>
              <a:rPr sz="2000" dirty="0">
                <a:latin typeface="Georgia"/>
                <a:cs typeface="Georgia"/>
              </a:rPr>
              <a:t> by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decreasing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dirty="0">
                <a:latin typeface="Georgia"/>
                <a:cs typeface="Georgia"/>
              </a:rPr>
              <a:t> size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" dirty="0">
                <a:latin typeface="Georgia"/>
                <a:cs typeface="Georgia"/>
              </a:rPr>
              <a:t> array</a:t>
            </a:r>
            <a:r>
              <a:rPr sz="2000" dirty="0">
                <a:latin typeface="Georgia"/>
                <a:cs typeface="Georgia"/>
              </a:rPr>
              <a:t> by 1.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5195" y="880354"/>
            <a:ext cx="19456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FLOWCHART</a:t>
            </a:r>
            <a:r>
              <a:rPr sz="2000" b="1" dirty="0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67939"/>
            <a:ext cx="5731764" cy="412546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1746" y="880354"/>
            <a:ext cx="905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CODE</a:t>
            </a:r>
            <a:r>
              <a:rPr sz="2000" b="1" dirty="0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112" y="1351788"/>
            <a:ext cx="5768340" cy="8402320"/>
          </a:xfrm>
          <a:custGeom>
            <a:avLst/>
            <a:gdLst/>
            <a:ahLst/>
            <a:cxnLst/>
            <a:rect l="l" t="t" r="r" b="b"/>
            <a:pathLst>
              <a:path w="5768340" h="8402320">
                <a:moveTo>
                  <a:pt x="5768327" y="0"/>
                </a:moveTo>
                <a:lnTo>
                  <a:pt x="0" y="0"/>
                </a:lnTo>
                <a:lnTo>
                  <a:pt x="0" y="257556"/>
                </a:lnTo>
                <a:lnTo>
                  <a:pt x="0" y="438912"/>
                </a:lnTo>
                <a:lnTo>
                  <a:pt x="0" y="8401812"/>
                </a:lnTo>
                <a:lnTo>
                  <a:pt x="5768327" y="8401812"/>
                </a:lnTo>
                <a:lnTo>
                  <a:pt x="5768327" y="2575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326891"/>
            <a:ext cx="2957830" cy="8432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#include</a:t>
            </a:r>
            <a:r>
              <a:rPr sz="1050" spc="-35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&lt;stdio.h&gt;</a:t>
            </a:r>
            <a:endParaRPr sz="1050">
              <a:latin typeface="Consolas"/>
              <a:cs typeface="Consolas"/>
            </a:endParaRPr>
          </a:p>
          <a:p>
            <a:pPr marL="12700" marR="1471295" algn="just">
              <a:lnSpc>
                <a:spcPct val="113300"/>
              </a:lnSpc>
              <a:spcBef>
                <a:spcPts val="805"/>
              </a:spcBef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#include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&lt;stdlib.h&gt;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#include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&lt;string.h&gt;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#include</a:t>
            </a:r>
            <a:r>
              <a:rPr sz="1050" spc="-4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&lt;windows.h&gt;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 marR="885190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Structure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of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 employee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struct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4DC8AF"/>
                </a:solidFill>
                <a:latin typeface="Consolas"/>
                <a:cs typeface="Consolas"/>
              </a:rPr>
              <a:t>emp</a:t>
            </a:r>
            <a:r>
              <a:rPr sz="1050" spc="-10" dirty="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61734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sz="1050" spc="-9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50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];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float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struct</a:t>
            </a:r>
            <a:r>
              <a:rPr sz="1050" spc="-4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4DC8AF"/>
                </a:solidFill>
                <a:latin typeface="Consolas"/>
                <a:cs typeface="Consolas"/>
              </a:rPr>
              <a:t>emp</a:t>
            </a:r>
            <a:r>
              <a:rPr sz="1050" spc="-30" dirty="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2700" marR="1030605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size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of the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structure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long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sizeof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In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start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coordinates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will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be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0,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4DC8AF"/>
                </a:solidFill>
                <a:latin typeface="Consolas"/>
                <a:cs typeface="Consolas"/>
              </a:rPr>
              <a:t>COORD</a:t>
            </a:r>
            <a:r>
              <a:rPr sz="1050" spc="-15" dirty="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spc="-15" dirty="0">
                <a:solidFill>
                  <a:srgbClr val="B5CDA8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set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coordinates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x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y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837055">
              <a:lnSpc>
                <a:spcPct val="113300"/>
              </a:lnSpc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X</a:t>
            </a:r>
            <a:r>
              <a:rPr sz="1050" spc="-4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x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Y</a:t>
            </a:r>
            <a:r>
              <a:rPr sz="1050" spc="-4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y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597535" marR="5080" indent="-29273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SetConsoleCursorPosition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GetStdHandle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STD_OUTPUT_HANDLE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),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4DC8AF"/>
                </a:solidFill>
                <a:latin typeface="Consolas"/>
                <a:cs typeface="Consolas"/>
              </a:rPr>
              <a:t>FILE</a:t>
            </a:r>
            <a:r>
              <a:rPr sz="1050" spc="-40" dirty="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*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*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ft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2700" marR="739140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add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addrecord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957580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fseek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SEEK_END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sz="105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445134" indent="-292735">
              <a:lnSpc>
                <a:spcPct val="1133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Name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 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Age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1779</Words>
  <Application>Microsoft Office PowerPoint</Application>
  <PresentationFormat>Custom</PresentationFormat>
  <Paragraphs>238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Consolas</vt:lpstr>
      <vt:lpstr>Georgia</vt:lpstr>
      <vt:lpstr>Times New Roman</vt:lpstr>
      <vt:lpstr>Wingdings</vt:lpstr>
      <vt:lpstr>Office Theme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PPS_Mini project_Report</dc:title>
  <dc:creator>vicky</dc:creator>
  <cp:lastModifiedBy>Shreyas Gupta</cp:lastModifiedBy>
  <cp:revision>2</cp:revision>
  <dcterms:created xsi:type="dcterms:W3CDTF">2022-06-26T08:50:35Z</dcterms:created>
  <dcterms:modified xsi:type="dcterms:W3CDTF">2022-06-29T18:15:23Z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2022-06-26T00:00:00Z</vt:filetime>
  </property>
  <property fmtid="{D5CDD505-2E9C-101B-9397-08002B2CF9AE}" pid="3" name="LastSaved">
    <vt:filetime>2022-06-26T00:00:00Z</vt:filetime>
  </property>
</Properties>
</file>