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0"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Lst>
  <p:sldSz cx="12192000" cy="6858000"/>
  <p:notesSz cx="6857895" cy="9143861"/>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981" autoAdjust="0"/>
    <p:restoredTop sz="99500" autoAdjust="0"/>
  </p:normalViewPr>
  <p:slideViewPr>
    <p:cSldViewPr snapToGrid="0">
      <p:cViewPr varScale="1">
        <p:scale>
          <a:sx n="56" d="100"/>
          <a:sy n="56" d="100"/>
        </p:scale>
        <p:origin x="0" y="0"/>
      </p:cViewPr>
      <p:guideLst>
        <p:guide orient="horz" pos="2160"/>
        <p:guide pos="384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&lt;#&gt;</a:t>
            </a:fld>
            <a:endParaRPr lang="zh-CN" altLang="en-US" sz="1200">
              <a:latin typeface="Calibri" pitchFamily="0" charset="0"/>
              <a:ea typeface="宋体" pitchFamily="0" charset="0"/>
              <a:cs typeface="Calibri" pitchFamily="0" charset="0"/>
            </a:endParaRPr>
          </a:p>
        </p:txBody>
      </p:sp>
      <p:sp>
        <p:nvSpPr>
          <p:cNvPr id="8" name="文本框"/>
          <p:cNvSpPr>
            <a:spLocks noGrp="1"/>
          </p:cNvSpPr>
          <p:nvPr>
            <p:ph type="hdr"/>
          </p:nvPr>
        </p:nvSpPr>
        <p:spPr>
          <a:xfrm rot="0">
            <a:off x="0" y="0"/>
            <a:ext cx="2971799" cy="458787"/>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宋体" pitchFamily="0" charset="0"/>
              <a:cs typeface="Calibri" pitchFamily="0" charset="0"/>
            </a:endParaRPr>
          </a:p>
        </p:txBody>
      </p:sp>
      <p:sp>
        <p:nvSpPr>
          <p:cNvPr id="9" name="文本框"/>
          <p:cNvSpPr>
            <a:spLocks noGrp="1"/>
          </p:cNvSpPr>
          <p:nvPr>
            <p:ph type="dt" idx="1"/>
          </p:nvPr>
        </p:nvSpPr>
        <p:spPr>
          <a:xfrm rot="0">
            <a:off x="3884613" y="0"/>
            <a:ext cx="2971800" cy="458787"/>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宋体" pitchFamily="0" charset="0"/>
                <a:cs typeface="Calibri" pitchFamily="0" charset="0"/>
              </a:rPr>
              <a:t>8/30/2025</a:t>
            </a:fld>
            <a:endParaRPr lang="zh-CN" altLang="en-US" sz="1200">
              <a:latin typeface="Calibri" pitchFamily="0" charset="0"/>
              <a:ea typeface="宋体" pitchFamily="0" charset="0"/>
              <a:cs typeface="Calibri" pitchFamily="0" charset="0"/>
            </a:endParaRPr>
          </a:p>
        </p:txBody>
      </p:sp>
      <p:sp>
        <p:nvSpPr>
          <p:cNvPr id="10" name="对象"/>
          <p:cNvSpPr>
            <a:spLocks noGrp="1" noChangeAspect="1"/>
          </p:cNvSpPr>
          <p:nvPr>
            <p:ph type="sldImg" idx="2"/>
          </p:nvPr>
        </p:nvSpPr>
        <p:spPr>
          <a:xfrm rot="0">
            <a:off x="685800" y="1143000"/>
            <a:ext cx="5486400" cy="3086100"/>
          </a:xfrm>
          <a:prstGeom prst="rect"/>
          <a:noFill/>
          <a:ln w="12700" cmpd="sng" cap="flat">
            <a:solidFill>
              <a:srgbClr val="000000"/>
            </a:solidFill>
            <a:prstDash val="solid"/>
            <a:round/>
          </a:ln>
        </p:spPr>
      </p:sp>
      <p:sp>
        <p:nvSpPr>
          <p:cNvPr id="11" name="文本框"/>
          <p:cNvSpPr>
            <a:spLocks noGrp="1"/>
          </p:cNvSpPr>
          <p:nvPr>
            <p:ph type="body" idx="3"/>
          </p:nvPr>
        </p:nvSpPr>
        <p:spPr>
          <a:xfrm rot="0">
            <a:off x="685800" y="4400550"/>
            <a:ext cx="5486400" cy="3600450"/>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12" name="文本框"/>
          <p:cNvSpPr>
            <a:spLocks noGrp="1"/>
          </p:cNvSpPr>
          <p:nvPr>
            <p:ph type="ftr" idx="4"/>
          </p:nvPr>
        </p:nvSpPr>
        <p:spPr>
          <a:xfrm rot="0">
            <a:off x="0" y="8685213"/>
            <a:ext cx="2971799" cy="4587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87562419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宋体"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031155986"/>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10</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968693593"/>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11</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566420748"/>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12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26500980"/>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2</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303555186"/>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3</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29951000"/>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4</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96695903"/>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5</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99227791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6</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366409936"/>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7</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158476722"/>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8</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234033376"/>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13" name="文本框"/>
          <p:cNvSpPr>
            <a:spLocks noGrp="1"/>
          </p:cNvSpPr>
          <p:nvPr>
            <p:ph type="sldNum" idx="5"/>
          </p:nvPr>
        </p:nvSpPr>
        <p:spPr>
          <a:xfrm rot="0">
            <a:off x="3884613" y="8685213"/>
            <a:ext cx="2971800" cy="4587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宋体" pitchFamily="0" charset="0"/>
                <a:cs typeface="Calibri" pitchFamily="0" charset="0"/>
              </a:rPr>
              <a:t>9</a:t>
            </a:fld>
            <a:endParaRPr lang="zh-CN" altLang="en-US" sz="1200">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4485011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1.jpe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62890859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607396729"/>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866954"/>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pic>
        <p:nvPicPr>
          <p:cNvPr id="17" name="图片"/>
          <p:cNvPicPr>
            <a:picLocks xmlns:a="http://schemas.openxmlformats.org/drawingml/2006/main" noChangeAspect="1"/>
          </p:cNvPicPr>
          <p:nvPr/>
        </p:nvPicPr>
        <p:blipFill>
          <a:blip xmlns:a="http://schemas.openxmlformats.org/drawingml/2006/main" xmlns:r="http://schemas.openxmlformats.org/officeDocument/2006/relationships" r:embed="rId2" cstate="print"/>
          <a:stretch xmlns:a="http://schemas.openxmlformats.org/drawingml/2006/main">
            <a:fillRect/>
          </a:stretch>
        </p:blipFill>
        <p:spPr>
          <a:xfrm xmlns:a="http://schemas.openxmlformats.org/drawingml/2006/main" rot="0">
            <a:off x="0" y="0"/>
            <a:ext cx="12208933" cy="6858000"/>
          </a:xfrm>
          <a:prstGeom xmlns:a="http://schemas.openxmlformats.org/drawingml/2006/main" prst="rect"/>
          <a:noFill xmlns:a="http://schemas.openxmlformats.org/drawingml/2006/main"/>
          <a:ln xmlns:a="http://schemas.openxmlformats.org/drawingml/2006/main" w="9525" cmpd="sng" cap="flat">
            <a:noFill/>
            <a:prstDash val="solid"/>
            <a:round/>
          </a:ln>
        </p:spPr>
      </p:pic>
      <p:sp>
        <p:nvSpPr>
          <p:cNvPr id="14" name="文本框"/>
          <p:cNvSpPr>
            <a:spLocks xmlns:a="http://schemas.openxmlformats.org/drawingml/2006/main" noGrp="1"/>
          </p:cNvSpPr>
          <p:nvPr>
            <p:ph type="dt" idx="10"/>
          </p:nvPr>
        </p:nvSpPr>
        <p:spPr>
          <a:xfrm xmlns:a="http://schemas.openxmlformats.org/drawingml/2006/main" rot="0">
            <a:off x="609600" y="6245225"/>
            <a:ext cx="2844800"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endParaRPr lang="zh-CN" altLang="en-US" sz="1400">
              <a:latin typeface="Arial" pitchFamily="0" charset="0"/>
              <a:ea typeface="SimSun" pitchFamily="0" charset="0"/>
              <a:cs typeface="Arial" pitchFamily="0" charset="0"/>
            </a:endParaRPr>
          </a:p>
        </p:txBody>
      </p:sp>
      <p:sp>
        <p:nvSpPr>
          <p:cNvPr id="15" name="文本框"/>
          <p:cNvSpPr>
            <a:spLocks xmlns:a="http://schemas.openxmlformats.org/drawingml/2006/main" noGrp="1"/>
          </p:cNvSpPr>
          <p:nvPr>
            <p:ph type="ftr"/>
          </p:nvPr>
        </p:nvSpPr>
        <p:spPr>
          <a:xfrm xmlns:a="http://schemas.openxmlformats.org/drawingml/2006/main" rot="0">
            <a:off x="4165600" y="6245225"/>
            <a:ext cx="38607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ctr"/>
            <a:endParaRPr lang="zh-CN" altLang="en-US" sz="1400">
              <a:latin typeface="Arial" pitchFamily="0" charset="0"/>
              <a:ea typeface="SimSun" pitchFamily="0" charset="0"/>
              <a:cs typeface="Arial" pitchFamily="0" charset="0"/>
            </a:endParaRPr>
          </a:p>
        </p:txBody>
      </p:sp>
      <p:sp>
        <p:nvSpPr>
          <p:cNvPr id="16" name="文本框"/>
          <p:cNvSpPr>
            <a:spLocks xmlns:a="http://schemas.openxmlformats.org/drawingml/2006/main" noGrp="1"/>
          </p:cNvSpPr>
          <p:nvPr>
            <p:ph type="sldNum"/>
          </p:nvPr>
        </p:nvSpPr>
        <p:spPr>
          <a:xfrm xmlns:a="http://schemas.openxmlformats.org/drawingml/2006/main" rot="0">
            <a:off x="8737600" y="6245225"/>
            <a:ext cx="2844799" cy="476249"/>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91440" tIns="45720" rIns="91440" bIns="45720" anchor="t" anchorCtr="0">
            <a:prstTxWarp prst="textNoShape"/>
          </a:bodyPr>
          <a:lstStyle xmlns:a="http://schemas.openxmlformats.org/drawingml/2006/main"/>
          <a:p xmlns:a="http://schemas.openxmlformats.org/drawingml/2006/main">
            <a:pPr algn="r"/>
            <a:fld id="{CAD2D6BD-DE1B-4B5F-8B41-2702339687B9}" type="slidenum">
              <a:rPr lang="en-US" altLang="zh-CN" sz="1400" b="0" i="0" u="none" strike="noStrike" kern="1200" cap="none" spc="0" baseline="0">
                <a:solidFill>
                  <a:schemeClr val="tx1"/>
                </a:solidFill>
                <a:latin typeface="Arial" pitchFamily="0" charset="0"/>
                <a:ea typeface="SimSun" pitchFamily="0" charset="0"/>
                <a:cs typeface="Arial" pitchFamily="0" charset="0"/>
              </a:rPr>
              <a:t>&lt;#&gt;</a:t>
            </a:fld>
            <a:endParaRPr lang="zh-CN" altLang="en-US" sz="1400">
              <a:latin typeface="Arial" pitchFamily="0" charset="0"/>
              <a:ea typeface="SimSun" pitchFamily="0" charset="0"/>
              <a:cs typeface="Arial" pitchFamily="0" charset="0"/>
            </a:endParaRPr>
          </a:p>
        </p:txBody>
      </p:sp>
    </p:spTree>
    <p:extLst>
      <p:ext uri="{BB962C8B-B14F-4D97-AF65-F5344CB8AC3E}">
        <p14:creationId xmlns:p14="http://schemas.microsoft.com/office/powerpoint/2010/main" val="534751500"/>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95345352"/>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35314198"/>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36456075"/>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92127374"/>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91135166"/>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748590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536102828"/>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5387694"/>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2" name="图片"/>
          <p:cNvPicPr>
            <a:picLocks noChangeAspect="1"/>
          </p:cNvPicPr>
          <p:nvPr/>
        </p:nvPicPr>
        <p:blipFill>
          <a:blip r:embed="rId1" cstate="print"/>
          <a:stretch>
            <a:fillRect/>
          </a:stretch>
        </p:blipFill>
        <p:spPr>
          <a:xfrm rot="0">
            <a:off x="0" y="0"/>
            <a:ext cx="12208933" cy="6858000"/>
          </a:xfrm>
          <a:prstGeom prst="rect"/>
          <a:noFill/>
          <a:ln w="9525" cmpd="sng" cap="flat">
            <a:noFill/>
            <a:prstDash val="solid"/>
            <a:round/>
          </a:ln>
        </p:spPr>
      </p:pic>
      <p:sp>
        <p:nvSpPr>
          <p:cNvPr id="3" name="文本框"/>
          <p:cNvSpPr>
            <a:spLocks noGrp="1"/>
          </p:cNvSpPr>
          <p:nvPr>
            <p:ph type="title"/>
          </p:nvPr>
        </p:nvSpPr>
        <p:spPr>
          <a:xfrm rot="0">
            <a:off x="609600" y="190500"/>
            <a:ext cx="10972800" cy="582613"/>
          </a:xfrm>
          <a:prstGeom prst="rect"/>
          <a:noFill/>
          <a:ln w="9525" cmpd="sng" cap="flat">
            <a:noFill/>
            <a:prstDash val="solid"/>
            <a:round/>
          </a:ln>
        </p:spPr>
        <p:txBody>
          <a:bodyPr vert="horz" wrap="square" lIns="91440" tIns="45720" rIns="91440" bIns="45720" anchor="ctr" anchorCtr="0">
            <a:prstTxWarp prst="textNoShape"/>
          </a:bodyPr>
          <a:lstStyle/>
          <a:p>
            <a:r>
              <a:rPr lang="en-US" altLang="zh-CN"/>
              <a:t>Click to edit Master title style</a:t>
            </a:r>
            <a:endParaRPr lang="zh-CN" altLang="en-US"/>
          </a:p>
        </p:txBody>
      </p:sp>
      <p:sp>
        <p:nvSpPr>
          <p:cNvPr id="4" name="文本框"/>
          <p:cNvSpPr>
            <a:spLocks noGrp="1"/>
          </p:cNvSpPr>
          <p:nvPr>
            <p:ph type="body" idx="1"/>
          </p:nvPr>
        </p:nvSpPr>
        <p:spPr>
          <a:xfrm rot="0">
            <a:off x="609600" y="1174750"/>
            <a:ext cx="10972800" cy="4953000"/>
          </a:xfrm>
          <a:prstGeom prst="rect"/>
          <a:noFill/>
          <a:ln w="9525" cmpd="sng" cap="flat">
            <a:noFill/>
            <a:prstDash val="solid"/>
            <a:round/>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框"/>
          <p:cNvSpPr>
            <a:spLocks noGrp="1"/>
          </p:cNvSpPr>
          <p:nvPr>
            <p:ph type="dt" idx="2"/>
          </p:nvPr>
        </p:nvSpPr>
        <p:spPr>
          <a:xfrm rot="0">
            <a:off x="609600" y="6245225"/>
            <a:ext cx="2844800" cy="476249"/>
          </a:xfrm>
          <a:prstGeom prst="rect"/>
          <a:noFill/>
          <a:ln w="12700" cmpd="sng" cap="flat">
            <a:noFill/>
            <a:prstDash val="solid"/>
            <a:round/>
          </a:ln>
        </p:spPr>
        <p:txBody>
          <a:bodyPr vert="horz" wrap="square" lIns="91440" tIns="45720" rIns="91440" bIns="45720" anchor="t" anchorCtr="0">
            <a:prstTxWarp prst="textNoShape"/>
          </a:bodyPr>
          <a:lstStyle/>
          <a:p>
            <a:fld id="{CAD2D6BD-DE1B-4B5F-8B41-2702339687B9}" type="datetime1">
              <a:rPr lang="en-US" altLang="zh-CN" sz="1400">
                <a:latin typeface="Arial" pitchFamily="0" charset="0"/>
                <a:ea typeface="SimSun" pitchFamily="0" charset="0"/>
                <a:cs typeface="Arial" pitchFamily="0" charset="0"/>
              </a:rPr>
              <a:t>8/30/2025</a:t>
            </a:fld>
            <a:endParaRPr lang="zh-CN" altLang="en-US" sz="1400">
              <a:latin typeface="Arial" pitchFamily="0" charset="0"/>
              <a:ea typeface="SimSun" pitchFamily="0" charset="0"/>
              <a:cs typeface="Arial" pitchFamily="0" charset="0"/>
            </a:endParaRPr>
          </a:p>
        </p:txBody>
      </p:sp>
      <p:sp>
        <p:nvSpPr>
          <p:cNvPr id="6" name="文本框"/>
          <p:cNvSpPr>
            <a:spLocks noGrp="1"/>
          </p:cNvSpPr>
          <p:nvPr>
            <p:ph type="ftr" idx="3"/>
          </p:nvPr>
        </p:nvSpPr>
        <p:spPr>
          <a:xfrm rot="0">
            <a:off x="4165600" y="6245225"/>
            <a:ext cx="3860799" cy="476249"/>
          </a:xfrm>
          <a:prstGeom prst="rect"/>
          <a:noFill/>
          <a:ln w="12700" cmpd="sng" cap="flat">
            <a:noFill/>
            <a:prstDash val="solid"/>
            <a:round/>
          </a:ln>
        </p:spPr>
        <p:txBody>
          <a:bodyPr vert="horz" wrap="square" lIns="91440" tIns="45720" rIns="91440" bIns="45720" anchor="t" anchorCtr="0">
            <a:prstTxWarp prst="textNoShape"/>
          </a:bodyPr>
          <a:lstStyle/>
          <a:p>
            <a:pPr algn="ctr"/>
            <a:endParaRPr lang="zh-CN" altLang="en-US" sz="1400">
              <a:latin typeface="Arial" pitchFamily="0" charset="0"/>
              <a:ea typeface="SimSun" pitchFamily="0" charset="0"/>
              <a:cs typeface="Arial" pitchFamily="0" charset="0"/>
            </a:endParaRPr>
          </a:p>
        </p:txBody>
      </p:sp>
      <p:sp>
        <p:nvSpPr>
          <p:cNvPr id="7" name="文本框"/>
          <p:cNvSpPr>
            <a:spLocks noGrp="1"/>
          </p:cNvSpPr>
          <p:nvPr>
            <p:ph type="sldNum" idx="4"/>
          </p:nvPr>
        </p:nvSpPr>
        <p:spPr>
          <a:xfrm rot="0">
            <a:off x="8737600" y="6245225"/>
            <a:ext cx="2844799" cy="476249"/>
          </a:xfrm>
          <a:prstGeom prst="rect"/>
          <a:noFill/>
          <a:ln w="12700" cmpd="sng" cap="flat">
            <a:noFill/>
            <a:prstDash val="solid"/>
            <a:round/>
          </a:ln>
        </p:spPr>
        <p:txBody>
          <a:bodyPr vert="horz" wrap="square" lIns="91440" tIns="45720" rIns="91440" bIns="45720" anchor="t" anchorCtr="0">
            <a:prstTxWarp prst="textNoShape"/>
          </a:bodyPr>
          <a:lstStyle/>
          <a:p>
            <a:pPr algn="r"/>
            <a:fld id="{CAD2D6BD-DE1B-4B5F-8B41-2702339687B9}" type="slidenum">
              <a:rPr lang="en-US" altLang="zh-CN" sz="1400" b="0" i="0" u="none" strike="noStrike" kern="1200" cap="none" spc="0" baseline="0">
                <a:solidFill>
                  <a:schemeClr val="tx1"/>
                </a:solidFill>
                <a:latin typeface="Arial" pitchFamily="0" charset="0"/>
                <a:ea typeface="SimSun" pitchFamily="0" charset="0"/>
                <a:cs typeface="Arial" pitchFamily="0" charset="0"/>
              </a:rPr>
              <a:t>&lt;#&gt;</a:t>
            </a:fld>
            <a:endParaRPr lang="zh-CN" altLang="en-US" sz="1400">
              <a:latin typeface="Arial" pitchFamily="0" charset="0"/>
              <a:ea typeface="SimSun" pitchFamily="0" charset="0"/>
              <a:cs typeface="Arial" pitchFamily="0" charset="0"/>
            </a:endParaRPr>
          </a:p>
        </p:txBody>
      </p:sp>
    </p:spTree>
    <p:extLst>
      <p:ext uri="{BB962C8B-B14F-4D97-AF65-F5344CB8AC3E}">
        <p14:creationId xmlns:p14="http://schemas.microsoft.com/office/powerpoint/2010/main" val="744781828"/>
      </p:ext>
    </p:extLst>
  </p:cSld>
  <p:clrMap bg1="lt1" tx1="dk1" bg2="lt2" tx2="dk2" accent1="accent1" accent2="accent2" accent3="accent3" accent4="accent4" accent5="accent5" accent6="accent6" hlink="hlink" folHlink="fol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Lst>
  <p:hf sldNum="0" hdr="0" ftr="0" dt="0"/>
  <p:txStyles>
    <p:titleStyle>
      <a:lvl1pPr algn="l" defTabSz="914400" fontAlgn="base" hangingPunct="1">
        <a:spcBef>
          <a:spcPts val="0"/>
        </a:spcBef>
        <a:spcAft>
          <a:spcPts val="0"/>
        </a:spcAft>
        <a:buNone/>
        <a:defRPr sz="3600" kern="1200">
          <a:solidFill>
            <a:schemeClr val="tx1"/>
          </a:solidFill>
          <a:latin typeface="Arial" pitchFamily="0" charset="0"/>
          <a:ea typeface="SimSun" pitchFamily="0" charset="0"/>
          <a:cs typeface="Arial" pitchFamily="0" charset="0"/>
        </a:defRPr>
      </a:lvl1pPr>
    </p:titleStyle>
    <p:bodyStyle>
      <a:lvl1pPr marL="342900" indent="-342900" algn="l" defTabSz="914400" fontAlgn="base" hangingPunct="1">
        <a:spcBef>
          <a:spcPct val="20000"/>
        </a:spcBef>
        <a:spcAft>
          <a:spcPts val="0"/>
        </a:spcAft>
        <a:buChar char="•"/>
        <a:defRPr sz="3200" kern="1200">
          <a:solidFill>
            <a:schemeClr val="tx1"/>
          </a:solidFill>
          <a:latin typeface="Arial" pitchFamily="0" charset="0"/>
          <a:ea typeface="SimSun" pitchFamily="0" charset="0"/>
          <a:cs typeface="Arial" pitchFamily="0" charset="0"/>
        </a:defRPr>
      </a:lvl1pPr>
      <a:lvl2pPr marL="742950" indent="-285750" algn="l" defTabSz="914400" fontAlgn="base" hangingPunct="1">
        <a:spcBef>
          <a:spcPct val="20000"/>
        </a:spcBef>
        <a:spcAft>
          <a:spcPts val="0"/>
        </a:spcAft>
        <a:buChar char="–"/>
        <a:defRPr sz="2800" kern="1200">
          <a:solidFill>
            <a:schemeClr val="tx1"/>
          </a:solidFill>
          <a:latin typeface="Arial" pitchFamily="0" charset="0"/>
          <a:ea typeface="SimSun" pitchFamily="0" charset="0"/>
          <a:cs typeface="Arial" pitchFamily="0" charset="0"/>
        </a:defRPr>
      </a:lvl2pPr>
      <a:lvl3pPr marL="1143000" indent="-228600" algn="l" defTabSz="914400" fontAlgn="base" hangingPunct="1">
        <a:spcBef>
          <a:spcPct val="20000"/>
        </a:spcBef>
        <a:spcAft>
          <a:spcPts val="0"/>
        </a:spcAft>
        <a:buChar char="•"/>
        <a:defRPr sz="2400" kern="1200">
          <a:solidFill>
            <a:schemeClr val="tx1"/>
          </a:solidFill>
          <a:latin typeface="Arial" pitchFamily="0" charset="0"/>
          <a:ea typeface="SimSun" pitchFamily="0" charset="0"/>
          <a:cs typeface="Arial" pitchFamily="0" charset="0"/>
        </a:defRPr>
      </a:lvl3pPr>
      <a:lvl4pPr marL="1600200" indent="-228600" algn="l" defTabSz="914400" fontAlgn="base" hangingPunct="1">
        <a:spcBef>
          <a:spcPct val="20000"/>
        </a:spcBef>
        <a:spcAft>
          <a:spcPts val="0"/>
        </a:spcAft>
        <a:buChar char="–"/>
        <a:defRPr sz="2000" kern="1200">
          <a:solidFill>
            <a:schemeClr val="tx1"/>
          </a:solidFill>
          <a:latin typeface="Arial" pitchFamily="0" charset="0"/>
          <a:ea typeface="SimSun" pitchFamily="0" charset="0"/>
          <a:cs typeface="Arial" pitchFamily="0" charset="0"/>
        </a:defRPr>
      </a:lvl4pPr>
      <a:lvl5pPr marL="2057400" indent="-228600" algn="l" defTabSz="914400" fontAlgn="base" hangingPunct="1">
        <a:spcBef>
          <a:spcPct val="20000"/>
        </a:spcBef>
        <a:spcAft>
          <a:spcPts val="0"/>
        </a:spcAft>
        <a:buChar char="»"/>
        <a:defRPr sz="2000" kern="1200">
          <a:solidFill>
            <a:schemeClr val="tx1"/>
          </a:solidFill>
          <a:latin typeface="Arial" pitchFamily="0" charset="0"/>
          <a:ea typeface="SimSun" pitchFamily="0" charset="0"/>
          <a:cs typeface="Arial" pitchFamily="0" charset="0"/>
        </a:defRPr>
      </a:lvl5pPr>
      <a:lvl6pPr marL="25146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6pPr>
      <a:lvl7pPr marL="29718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7pPr>
      <a:lvl8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8pPr>
      <a:lvl9pPr marL="3429000" indent="-228600" algn="l" defTabSz="914400" eaLnBrk="1" fontAlgn="auto" latinLnBrk="0" hangingPunct="1">
        <a:lnSpc>
          <a:spcPct val="90000"/>
        </a:lnSpc>
        <a:spcBef>
          <a:spcPts val="500"/>
        </a:spcBef>
        <a:buFont typeface="Arial" pitchFamily="0" charset="0"/>
        <a:buChar char="•"/>
        <a:defRPr sz="1800" kern="1200">
          <a:solidFill>
            <a:schemeClr val="tx1"/>
          </a:solidFill>
          <a:latin typeface="Arial" pitchFamily="0" charset="0"/>
          <a:ea typeface="SimSun" pitchFamily="0" charset="0"/>
          <a:cs typeface="Arial"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2.jpeg"/><Relationship Id="rId2" Type="http://schemas.openxmlformats.org/officeDocument/2006/relationships/image" Target="../media/3.jpg"/><Relationship Id="rId3" Type="http://schemas.openxmlformats.org/officeDocument/2006/relationships/slideLayout" Target="../slideLayouts/slideLayout12.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18" name="矩形"/>
          <p:cNvSpPr>
            <a:spLocks/>
          </p:cNvSpPr>
          <p:nvPr/>
        </p:nvSpPr>
        <p:spPr>
          <a:xfrm rot="0">
            <a:off x="179704" y="0"/>
            <a:ext cx="11917045" cy="685736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000" b="1" i="0" u="none" strike="noStrike" kern="1200" cap="none" spc="0" baseline="0">
                <a:solidFill>
                  <a:srgbClr val="404040"/>
                </a:solidFill>
                <a:latin typeface="quote-cjk-patch" pitchFamily="0" charset="0"/>
                <a:ea typeface="quote-cjk-patch" pitchFamily="0" charset="0"/>
                <a:cs typeface="Arial" pitchFamily="0" charset="0"/>
              </a:rPr>
              <a:t> Digital portfolio</a:t>
            </a: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 Name : </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Monika 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Register Number : 2413408050012</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2037</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Nuid: </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7C3690953C809739D8F4EB6B21A0</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Department : BCA Department of Computer Science </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College : TBML College , Annamalai University </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086198682"/>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7" name="矩形"/>
          <p:cNvSpPr>
            <a:spLocks/>
          </p:cNvSpPr>
          <p:nvPr/>
        </p:nvSpPr>
        <p:spPr>
          <a:xfrm rot="0">
            <a:off x="527685" y="186690"/>
            <a:ext cx="10747375" cy="622109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 Results</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Successfully developed a fully functional, responsive, and secure web application.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Implemented a data-driven approach to portfolio management, moving beyond static presentation.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Provides tangible value to students by not just showcasing skills, but also guiding their learning journey.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Improves visibility and accessibility for academic and professional opportunities by offering a centralized, insightful platform.</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408305973"/>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blipFill>
          <a:blip r:embed="rId1"/>
          <a:stretch/>
        </a:blipFill>
      </p:bgPr>
    </p:bg>
    <p:spTree>
      <p:nvGrpSpPr>
        <p:cNvPr id="1" name=""/>
        <p:cNvGrpSpPr/>
        <p:nvPr/>
      </p:nvGrpSpPr>
      <p:grpSpPr>
        <a:xfrm>
          <a:off x="0" y="0"/>
          <a:ext cx="0" cy="0"/>
          <a:chOff x="0" y="0"/>
          <a:chExt cx="0" cy="0"/>
        </a:xfrm>
      </p:grpSpPr>
      <p:pic>
        <p:nvPicPr>
          <p:cNvPr id="30" name="图片"/>
          <p:cNvPicPr>
            <a:picLocks noChangeAspect="1"/>
          </p:cNvPicPr>
          <p:nvPr/>
        </p:nvPicPr>
        <p:blipFill>
          <a:blip r:embed="rId2" cstate="print"/>
          <a:stretch>
            <a:fillRect/>
          </a:stretch>
        </p:blipFill>
        <p:spPr>
          <a:xfrm rot="0">
            <a:off x="2190716" y="1409678"/>
            <a:ext cx="7810381" cy="4038538"/>
          </a:xfrm>
          <a:prstGeom prst="rect"/>
          <a:noFill/>
          <a:ln w="12700" cmpd="sng" cap="flat">
            <a:noFill/>
            <a:prstDash val="solid"/>
            <a:miter/>
          </a:ln>
        </p:spPr>
      </p:pic>
    </p:spTree>
    <p:extLst>
      <p:ext uri="{BB962C8B-B14F-4D97-AF65-F5344CB8AC3E}">
        <p14:creationId xmlns:p14="http://schemas.microsoft.com/office/powerpoint/2010/main" val="1638872918"/>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9" name="矩形"/>
          <p:cNvSpPr>
            <a:spLocks/>
          </p:cNvSpPr>
          <p:nvPr/>
        </p:nvSpPr>
        <p:spPr>
          <a:xfrm rot="0">
            <a:off x="0" y="0"/>
            <a:ext cx="11892915" cy="677799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Conclusion</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01701514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9" name="矩形"/>
          <p:cNvSpPr>
            <a:spLocks/>
          </p:cNvSpPr>
          <p:nvPr/>
        </p:nvSpPr>
        <p:spPr>
          <a:xfrm rot="0">
            <a:off x="337820" y="234950"/>
            <a:ext cx="10503535" cy="5248274"/>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000" b="1" i="0" u="none" strike="noStrike" kern="1200" cap="none" spc="0" baseline="0">
                <a:solidFill>
                  <a:srgbClr val="404040"/>
                </a:solidFill>
                <a:latin typeface="quote-cjk-patch" pitchFamily="0" charset="0"/>
                <a:ea typeface="quote-cjk-patch" pitchFamily="0" charset="0"/>
                <a:cs typeface="Arial" pitchFamily="0" charset="0"/>
              </a:rPr>
              <a:t>Project Title</a:t>
            </a: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40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r>
              <a:rPr lang="en-US" altLang="zh-CN" sz="2500" b="0" i="0" u="none" strike="noStrike" kern="1200" cap="none" spc="0" baseline="0">
                <a:solidFill>
                  <a:srgbClr val="404040"/>
                </a:solidFill>
                <a:latin typeface="quote-cjk-patch" pitchFamily="0" charset="0"/>
                <a:ea typeface="quote-cjk-patch" pitchFamily="0" charset="0"/>
                <a:cs typeface="Arial" pitchFamily="0" charset="0"/>
              </a:rPr>
              <a:t>Smart Digital Portfolio with Skill Analytics &amp; Recommendation</a:t>
            </a:r>
            <a:endParaRPr lang="zh-CN" altLang="en-US" sz="25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224383557"/>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0" name="矩形"/>
          <p:cNvSpPr>
            <a:spLocks/>
          </p:cNvSpPr>
          <p:nvPr/>
        </p:nvSpPr>
        <p:spPr>
          <a:xfrm rot="0">
            <a:off x="179704" y="188594"/>
            <a:ext cx="11666219" cy="656463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1800" b="0" i="0" u="none" strike="noStrike" kern="1200" cap="none" spc="0" baseline="0">
                <a:solidFill>
                  <a:srgbClr val="404040"/>
                </a:solidFill>
                <a:latin typeface="quote-cjk-patch" pitchFamily="0" charset="0"/>
                <a:ea typeface="quote-cjk-patch" pitchFamily="0" charset="0"/>
                <a:cs typeface="Arial" pitchFamily="0" charset="0"/>
              </a:rPr>
              <a:t>  </a:t>
            </a: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Agenda</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Problem Statement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Project Overview</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End Users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Tools &amp; Technologie</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Design &amp; Layout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Features &amp; Functionality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Results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Sample Output Images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Conclusion</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ClrTx/>
              <a:buAutoNum type="arabicPeriod"/>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GitHub Link</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ts val="1430"/>
              </a:lnSpc>
              <a:spcBef>
                <a:spcPts val="0"/>
              </a:spcBef>
              <a:spcAft>
                <a:spcPts val="0"/>
              </a:spcAft>
              <a:buNone/>
            </a:pP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27370725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1" name="矩形"/>
          <p:cNvSpPr>
            <a:spLocks/>
          </p:cNvSpPr>
          <p:nvPr/>
        </p:nvSpPr>
        <p:spPr>
          <a:xfrm rot="0">
            <a:off x="0" y="62864"/>
            <a:ext cx="12095480" cy="6659245"/>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Problem Statement</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900"/>
              </a:spcBef>
              <a:spcAft>
                <a:spcPts val="600"/>
              </a:spcAft>
              <a:buNone/>
            </a:pPr>
            <a:endParaRPr lang="en-US" altLang="zh-CN" sz="1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Students struggle to effectively maintain and organize their academic and personal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Traditional resumes are static and fail to showcase the depth of a student's work.</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There is a gap between showcasing projects and getting actionable feedback on skill development.</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Recruiters find it time-consuming to manually assess a candidate's entire skillset from a PDF</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29742650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矩形"/>
          <p:cNvSpPr>
            <a:spLocks/>
          </p:cNvSpPr>
          <p:nvPr/>
        </p:nvSpPr>
        <p:spPr>
          <a:xfrm rot="0">
            <a:off x="64134" y="0"/>
            <a:ext cx="12127864" cy="6858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0" i="0" u="none" strike="noStrike" kern="1200" cap="none" spc="0" baseline="0">
                <a:solidFill>
                  <a:srgbClr val="404040"/>
                </a:solidFill>
                <a:latin typeface="quote-cjk-patch" pitchFamily="0" charset="0"/>
                <a:ea typeface="quote-cjk-patch" pitchFamily="0" charset="0"/>
                <a:cs typeface="Arial" pitchFamily="0" charset="0"/>
              </a:rPr>
              <a:t>Project Overview</a:t>
            </a: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600"/>
              </a:spcBef>
              <a:spcAft>
                <a:spcPts val="600"/>
              </a:spcAft>
              <a:buNone/>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511210906"/>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3" name="矩形"/>
          <p:cNvSpPr>
            <a:spLocks/>
          </p:cNvSpPr>
          <p:nvPr/>
        </p:nvSpPr>
        <p:spPr>
          <a:xfrm rot="0">
            <a:off x="0" y="186690"/>
            <a:ext cx="12109450" cy="687260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End Users</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Students &amp; Graduates: Primary users who can showcase their work, track portfolio visibility, and receive personalized learning paths.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Recruiters &amp; HR Professionals: Benefit from a standardized, comprehensive view of a candidate's abilities, including project demos and verified skill analytics.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Academic Institutions &amp; Mentors: Can use the platform to track student progress over time and guide them based on data-driven skill recommendations.</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983435407"/>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4" name="矩形"/>
          <p:cNvSpPr>
            <a:spLocks/>
          </p:cNvSpPr>
          <p:nvPr/>
        </p:nvSpPr>
        <p:spPr>
          <a:xfrm rot="0">
            <a:off x="71120" y="0"/>
            <a:ext cx="12120880" cy="685800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Tools &amp; Technologies</a:t>
            </a: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ctr">
              <a:lnSpc>
                <a:spcPct val="100000"/>
              </a:lnSpc>
              <a:spcBef>
                <a:spcPts val="900"/>
              </a:spcBef>
              <a:spcAft>
                <a:spcPts val="600"/>
              </a:spcAft>
              <a:buNone/>
            </a:pPr>
            <a:endParaRPr lang="en-US" altLang="zh-CN" sz="44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Frontend: HTML5, CSS3, JavaScript (React.js / Next.js)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Backend: Node.js with Express.js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Database: MongoDB (for flexible data storage)</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Analytics Engine: Python (Pandas, NumPy) for processing visitor data</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Recommendation System: A machine learning model (e.g., collaborative filtering) or a rules-based engine integrated via API.</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Version Control &amp; Deployment: GitHub, Vercel/Netlify/Heroku</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374973421"/>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5" name="矩形"/>
          <p:cNvSpPr>
            <a:spLocks/>
          </p:cNvSpPr>
          <p:nvPr/>
        </p:nvSpPr>
        <p:spPr>
          <a:xfrm rot="0">
            <a:off x="71120" y="0"/>
            <a:ext cx="12120880" cy="6970395"/>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200" b="1" i="0" u="none" strike="noStrike" kern="1200" cap="none" spc="0" baseline="0">
                <a:solidFill>
                  <a:srgbClr val="404040"/>
                </a:solidFill>
                <a:latin typeface="quote-cjk-patch" pitchFamily="0" charset="0"/>
                <a:ea typeface="quote-cjk-patch" pitchFamily="0" charset="0"/>
                <a:cs typeface="Arial" pitchFamily="0" charset="0"/>
              </a:rPr>
              <a:t>Design &amp; Layout</a:t>
            </a:r>
            <a:r>
              <a:rPr lang="en-US" altLang="zh-CN" sz="4200" b="1" i="0" u="none" strike="noStrike" kern="1200" cap="none" spc="0" baseline="0">
                <a:solidFill>
                  <a:srgbClr val="404040"/>
                </a:solidFill>
                <a:latin typeface="quote-cjk-patch" pitchFamily="0" charset="0"/>
                <a:ea typeface="quote-cjk-patch" pitchFamily="0" charset="0"/>
                <a:cs typeface="Arial" pitchFamily="0" charset="0"/>
              </a:rPr>
              <a:t>   </a:t>
            </a:r>
            <a:endParaRPr lang="en-US" altLang="zh-CN" sz="42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Modern &amp; Minimalist Design: Focus on content with clean typography and ample white space.</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Fully Responsive: Seamless experience on desktop, tablet, and mobile.</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20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Key Sections: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Hero Section: Name, title, and brief intro.</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About Me: Detailed bio and passion.</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Skills &amp; Analytics: Visual charts (e.g., bar charts for skill proficiency, line charts for portfolio views).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Project Showcase: Filterable grid of projects with details and links.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Recommendations: A dedicated section for suggested skills and courses.</a:t>
            </a:r>
            <a:endParaRPr lang="en-US" altLang="zh-CN" sz="2750" b="0" i="0" u="none" strike="noStrike" kern="1200" cap="none" spc="0" baseline="0">
              <a:solidFill>
                <a:srgbClr val="404040"/>
              </a:solidFill>
              <a:latin typeface="quote-cjk-patch" pitchFamily="0" charset="0"/>
              <a:ea typeface="quote-cjk-patch" pitchFamily="0" charset="0"/>
              <a:cs typeface="Arial" pitchFamily="0" charset="0"/>
            </a:endParaRPr>
          </a:p>
          <a:p>
            <a:pPr lvl="1" marL="0" indent="0" algn="l">
              <a:lnSpc>
                <a:spcPct val="100000"/>
              </a:lnSpc>
              <a:spcBef>
                <a:spcPts val="0"/>
              </a:spcBef>
              <a:spcAft>
                <a:spcPts val="0"/>
              </a:spcAft>
              <a:buFont typeface="Arial" pitchFamily="0" charset="0"/>
              <a:buChar char="◦"/>
            </a:pPr>
            <a:r>
              <a:rPr lang="en-US" altLang="zh-CN" sz="2750" b="0" i="0" u="none" strike="noStrike" kern="1200" cap="none" spc="0" baseline="0">
                <a:solidFill>
                  <a:srgbClr val="404040"/>
                </a:solidFill>
                <a:latin typeface="quote-cjk-patch" pitchFamily="0" charset="0"/>
                <a:ea typeface="quote-cjk-patch" pitchFamily="0" charset="0"/>
                <a:cs typeface="Arial" pitchFamily="0" charset="0"/>
              </a:rPr>
              <a:t>Contact Form: With integrated validation.</a:t>
            </a:r>
            <a:endParaRPr lang="zh-CN" altLang="en-US" sz="275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558192246"/>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6" name="矩形"/>
          <p:cNvSpPr>
            <a:spLocks/>
          </p:cNvSpPr>
          <p:nvPr/>
        </p:nvSpPr>
        <p:spPr>
          <a:xfrm rot="0">
            <a:off x="635" y="-635"/>
            <a:ext cx="12191366" cy="6859270"/>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900"/>
              </a:spcBef>
              <a:spcAft>
                <a:spcPts val="600"/>
              </a:spcAft>
              <a:buNone/>
            </a:pP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Features &amp; Functionality</a:t>
            </a:r>
            <a:r>
              <a:rPr lang="en-US" altLang="zh-CN" sz="4400" b="1" i="0" u="none" strike="noStrike" kern="1200" cap="none" spc="0" baseline="0">
                <a:solidFill>
                  <a:srgbClr val="404040"/>
                </a:solidFill>
                <a:latin typeface="quote-cjk-patch" pitchFamily="0" charset="0"/>
                <a:ea typeface="quote-cjk-patch" pitchFamily="0" charset="0"/>
                <a:cs typeface="Arial" pitchFamily="0" charset="0"/>
              </a:rPr>
              <a:t>        </a:t>
            </a:r>
            <a:endParaRPr lang="en-US" altLang="zh-CN" sz="2800" b="1"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Dynamic Skill Analytics Dashboard: Charts showing portfolio view counts, visitor geographic location, and popular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Personalized Skill Recommendations: Suggests relevant skills to learn next based on the user's current profile and trending skills in their field.</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Interactive Project Gallery: Filter projects by technology used (e.g., show all "Python" projects).</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Resume/CV Download: Option for visitors to download a PDF resume directly.</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Secure Contact Form: Backend API to receive and manage messages without revealing personal email.</a:t>
            </a:r>
            <a:endParaRPr lang="en-US" altLang="zh-CN" sz="2800" b="0" i="0" u="none" strike="noStrike" kern="1200" cap="none" spc="0" baseline="0">
              <a:solidFill>
                <a:srgbClr val="404040"/>
              </a:solidFill>
              <a:latin typeface="quote-cjk-patch" pitchFamily="0" charset="0"/>
              <a:ea typeface="quote-cjk-patch" pitchFamily="0" charset="0"/>
              <a:cs typeface="Arial" pitchFamily="0" charset="0"/>
            </a:endParaRPr>
          </a:p>
          <a:p>
            <a:pPr marL="0" indent="0" algn="l">
              <a:lnSpc>
                <a:spcPct val="100000"/>
              </a:lnSpc>
              <a:spcBef>
                <a:spcPts val="0"/>
              </a:spcBef>
              <a:spcAft>
                <a:spcPts val="0"/>
              </a:spcAft>
              <a:buFont typeface="Arial" pitchFamily="0" charset="0"/>
              <a:buChar char="•"/>
            </a:pP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Dark/Light Mode Toggle: For user preference and reduced eye str</a:t>
            </a:r>
            <a:r>
              <a:rPr lang="en-US" altLang="zh-CN" sz="2800" b="0" i="0" u="none" strike="noStrike" kern="1200" cap="none" spc="0" baseline="0">
                <a:solidFill>
                  <a:srgbClr val="404040"/>
                </a:solidFill>
                <a:latin typeface="quote-cjk-patch" pitchFamily="0" charset="0"/>
                <a:ea typeface="quote-cjk-patch" pitchFamily="0" charset="0"/>
                <a:cs typeface="Arial" pitchFamily="0" charset="0"/>
              </a:rPr>
              <a:t>ain</a:t>
            </a:r>
            <a:endParaRPr lang="zh-CN" altLang="en-US" sz="2800" b="0" i="0" u="none" strike="noStrike" kern="1200" cap="none" spc="0" baseline="0">
              <a:solidFill>
                <a:srgbClr val="404040"/>
              </a:solidFill>
              <a:latin typeface="quote-cjk-patch" pitchFamily="0" charset="0"/>
              <a:ea typeface="quote-cjk-patch" pitchFamily="0" charset="0"/>
              <a:cs typeface="Arial" pitchFamily="0" charset="0"/>
            </a:endParaRPr>
          </a:p>
        </p:txBody>
      </p:sp>
    </p:spTree>
    <p:extLst>
      <p:ext uri="{BB962C8B-B14F-4D97-AF65-F5344CB8AC3E}">
        <p14:creationId xmlns:p14="http://schemas.microsoft.com/office/powerpoint/2010/main" val="1060688306"/>
      </p:ext>
    </p:extLst>
  </p:cSld>
  <p:clrMapOvr>
    <a:masterClrMapping/>
  </p:clrMapOvr>
</p:sld>
</file>

<file path=ppt/theme/theme1.xml><?xml version="1.0" encoding="utf-8"?>
<a:theme xmlns:a="http://schemas.openxmlformats.org/drawingml/2006/main" name="Blue Waves">
  <a:themeElements>
    <a:clrScheme name="Blue Waves">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
        <a:ea typeface=""/>
        <a:cs typeface=""/>
      </a:majorFont>
      <a:minorFont>
        <a:latin typeface=""/>
        <a:ea typeface=""/>
        <a:cs typeface=""/>
      </a:minorFont>
    </a:fontScheme>
    <a:fmtScheme name="Blue Waves">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5</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cp:lastModifiedBy>root</cp:lastModifiedBy>
  <cp:revision>4</cp:revision>
  <dcterms:created xsi:type="dcterms:W3CDTF">2025-07-23T00:59:00Z</dcterms:created>
  <dcterms:modified xsi:type="dcterms:W3CDTF">2025-08-30T11:50:06Z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ICV">
    <vt:lpwstr>DAAB541AC91541338B42FC19DCFC8C43_11</vt:lpwstr>
  </property>
  <property fmtid="{D5CDD505-2E9C-101B-9397-08002B2CF9AE}" pid="3" name="KSOProductBuildVer">
    <vt:lpwstr>1033-12.2.0.22530</vt:lpwstr>
  </property>
</Properties>
</file>