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1" r:id="rId4"/>
    <p:sldId id="258" r:id="rId5"/>
    <p:sldId id="283" r:id="rId6"/>
    <p:sldId id="276" r:id="rId7"/>
    <p:sldId id="259" r:id="rId8"/>
    <p:sldId id="260" r:id="rId9"/>
    <p:sldId id="261" r:id="rId10"/>
    <p:sldId id="282" r:id="rId11"/>
    <p:sldId id="275" r:id="rId12"/>
    <p:sldId id="280" r:id="rId13"/>
    <p:sldId id="277" r:id="rId14"/>
    <p:sldId id="262" r:id="rId15"/>
    <p:sldId id="263" r:id="rId16"/>
    <p:sldId id="264" r:id="rId17"/>
    <p:sldId id="268" r:id="rId18"/>
    <p:sldId id="265" r:id="rId19"/>
    <p:sldId id="278"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f0f3400ea6a8182/Documents/Book%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Gantt</a:t>
            </a:r>
            <a:r>
              <a:rPr lang="en-IN" b="1" baseline="0"/>
              <a:t> Chart</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'[Book -1.xlsx]Sheet1 (2)'!$C$2</c:f>
              <c:strCache>
                <c:ptCount val="1"/>
                <c:pt idx="0">
                  <c:v>Start Date</c:v>
                </c:pt>
              </c:strCache>
            </c:strRef>
          </c:tx>
          <c:spPr>
            <a:noFill/>
            <a:ln>
              <a:noFill/>
            </a:ln>
            <a:effectLst/>
            <a:sp3d/>
          </c:spPr>
          <c:invertIfNegative val="0"/>
          <c:cat>
            <c:strRef>
              <c:f>'[Book -1.xlsx]Sheet1 (2)'!$A$3:$A$7</c:f>
              <c:strCache>
                <c:ptCount val="5"/>
                <c:pt idx="0">
                  <c:v>1. Project Planning</c:v>
                </c:pt>
                <c:pt idx="1">
                  <c:v>2. Backend Development</c:v>
                </c:pt>
                <c:pt idx="2">
                  <c:v>3. Frontend Development</c:v>
                </c:pt>
                <c:pt idx="3">
                  <c:v>4. Testing &amp; QA</c:v>
                </c:pt>
                <c:pt idx="4">
                  <c:v>5. Delivery Deployment &amp; Launch</c:v>
                </c:pt>
              </c:strCache>
            </c:strRef>
          </c:cat>
          <c:val>
            <c:numRef>
              <c:f>'[Book -1.xlsx]Sheet1 (2)'!$C$3:$C$7</c:f>
              <c:numCache>
                <c:formatCode>d\-mmm</c:formatCode>
                <c:ptCount val="5"/>
                <c:pt idx="0">
                  <c:v>45546</c:v>
                </c:pt>
                <c:pt idx="1">
                  <c:v>45553</c:v>
                </c:pt>
                <c:pt idx="2">
                  <c:v>45574</c:v>
                </c:pt>
                <c:pt idx="3">
                  <c:v>45595</c:v>
                </c:pt>
                <c:pt idx="4">
                  <c:v>45609</c:v>
                </c:pt>
              </c:numCache>
            </c:numRef>
          </c:val>
          <c:extLst>
            <c:ext xmlns:c16="http://schemas.microsoft.com/office/drawing/2014/chart" uri="{C3380CC4-5D6E-409C-BE32-E72D297353CC}">
              <c16:uniqueId val="{00000000-693B-4589-A31F-52958762F14B}"/>
            </c:ext>
          </c:extLst>
        </c:ser>
        <c:ser>
          <c:idx val="1"/>
          <c:order val="1"/>
          <c:tx>
            <c:strRef>
              <c:f>'[Book -1.xlsx]Sheet1 (2)'!$D$2</c:f>
              <c:strCache>
                <c:ptCount val="1"/>
                <c:pt idx="0">
                  <c:v>End Date</c:v>
                </c:pt>
              </c:strCache>
            </c:strRef>
          </c:tx>
          <c:spPr>
            <a:solidFill>
              <a:schemeClr val="accent2"/>
            </a:solidFill>
            <a:ln>
              <a:noFill/>
            </a:ln>
            <a:effectLst/>
            <a:sp3d/>
          </c:spPr>
          <c:invertIfNegative val="0"/>
          <c:cat>
            <c:strRef>
              <c:f>'[Book -1.xlsx]Sheet1 (2)'!$A$3:$A$7</c:f>
              <c:strCache>
                <c:ptCount val="5"/>
                <c:pt idx="0">
                  <c:v>1. Project Planning</c:v>
                </c:pt>
                <c:pt idx="1">
                  <c:v>2. Backend Development</c:v>
                </c:pt>
                <c:pt idx="2">
                  <c:v>3. Frontend Development</c:v>
                </c:pt>
                <c:pt idx="3">
                  <c:v>4. Testing &amp; QA</c:v>
                </c:pt>
                <c:pt idx="4">
                  <c:v>5. Delivery Deployment &amp; Launch</c:v>
                </c:pt>
              </c:strCache>
            </c:strRef>
          </c:cat>
          <c:val>
            <c:numRef>
              <c:f>'[Book -1.xlsx]Sheet1 (2)'!$D$3:$D$7</c:f>
              <c:numCache>
                <c:formatCode>General</c:formatCode>
                <c:ptCount val="5"/>
                <c:pt idx="0">
                  <c:v>7</c:v>
                </c:pt>
                <c:pt idx="1">
                  <c:v>21</c:v>
                </c:pt>
                <c:pt idx="2">
                  <c:v>21</c:v>
                </c:pt>
                <c:pt idx="3">
                  <c:v>14</c:v>
                </c:pt>
                <c:pt idx="4">
                  <c:v>7</c:v>
                </c:pt>
              </c:numCache>
            </c:numRef>
          </c:val>
          <c:extLst>
            <c:ext xmlns:c16="http://schemas.microsoft.com/office/drawing/2014/chart" uri="{C3380CC4-5D6E-409C-BE32-E72D297353CC}">
              <c16:uniqueId val="{00000001-693B-4589-A31F-52958762F14B}"/>
            </c:ext>
          </c:extLst>
        </c:ser>
        <c:dLbls>
          <c:showLegendKey val="0"/>
          <c:showVal val="0"/>
          <c:showCatName val="0"/>
          <c:showSerName val="0"/>
          <c:showPercent val="0"/>
          <c:showBubbleSize val="0"/>
        </c:dLbls>
        <c:gapWidth val="95"/>
        <c:gapDepth val="95"/>
        <c:shape val="box"/>
        <c:axId val="175805952"/>
        <c:axId val="175807488"/>
        <c:axId val="0"/>
      </c:bar3DChart>
      <c:catAx>
        <c:axId val="175805952"/>
        <c:scaling>
          <c:orientation val="maxMin"/>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07488"/>
        <c:crosses val="autoZero"/>
        <c:auto val="1"/>
        <c:lblAlgn val="ctr"/>
        <c:lblOffset val="100"/>
        <c:noMultiLvlLbl val="0"/>
      </c:catAx>
      <c:valAx>
        <c:axId val="175807488"/>
        <c:scaling>
          <c:orientation val="minMax"/>
          <c:min val="45546"/>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059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onikap384/A-One-Stop-Solution-Focusing-On-Touris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pulse/deep-dive-uipaths-technologies-application-tourism-sector-edvenswa-bvnfc?trk=organization_guest_main-feed-card_feed-article-content" TargetMode="External"/><Relationship Id="rId2" Type="http://schemas.openxmlformats.org/officeDocument/2006/relationships/hyperlink" Target="https://www.gousa.in/usa-experiences?no_geo_redirect=true&amp;fy24_in_int_gen_getr_sem_pd_planning=&amp;gad_source=1" TargetMode="External"/><Relationship Id="rId1" Type="http://schemas.openxmlformats.org/officeDocument/2006/relationships/slideLayout" Target="../slideLayouts/slideLayout2.xml"/><Relationship Id="rId4" Type="http://schemas.openxmlformats.org/officeDocument/2006/relationships/hyperlink" Target="https://medium.com/@polozdaria/travel-app-case-study-38e3e16b4d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 One Stop Solution focusing on Tourism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627529" y="2100770"/>
            <a:ext cx="5002306" cy="21946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2">
                    <a:lumMod val="60000"/>
                    <a:lumOff val="40000"/>
                  </a:schemeClr>
                </a:solidFill>
                <a:latin typeface="Cambria" panose="02040503050406030204" pitchFamily="18" charset="0"/>
                <a:ea typeface="Cambria" panose="02040503050406030204" pitchFamily="18" charset="0"/>
              </a:rPr>
              <a:t>ISR-G01</a:t>
            </a:r>
          </a:p>
          <a:p>
            <a:pPr marL="0" lvl="0" indent="0" algn="l" rtl="0">
              <a:spcBef>
                <a:spcPts val="0"/>
              </a:spcBef>
              <a:spcAft>
                <a:spcPts val="0"/>
              </a:spcAft>
              <a:buClr>
                <a:srgbClr val="17365D"/>
              </a:buClr>
              <a:buSzPts val="2000"/>
              <a:buNone/>
            </a:pPr>
            <a:endParaRPr lang="en-GB" dirty="0">
              <a:latin typeface="Cambria" panose="02040503050406030204" pitchFamily="18" charset="0"/>
              <a:ea typeface="Cambria" panose="02040503050406030204" pitchFamily="18" charset="0"/>
            </a:endParaRPr>
          </a:p>
          <a:p>
            <a:pPr marL="0" lvl="0" indent="0" algn="l" rtl="0">
              <a:spcBef>
                <a:spcPts val="0"/>
              </a:spcBef>
              <a:spcAft>
                <a:spcPts val="0"/>
              </a:spcAft>
              <a:buClr>
                <a:srgbClr val="17365D"/>
              </a:buClr>
              <a:buSzPts val="2000"/>
              <a:buNone/>
            </a:pPr>
            <a:r>
              <a:rPr lang="en-US" dirty="0">
                <a:solidFill>
                  <a:schemeClr val="tx2">
                    <a:lumMod val="60000"/>
                    <a:lumOff val="40000"/>
                  </a:schemeClr>
                </a:solidFill>
                <a:latin typeface="Cambria" panose="02040503050406030204" pitchFamily="18" charset="0"/>
                <a:ea typeface="Cambria" panose="02040503050406030204" pitchFamily="18" charset="0"/>
              </a:rPr>
              <a:t>ROLL NO                                 STUDENT NAME</a:t>
            </a:r>
          </a:p>
          <a:p>
            <a:pPr marL="0" lvl="0" indent="0" algn="l" rtl="0">
              <a:spcBef>
                <a:spcPts val="0"/>
              </a:spcBef>
              <a:spcAft>
                <a:spcPts val="0"/>
              </a:spcAft>
              <a:buClr>
                <a:srgbClr val="17365D"/>
              </a:buClr>
              <a:buSzPts val="2000"/>
              <a:buNone/>
            </a:pPr>
            <a:r>
              <a:rPr lang="en-US" dirty="0">
                <a:latin typeface="Cambria" panose="02040503050406030204" pitchFamily="18" charset="0"/>
                <a:ea typeface="Cambria" panose="02040503050406030204" pitchFamily="18" charset="0"/>
              </a:rPr>
              <a:t>20211ISR0078                    Bhavana B A</a:t>
            </a:r>
          </a:p>
          <a:p>
            <a:pPr marL="0" lvl="0" indent="0" algn="l" rtl="0">
              <a:spcBef>
                <a:spcPts val="0"/>
              </a:spcBef>
              <a:spcAft>
                <a:spcPts val="0"/>
              </a:spcAft>
              <a:buClr>
                <a:srgbClr val="17365D"/>
              </a:buClr>
              <a:buSzPts val="2000"/>
              <a:buNone/>
            </a:pPr>
            <a:r>
              <a:rPr lang="en-US" dirty="0">
                <a:latin typeface="Cambria" panose="02040503050406030204" pitchFamily="18" charset="0"/>
                <a:ea typeface="Cambria" panose="02040503050406030204" pitchFamily="18" charset="0"/>
              </a:rPr>
              <a:t>20211ISR0038                    Disha R</a:t>
            </a:r>
          </a:p>
          <a:p>
            <a:pPr marL="0" lvl="0" indent="0" algn="l" rtl="0">
              <a:spcBef>
                <a:spcPts val="0"/>
              </a:spcBef>
              <a:spcAft>
                <a:spcPts val="0"/>
              </a:spcAft>
              <a:buClr>
                <a:srgbClr val="17365D"/>
              </a:buClr>
              <a:buSzPts val="2000"/>
              <a:buNone/>
            </a:pPr>
            <a:r>
              <a:rPr lang="en-US" dirty="0">
                <a:latin typeface="Cambria" panose="02040503050406030204" pitchFamily="18" charset="0"/>
                <a:ea typeface="Cambria" panose="02040503050406030204" pitchFamily="18" charset="0"/>
              </a:rPr>
              <a:t>20211ISR0021                    Monika P</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147927891"/>
              </p:ext>
            </p:extLst>
          </p:nvPr>
        </p:nvGraphicFramePr>
        <p:xfrm>
          <a:off x="553348" y="2721840"/>
          <a:ext cx="416600" cy="219462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tblGrid>
              <a:tr h="0">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Alamelu</a:t>
            </a:r>
            <a:r>
              <a:rPr lang="en-GB" sz="1700" b="1" dirty="0">
                <a:solidFill>
                  <a:srgbClr val="17365D"/>
                </a:solidFill>
                <a:latin typeface="Cambria" panose="02040503050406030204" pitchFamily="18" charset="0"/>
                <a:ea typeface="Cambria" panose="02040503050406030204" pitchFamily="18" charset="0"/>
                <a:cs typeface="Verdana"/>
                <a:sym typeface="Verdana"/>
              </a:rPr>
              <a:t> Mangai </a:t>
            </a:r>
            <a:r>
              <a:rPr lang="en-GB" sz="1700" b="1" dirty="0" err="1">
                <a:solidFill>
                  <a:srgbClr val="17365D"/>
                </a:solidFill>
                <a:latin typeface="Cambria" panose="02040503050406030204" pitchFamily="18" charset="0"/>
                <a:ea typeface="Cambria" panose="02040503050406030204" pitchFamily="18" charset="0"/>
                <a:cs typeface="Verdana"/>
                <a:sym typeface="Verdana"/>
              </a:rPr>
              <a:t>Jothidurai</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Associate Professor </a:t>
            </a:r>
            <a:endParaRPr dirty="0">
              <a:solidFill>
                <a:schemeClr val="tx2">
                  <a:lumMod val="60000"/>
                  <a:lumOff val="40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School of Computer Science and Engineering</a:t>
            </a:r>
            <a:endParaRPr dirty="0">
              <a:solidFill>
                <a:schemeClr val="tx2">
                  <a:lumMod val="60000"/>
                  <a:lumOff val="40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Presidency University</a:t>
            </a:r>
            <a:endParaRPr dirty="0">
              <a:solidFill>
                <a:schemeClr val="tx2">
                  <a:lumMod val="60000"/>
                  <a:lumOff val="40000"/>
                </a:schemeClr>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7ISR-PIP2001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B. Tech (Capstone Project)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Mohammadi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Akheela</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Khanum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1E9D-9A1D-6103-D570-7AF84894FEC7}"/>
              </a:ext>
            </a:extLst>
          </p:cNvPr>
          <p:cNvSpPr>
            <a:spLocks noGrp="1"/>
          </p:cNvSpPr>
          <p:nvPr>
            <p:ph type="title"/>
          </p:nvPr>
        </p:nvSpPr>
        <p:spPr/>
        <p:txBody>
          <a:bodyPr/>
          <a:lstStyle/>
          <a:p>
            <a:r>
              <a:rPr lang="en-IN" dirty="0"/>
              <a:t>Modules referred:</a:t>
            </a:r>
          </a:p>
        </p:txBody>
      </p:sp>
      <p:sp>
        <p:nvSpPr>
          <p:cNvPr id="3" name="Content Placeholder 2">
            <a:extLst>
              <a:ext uri="{FF2B5EF4-FFF2-40B4-BE49-F238E27FC236}">
                <a16:creationId xmlns:a16="http://schemas.microsoft.com/office/drawing/2014/main" id="{DACCACDC-8D40-B8A4-F7AD-BE77A242BB0B}"/>
              </a:ext>
            </a:extLst>
          </p:cNvPr>
          <p:cNvSpPr>
            <a:spLocks noGrp="1"/>
          </p:cNvSpPr>
          <p:nvPr>
            <p:ph idx="1"/>
          </p:nvPr>
        </p:nvSpPr>
        <p:spPr/>
        <p:txBody>
          <a:bodyPr/>
          <a:lstStyle/>
          <a:p>
            <a:r>
              <a:rPr lang="en-IN" b="1" dirty="0"/>
              <a:t>Modules:</a:t>
            </a:r>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1. </a:t>
            </a:r>
            <a:r>
              <a:rPr lang="en-IN" b="1" dirty="0">
                <a:latin typeface="Calibri Light" panose="020F0302020204030204" pitchFamily="34" charset="0"/>
                <a:ea typeface="Calibri Light" panose="020F0302020204030204" pitchFamily="34" charset="0"/>
                <a:cs typeface="Calibri Light" panose="020F0302020204030204" pitchFamily="34" charset="0"/>
              </a:rPr>
              <a:t>User Management Module</a:t>
            </a:r>
          </a:p>
          <a:p>
            <a:pPr marL="0" indent="0">
              <a:buNone/>
            </a:pPr>
            <a:r>
              <a:rPr lang="en-US" b="1" dirty="0">
                <a:latin typeface="Calibri Light" panose="020F0302020204030204" pitchFamily="34" charset="0"/>
                <a:ea typeface="Calibri Light" panose="020F0302020204030204" pitchFamily="34" charset="0"/>
                <a:cs typeface="Calibri Light" panose="020F0302020204030204" pitchFamily="34" charset="0"/>
              </a:rPr>
              <a:t>2. Search &amp; Recommendation Engine Module</a:t>
            </a:r>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3. </a:t>
            </a:r>
            <a:r>
              <a:rPr lang="en-IN" b="1" dirty="0">
                <a:latin typeface="Calibri Light" panose="020F0302020204030204" pitchFamily="34" charset="0"/>
                <a:ea typeface="Calibri Light" panose="020F0302020204030204" pitchFamily="34" charset="0"/>
                <a:cs typeface="Calibri Light" panose="020F0302020204030204" pitchFamily="34" charset="0"/>
              </a:rPr>
              <a:t>Booking &amp; Reservation Module</a:t>
            </a:r>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4. </a:t>
            </a:r>
            <a:r>
              <a:rPr lang="en-IN" b="1" dirty="0">
                <a:latin typeface="Calibri Light" panose="020F0302020204030204" pitchFamily="34" charset="0"/>
                <a:ea typeface="Calibri Light" panose="020F0302020204030204" pitchFamily="34" charset="0"/>
                <a:cs typeface="Calibri Light" panose="020F0302020204030204" pitchFamily="34" charset="0"/>
              </a:rPr>
              <a:t>Travel Assistance Module</a:t>
            </a:r>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5. </a:t>
            </a:r>
            <a:r>
              <a:rPr lang="en-IN" b="1" dirty="0">
                <a:latin typeface="Calibri Light" panose="020F0302020204030204" pitchFamily="34" charset="0"/>
                <a:ea typeface="Calibri Light" panose="020F0302020204030204" pitchFamily="34" charset="0"/>
                <a:cs typeface="Calibri Light" panose="020F0302020204030204" pitchFamily="34" charset="0"/>
              </a:rPr>
              <a:t>Customer Support Module</a:t>
            </a:r>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6. </a:t>
            </a:r>
            <a:r>
              <a:rPr lang="en-IN" b="1" dirty="0">
                <a:latin typeface="Calibri Light" panose="020F0302020204030204" pitchFamily="34" charset="0"/>
                <a:ea typeface="Calibri Light" panose="020F0302020204030204" pitchFamily="34" charset="0"/>
                <a:cs typeface="Calibri Light" panose="020F0302020204030204" pitchFamily="34" charset="0"/>
              </a:rPr>
              <a:t>Analytics &amp; Reporting Module</a:t>
            </a:r>
          </a:p>
        </p:txBody>
      </p:sp>
    </p:spTree>
    <p:extLst>
      <p:ext uri="{BB962C8B-B14F-4D97-AF65-F5344CB8AC3E}">
        <p14:creationId xmlns:p14="http://schemas.microsoft.com/office/powerpoint/2010/main" val="57303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fontScale="85000" lnSpcReduction="20000"/>
          </a:bodyPr>
          <a:lstStyle/>
          <a:p>
            <a:r>
              <a:rPr lang="en-IN" sz="1900" b="1" dirty="0"/>
              <a:t>UiPath Studio:</a:t>
            </a:r>
          </a:p>
          <a:p>
            <a:pPr marL="0" indent="0">
              <a:buNone/>
            </a:pPr>
            <a:r>
              <a:rPr lang="en-IN" sz="1900" b="1" dirty="0"/>
              <a:t>         </a:t>
            </a:r>
            <a:r>
              <a:rPr lang="en-US" sz="1900" dirty="0"/>
              <a:t>So far, we have successfully implemented data scraping across various websites, including platforms for hotel booking, online food ordering, and cab booking. This approach eliminates the need to install multiple applications, providing users with easy access to a range of services from a single interface. Users can conveniently compare options and make informed choices without the hassle of switching between different apps.</a:t>
            </a:r>
            <a:endParaRPr lang="en-IN" sz="1900" b="1" dirty="0"/>
          </a:p>
          <a:p>
            <a:pPr marL="0" indent="0">
              <a:buNone/>
            </a:pPr>
            <a:endParaRPr lang="en-IN" sz="1900" b="1" dirty="0"/>
          </a:p>
          <a:p>
            <a:pPr marL="0" indent="0">
              <a:buNone/>
            </a:pPr>
            <a:r>
              <a:rPr lang="en-IN" sz="1900" b="1" dirty="0"/>
              <a:t>Furthermore:</a:t>
            </a:r>
          </a:p>
          <a:p>
            <a:r>
              <a:rPr lang="en-US" sz="1900" b="1" dirty="0"/>
              <a:t>Design Phase</a:t>
            </a:r>
          </a:p>
          <a:p>
            <a:pPr>
              <a:buFont typeface="Arial" panose="020B0604020202020204" pitchFamily="34" charset="0"/>
              <a:buChar char="•"/>
            </a:pPr>
            <a:r>
              <a:rPr lang="en-US" sz="1900" b="1" dirty="0"/>
              <a:t>Workflow Design</a:t>
            </a:r>
            <a:r>
              <a:rPr lang="en-US" sz="1900" dirty="0"/>
              <a:t>:</a:t>
            </a:r>
          </a:p>
          <a:p>
            <a:pPr marL="742950" lvl="1" indent="-285750">
              <a:buFont typeface="Arial" panose="020B0604020202020204" pitchFamily="34" charset="0"/>
              <a:buChar char="•"/>
            </a:pPr>
            <a:r>
              <a:rPr lang="en-US" sz="1900" dirty="0"/>
              <a:t>Utilize UiPath Studio to create flowcharts or sequence diagrams that outline the automation process.</a:t>
            </a:r>
          </a:p>
          <a:p>
            <a:pPr>
              <a:buFont typeface="Arial" panose="020B0604020202020204" pitchFamily="34" charset="0"/>
              <a:buChar char="•"/>
            </a:pPr>
            <a:r>
              <a:rPr lang="en-US" sz="1900" b="1" dirty="0"/>
              <a:t>UI/UX Design</a:t>
            </a:r>
            <a:r>
              <a:rPr lang="en-US" sz="1900" dirty="0"/>
              <a:t>:</a:t>
            </a:r>
          </a:p>
          <a:p>
            <a:pPr marL="742950" lvl="1" indent="-285750">
              <a:buFont typeface="Arial" panose="020B0604020202020204" pitchFamily="34" charset="0"/>
              <a:buChar char="•"/>
            </a:pPr>
            <a:r>
              <a:rPr lang="en-US" sz="1900" dirty="0"/>
              <a:t>If applicable, design user interfaces for any forms or dashboards that will be part of the automation.</a:t>
            </a:r>
          </a:p>
          <a:p>
            <a:r>
              <a:rPr lang="en-US" sz="1900" b="1" dirty="0"/>
              <a:t>Technology Stack Selection</a:t>
            </a:r>
          </a:p>
          <a:p>
            <a:pPr>
              <a:buFont typeface="Arial" panose="020B0604020202020204" pitchFamily="34" charset="0"/>
              <a:buChar char="•"/>
            </a:pPr>
            <a:r>
              <a:rPr lang="en-US" sz="1900" b="1" dirty="0"/>
              <a:t>UiPath Tools</a:t>
            </a:r>
            <a:r>
              <a:rPr lang="en-US" sz="1900" dirty="0"/>
              <a:t>:</a:t>
            </a:r>
          </a:p>
          <a:p>
            <a:pPr marL="742950" lvl="1" indent="-285750">
              <a:buFont typeface="Arial" panose="020B0604020202020204" pitchFamily="34" charset="0"/>
              <a:buChar char="•"/>
            </a:pPr>
            <a:r>
              <a:rPr lang="en-US" sz="1900" dirty="0"/>
              <a:t>Utilize UiPath Studio for development, Orchestrator for deployment and management, and UiPath Assistant for end-user interaction.</a:t>
            </a:r>
          </a:p>
          <a:p>
            <a:pPr>
              <a:buFont typeface="Arial" panose="020B0604020202020204" pitchFamily="34" charset="0"/>
              <a:buChar char="•"/>
            </a:pPr>
            <a:r>
              <a:rPr lang="en-US" sz="1900" b="1" dirty="0"/>
              <a:t>Integration</a:t>
            </a:r>
            <a:r>
              <a:rPr lang="en-US" sz="1900" dirty="0"/>
              <a:t>:</a:t>
            </a:r>
          </a:p>
          <a:p>
            <a:pPr marL="742950" lvl="1" indent="-285750">
              <a:buFont typeface="Arial" panose="020B0604020202020204" pitchFamily="34" charset="0"/>
              <a:buChar char="•"/>
            </a:pPr>
            <a:r>
              <a:rPr lang="en-US" sz="1900" dirty="0"/>
              <a:t>Identify other applications (e.g., databases, APIs) that need to interact with UiPath workflows.</a:t>
            </a:r>
          </a:p>
          <a:p>
            <a:pPr marL="0" indent="0">
              <a:buNone/>
            </a:pPr>
            <a:endParaRPr lang="en-IN" sz="1800" b="1" dirty="0"/>
          </a:p>
        </p:txBody>
      </p:sp>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A907-D3AB-CF16-DB5F-DF002CA3145E}"/>
              </a:ext>
            </a:extLst>
          </p:cNvPr>
          <p:cNvSpPr>
            <a:spLocks noGrp="1"/>
          </p:cNvSpPr>
          <p:nvPr>
            <p:ph type="title"/>
          </p:nvPr>
        </p:nvSpPr>
        <p:spPr/>
        <p:txBody>
          <a:bodyPr/>
          <a:lstStyle/>
          <a:p>
            <a:r>
              <a:rPr lang="en-IN" dirty="0"/>
              <a:t>.</a:t>
            </a:r>
            <a:br>
              <a:rPr lang="en-IN" dirty="0"/>
            </a:br>
            <a:endParaRPr lang="en-IN" dirty="0"/>
          </a:p>
        </p:txBody>
      </p:sp>
      <p:sp>
        <p:nvSpPr>
          <p:cNvPr id="3" name="Content Placeholder 2">
            <a:extLst>
              <a:ext uri="{FF2B5EF4-FFF2-40B4-BE49-F238E27FC236}">
                <a16:creationId xmlns:a16="http://schemas.microsoft.com/office/drawing/2014/main" id="{7D78962A-D9E4-56D9-D840-D4954BE8FC2A}"/>
              </a:ext>
            </a:extLst>
          </p:cNvPr>
          <p:cNvSpPr>
            <a:spLocks noGrp="1"/>
          </p:cNvSpPr>
          <p:nvPr>
            <p:ph idx="1"/>
          </p:nvPr>
        </p:nvSpPr>
        <p:spPr/>
        <p:txBody>
          <a:bodyPr>
            <a:normAutofit fontScale="85000" lnSpcReduction="10000"/>
          </a:bodyPr>
          <a:lstStyle/>
          <a:p>
            <a:pPr marL="0" indent="0">
              <a:buNone/>
            </a:pPr>
            <a:r>
              <a:rPr lang="en-US" b="1" dirty="0"/>
              <a:t>Data Layer</a:t>
            </a:r>
          </a:p>
          <a:p>
            <a:r>
              <a:rPr lang="en-US" dirty="0"/>
              <a:t>The data layer is responsible for storing all information related to users, bookings, transactions, reviews, and analytics. This layer also handles caching, indexing, and database management.</a:t>
            </a:r>
          </a:p>
          <a:p>
            <a:pPr>
              <a:buFont typeface="Arial" panose="020B0604020202020204" pitchFamily="34" charset="0"/>
              <a:buChar char="•"/>
            </a:pPr>
            <a:r>
              <a:rPr lang="en-US" b="1" dirty="0"/>
              <a:t>Key Databases</a:t>
            </a:r>
            <a:r>
              <a:rPr lang="en-US" dirty="0"/>
              <a:t>:</a:t>
            </a:r>
          </a:p>
          <a:p>
            <a:pPr marL="742950" lvl="1" indent="-285750">
              <a:buFont typeface="Arial" panose="020B0604020202020204" pitchFamily="34" charset="0"/>
              <a:buChar char="•"/>
            </a:pPr>
            <a:r>
              <a:rPr lang="en-US" b="1" dirty="0"/>
              <a:t>Relational Databases (RDBMS)</a:t>
            </a:r>
            <a:r>
              <a:rPr lang="en-US" dirty="0"/>
              <a:t>:</a:t>
            </a:r>
          </a:p>
          <a:p>
            <a:pPr marL="1143000" lvl="2" indent="-228600">
              <a:buFont typeface="Arial" panose="020B0604020202020204" pitchFamily="34" charset="0"/>
              <a:buChar char="•"/>
            </a:pPr>
            <a:r>
              <a:rPr lang="en-US" dirty="0"/>
              <a:t>MySQL or PostgreSQL for storing structured data like user information, transactions, and booking records.</a:t>
            </a:r>
          </a:p>
          <a:p>
            <a:pPr marL="742950" lvl="1" indent="-285750">
              <a:buFont typeface="Arial" panose="020B0604020202020204" pitchFamily="34" charset="0"/>
              <a:buChar char="•"/>
            </a:pPr>
            <a:r>
              <a:rPr lang="en-US" b="1" dirty="0"/>
              <a:t>NoSQL Databases</a:t>
            </a:r>
            <a:r>
              <a:rPr lang="en-US" dirty="0"/>
              <a:t>:</a:t>
            </a:r>
          </a:p>
          <a:p>
            <a:pPr marL="1143000" lvl="2" indent="-228600">
              <a:buFont typeface="Arial" panose="020B0604020202020204" pitchFamily="34" charset="0"/>
              <a:buChar char="•"/>
            </a:pPr>
            <a:r>
              <a:rPr lang="en-US" dirty="0"/>
              <a:t>MongoDB or Cassandra for storing unstructured data such as user reviews, recommendations, and content.</a:t>
            </a:r>
          </a:p>
          <a:p>
            <a:pPr marL="742950" lvl="1" indent="-285750">
              <a:buFont typeface="Arial" panose="020B0604020202020204" pitchFamily="34" charset="0"/>
              <a:buChar char="•"/>
            </a:pPr>
            <a:r>
              <a:rPr lang="en-US" b="1" dirty="0"/>
              <a:t>In-memory Databases</a:t>
            </a:r>
            <a:r>
              <a:rPr lang="en-US" dirty="0"/>
              <a:t>:</a:t>
            </a:r>
          </a:p>
          <a:p>
            <a:pPr marL="1143000" lvl="2" indent="-228600">
              <a:buFont typeface="Arial" panose="020B0604020202020204" pitchFamily="34" charset="0"/>
              <a:buChar char="•"/>
            </a:pPr>
            <a:r>
              <a:rPr lang="en-US" dirty="0"/>
              <a:t>Redis or Memcached for caching frequently accessed data like real-time flight/hotel availability or user session data.</a:t>
            </a:r>
          </a:p>
          <a:p>
            <a:pPr marL="742950" lvl="1" indent="-285750">
              <a:buFont typeface="Arial" panose="020B0604020202020204" pitchFamily="34" charset="0"/>
              <a:buChar char="•"/>
            </a:pPr>
            <a:r>
              <a:rPr lang="en-US" b="1" dirty="0"/>
              <a:t>Data Warehousing</a:t>
            </a:r>
            <a:r>
              <a:rPr lang="en-US" dirty="0"/>
              <a:t>:</a:t>
            </a:r>
          </a:p>
          <a:p>
            <a:pPr marL="1143000" lvl="2" indent="-228600">
              <a:buFont typeface="Arial" panose="020B0604020202020204" pitchFamily="34" charset="0"/>
              <a:buChar char="•"/>
            </a:pPr>
            <a:r>
              <a:rPr lang="en-US" dirty="0"/>
              <a:t>Amazon Redshift, Google </a:t>
            </a:r>
            <a:r>
              <a:rPr lang="en-US" dirty="0" err="1"/>
              <a:t>BigQuery</a:t>
            </a:r>
            <a:r>
              <a:rPr lang="en-US" dirty="0"/>
              <a:t>, or Snowflake for large-scale data analytics and reporting.</a:t>
            </a:r>
          </a:p>
          <a:p>
            <a:pPr marL="742950" lvl="1" indent="-285750">
              <a:buFont typeface="Arial" panose="020B0604020202020204" pitchFamily="34" charset="0"/>
              <a:buChar char="•"/>
            </a:pPr>
            <a:r>
              <a:rPr lang="en-US" b="1" dirty="0"/>
              <a:t>Search Indexing</a:t>
            </a:r>
            <a:r>
              <a:rPr lang="en-US" dirty="0"/>
              <a:t>:</a:t>
            </a:r>
          </a:p>
          <a:p>
            <a:pPr marL="1143000" lvl="2" indent="-228600">
              <a:buFont typeface="Arial" panose="020B0604020202020204" pitchFamily="34" charset="0"/>
              <a:buChar char="•"/>
            </a:pPr>
            <a:r>
              <a:rPr lang="en-US" dirty="0"/>
              <a:t>Elasticsearch for fast search queries, especially for destination searches, hotels, and activities.</a:t>
            </a:r>
          </a:p>
          <a:p>
            <a:endParaRPr lang="en-IN" dirty="0"/>
          </a:p>
        </p:txBody>
      </p:sp>
    </p:spTree>
    <p:extLst>
      <p:ext uri="{BB962C8B-B14F-4D97-AF65-F5344CB8AC3E}">
        <p14:creationId xmlns:p14="http://schemas.microsoft.com/office/powerpoint/2010/main" val="348555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70000" lnSpcReduction="20000"/>
          </a:bodyPr>
          <a:lstStyle/>
          <a:p>
            <a:pPr marL="342900" lvl="0" indent="-190500" algn="just" rtl="0">
              <a:lnSpc>
                <a:spcPct val="200000"/>
              </a:lnSpc>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Software and Hardware Requirements:</a:t>
            </a:r>
          </a:p>
          <a:p>
            <a:pPr marL="342900" lvl="0" indent="-190500" algn="just" rtl="0">
              <a:lnSpc>
                <a:spcPct val="200000"/>
              </a:lnSpc>
              <a:spcBef>
                <a:spcPts val="0"/>
              </a:spcBef>
              <a:spcAft>
                <a:spcPts val="0"/>
              </a:spcAft>
              <a:buClr>
                <a:schemeClr val="dk1"/>
              </a:buClr>
              <a:buSzPct val="100000"/>
              <a:buNone/>
            </a:pPr>
            <a:r>
              <a:rPr lang="en-US" sz="2400" dirty="0">
                <a:solidFill>
                  <a:schemeClr val="accent1">
                    <a:lumMod val="50000"/>
                  </a:schemeClr>
                </a:solidFill>
                <a:latin typeface="Cambria" panose="02040503050406030204" pitchFamily="18" charset="0"/>
                <a:ea typeface="Cambria" panose="02040503050406030204" pitchFamily="18" charset="0"/>
              </a:rPr>
              <a:t>Software Requirements:</a:t>
            </a:r>
          </a:p>
          <a:p>
            <a:pPr marL="342900" lvl="0" indent="-190500" algn="just">
              <a:lnSpc>
                <a:spcPct val="200000"/>
              </a:lnSpc>
              <a:spcBef>
                <a:spcPts val="0"/>
              </a:spcBef>
              <a:buSzPct val="100000"/>
              <a:buNone/>
            </a:pPr>
            <a:r>
              <a:rPr lang="en-US" sz="2400" dirty="0">
                <a:solidFill>
                  <a:schemeClr val="accent1">
                    <a:lumMod val="50000"/>
                  </a:schemeClr>
                </a:solidFill>
                <a:latin typeface="Cambria" panose="02040503050406030204" pitchFamily="18" charset="0"/>
                <a:ea typeface="Cambria" panose="02040503050406030204" pitchFamily="18" charset="0"/>
              </a:rPr>
              <a:t>Frontend: </a:t>
            </a:r>
            <a:r>
              <a:rPr lang="en-US" sz="2400" dirty="0">
                <a:solidFill>
                  <a:schemeClr val="tx1"/>
                </a:solidFill>
                <a:latin typeface="Cambria" panose="02040503050406030204" pitchFamily="18" charset="0"/>
                <a:ea typeface="Cambria" panose="02040503050406030204" pitchFamily="18" charset="0"/>
              </a:rPr>
              <a:t>HTML, CSS, and maybe JavaScript for interactive elements</a:t>
            </a:r>
            <a:r>
              <a:rPr lang="en-US" sz="2400" dirty="0">
                <a:solidFill>
                  <a:schemeClr val="accent1">
                    <a:lumMod val="50000"/>
                  </a:schemeClr>
                </a:solidFill>
                <a:latin typeface="Cambria" panose="02040503050406030204" pitchFamily="18" charset="0"/>
                <a:ea typeface="Cambria" panose="02040503050406030204" pitchFamily="18" charset="0"/>
              </a:rPr>
              <a:t>.</a:t>
            </a:r>
          </a:p>
          <a:p>
            <a:pPr marL="342900" lvl="0" indent="-190500" algn="just">
              <a:lnSpc>
                <a:spcPct val="200000"/>
              </a:lnSpc>
              <a:spcBef>
                <a:spcPts val="0"/>
              </a:spcBef>
              <a:buSzPct val="100000"/>
              <a:buNone/>
            </a:pPr>
            <a:r>
              <a:rPr lang="en-US" sz="2400" dirty="0">
                <a:solidFill>
                  <a:schemeClr val="accent1">
                    <a:lumMod val="50000"/>
                  </a:schemeClr>
                </a:solidFill>
                <a:latin typeface="Cambria" panose="02040503050406030204" pitchFamily="18" charset="0"/>
                <a:ea typeface="Cambria" panose="02040503050406030204" pitchFamily="18" charset="0"/>
              </a:rPr>
              <a:t>Backend: </a:t>
            </a:r>
            <a:r>
              <a:rPr lang="en-US" sz="2400" dirty="0">
                <a:solidFill>
                  <a:schemeClr val="tx1"/>
                </a:solidFill>
                <a:latin typeface="Cambria" panose="02040503050406030204" pitchFamily="18" charset="0"/>
                <a:ea typeface="Cambria" panose="02040503050406030204" pitchFamily="18" charset="0"/>
              </a:rPr>
              <a:t>Python (Flask/Django) or Node.js</a:t>
            </a:r>
          </a:p>
          <a:p>
            <a:pPr marL="342900" lvl="0" indent="-190500" algn="just">
              <a:lnSpc>
                <a:spcPct val="200000"/>
              </a:lnSpc>
              <a:spcBef>
                <a:spcPts val="0"/>
              </a:spcBef>
              <a:buSzPct val="100000"/>
              <a:buNone/>
            </a:pPr>
            <a:r>
              <a:rPr lang="en-US" sz="2400" dirty="0">
                <a:solidFill>
                  <a:schemeClr val="accent1">
                    <a:lumMod val="50000"/>
                  </a:schemeClr>
                </a:solidFill>
                <a:latin typeface="Cambria" panose="02040503050406030204" pitchFamily="18" charset="0"/>
                <a:ea typeface="Cambria" panose="02040503050406030204" pitchFamily="18" charset="0"/>
              </a:rPr>
              <a:t>Database: </a:t>
            </a:r>
            <a:r>
              <a:rPr lang="en-US" sz="2400" dirty="0">
                <a:solidFill>
                  <a:schemeClr val="tx1"/>
                </a:solidFill>
                <a:latin typeface="Cambria" panose="02040503050406030204" pitchFamily="18" charset="0"/>
                <a:ea typeface="Cambria" panose="02040503050406030204" pitchFamily="18" charset="0"/>
              </a:rPr>
              <a:t>MySQL or Firebase</a:t>
            </a:r>
          </a:p>
          <a:p>
            <a:pPr marL="342900" lvl="0" indent="-190500" algn="just">
              <a:lnSpc>
                <a:spcPct val="200000"/>
              </a:lnSpc>
              <a:spcBef>
                <a:spcPts val="0"/>
              </a:spcBef>
              <a:buSzPct val="100000"/>
              <a:buNone/>
            </a:pPr>
            <a:r>
              <a:rPr lang="en-US" sz="2400" dirty="0">
                <a:solidFill>
                  <a:schemeClr val="accent1">
                    <a:lumMod val="50000"/>
                  </a:schemeClr>
                </a:solidFill>
                <a:latin typeface="Cambria" panose="02040503050406030204" pitchFamily="18" charset="0"/>
                <a:ea typeface="Cambria" panose="02040503050406030204" pitchFamily="18" charset="0"/>
              </a:rPr>
              <a:t>UI Path: </a:t>
            </a:r>
            <a:r>
              <a:rPr lang="en-US" sz="2400" dirty="0">
                <a:solidFill>
                  <a:schemeClr val="tx1"/>
                </a:solidFill>
                <a:latin typeface="Cambria" panose="02040503050406030204" pitchFamily="18" charset="0"/>
                <a:ea typeface="Cambria" panose="02040503050406030204" pitchFamily="18" charset="0"/>
              </a:rPr>
              <a:t>For process automation where needed.</a:t>
            </a:r>
          </a:p>
          <a:p>
            <a:pPr marL="342900" lvl="0" indent="-190500" algn="just" rtl="0">
              <a:lnSpc>
                <a:spcPct val="200000"/>
              </a:lnSpc>
              <a:spcBef>
                <a:spcPts val="0"/>
              </a:spcBef>
              <a:spcAft>
                <a:spcPts val="0"/>
              </a:spcAft>
              <a:buClr>
                <a:schemeClr val="dk1"/>
              </a:buClr>
              <a:buSzPct val="100000"/>
              <a:buNone/>
            </a:pPr>
            <a:r>
              <a:rPr lang="en-US" sz="2400" dirty="0">
                <a:solidFill>
                  <a:schemeClr val="accent1">
                    <a:lumMod val="50000"/>
                  </a:schemeClr>
                </a:solidFill>
                <a:latin typeface="Cambria" panose="02040503050406030204" pitchFamily="18" charset="0"/>
                <a:ea typeface="Cambria" panose="02040503050406030204" pitchFamily="18" charset="0"/>
              </a:rPr>
              <a:t>Hardware Requirements:</a:t>
            </a:r>
            <a:endParaRPr lang="en-US" sz="2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2400" dirty="0">
                <a:latin typeface="Cambria" panose="02040503050406030204" pitchFamily="18" charset="0"/>
                <a:ea typeface="Cambria" panose="02040503050406030204" pitchFamily="18" charset="0"/>
              </a:rPr>
              <a:t>Storage</a:t>
            </a:r>
          </a:p>
          <a:p>
            <a:pPr marL="342900" lvl="0" indent="-190500" algn="just" rtl="0">
              <a:lnSpc>
                <a:spcPct val="200000"/>
              </a:lnSpc>
              <a:spcBef>
                <a:spcPts val="0"/>
              </a:spcBef>
              <a:spcAft>
                <a:spcPts val="0"/>
              </a:spcAft>
              <a:buClr>
                <a:schemeClr val="dk1"/>
              </a:buClr>
              <a:buSzPct val="100000"/>
              <a:buNone/>
            </a:pPr>
            <a:r>
              <a:rPr lang="en-US" sz="2400" dirty="0">
                <a:latin typeface="Cambria" panose="02040503050406030204" pitchFamily="18" charset="0"/>
                <a:ea typeface="Cambria" panose="02040503050406030204" pitchFamily="18" charset="0"/>
              </a:rPr>
              <a:t>Network Requirements</a:t>
            </a:r>
          </a:p>
          <a:p>
            <a:pPr marL="342900" lvl="0" indent="-190500" algn="just" rtl="0">
              <a:lnSpc>
                <a:spcPct val="200000"/>
              </a:lnSpc>
              <a:spcBef>
                <a:spcPts val="0"/>
              </a:spcBef>
              <a:spcAft>
                <a:spcPts val="0"/>
              </a:spcAft>
              <a:buClr>
                <a:schemeClr val="dk1"/>
              </a:buClr>
              <a:buSzPct val="100000"/>
              <a:buNone/>
            </a:pPr>
            <a:r>
              <a:rPr lang="en-US" sz="2400" dirty="0">
                <a:latin typeface="Cambria" panose="02040503050406030204" pitchFamily="18" charset="0"/>
                <a:ea typeface="Cambria" panose="02040503050406030204" pitchFamily="18" charset="0"/>
              </a:rPr>
              <a:t>Peripheral Devices</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7" name="Content Placeholder 6">
            <a:extLst>
              <a:ext uri="{FF2B5EF4-FFF2-40B4-BE49-F238E27FC236}">
                <a16:creationId xmlns:a16="http://schemas.microsoft.com/office/drawing/2014/main" id="{1BE9FD46-5017-06EB-FFD5-7EEFAABFD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541" y="1156448"/>
            <a:ext cx="4329953" cy="2187388"/>
          </a:xfrm>
          <a:prstGeom prst="rect">
            <a:avLst/>
          </a:prstGeom>
        </p:spPr>
      </p:pic>
      <p:graphicFrame>
        <p:nvGraphicFramePr>
          <p:cNvPr id="8" name="Chart 7">
            <a:extLst>
              <a:ext uri="{FF2B5EF4-FFF2-40B4-BE49-F238E27FC236}">
                <a16:creationId xmlns:a16="http://schemas.microsoft.com/office/drawing/2014/main" id="{4ACB6465-DBDB-BFEE-25BC-A3D6CEAE560D}"/>
              </a:ext>
            </a:extLst>
          </p:cNvPr>
          <p:cNvGraphicFramePr>
            <a:graphicFrameLocks/>
          </p:cNvGraphicFramePr>
          <p:nvPr>
            <p:extLst>
              <p:ext uri="{D42A27DB-BD31-4B8C-83A1-F6EECF244321}">
                <p14:modId xmlns:p14="http://schemas.microsoft.com/office/powerpoint/2010/main" val="4188355564"/>
              </p:ext>
            </p:extLst>
          </p:nvPr>
        </p:nvGraphicFramePr>
        <p:xfrm>
          <a:off x="5701552" y="1505931"/>
          <a:ext cx="5779247" cy="43928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GB" sz="1600" dirty="0"/>
              <a:t>An all in all one step app for tourist to get access for</a:t>
            </a:r>
          </a:p>
          <a:p>
            <a:r>
              <a:rPr lang="en-GB" sz="1600" dirty="0"/>
              <a:t>Hotel booking</a:t>
            </a:r>
          </a:p>
          <a:p>
            <a:r>
              <a:rPr lang="en-GB" sz="1600" dirty="0"/>
              <a:t>Online food order</a:t>
            </a:r>
          </a:p>
          <a:p>
            <a:r>
              <a:rPr lang="en-GB" sz="1600" dirty="0"/>
              <a:t>Cab booking </a:t>
            </a:r>
          </a:p>
          <a:p>
            <a:pPr marL="0" indent="0">
              <a:buNone/>
            </a:pPr>
            <a:r>
              <a:rPr lang="en-GB" sz="1600" dirty="0"/>
              <a:t>This app avoids installing various application and can provide direct access to websites</a:t>
            </a:r>
          </a:p>
          <a:p>
            <a:endParaRPr lang="en-GB" sz="1600" dirty="0"/>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a:extLst>
              <a:ext uri="{FF2B5EF4-FFF2-40B4-BE49-F238E27FC236}">
                <a16:creationId xmlns:a16="http://schemas.microsoft.com/office/drawing/2014/main" id="{1024E4F6-3785-48F6-1C86-21D175285A03}"/>
              </a:ext>
            </a:extLst>
          </p:cNvPr>
          <p:cNvSpPr>
            <a:spLocks noGrp="1" noChangeArrowheads="1"/>
          </p:cNvSpPr>
          <p:nvPr>
            <p:ph idx="1"/>
          </p:nvPr>
        </p:nvSpPr>
        <p:spPr bwMode="auto">
          <a:xfrm>
            <a:off x="812800" y="686670"/>
            <a:ext cx="10668000" cy="5798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800" dirty="0"/>
          </a:p>
          <a:p>
            <a:endParaRPr lang="en-US" sz="1800" dirty="0"/>
          </a:p>
          <a:p>
            <a:endParaRPr lang="en-US" sz="1800" dirty="0"/>
          </a:p>
          <a:p>
            <a:endParaRPr lang="en-US" sz="1800" dirty="0"/>
          </a:p>
          <a:p>
            <a:r>
              <a:rPr lang="en-US" sz="1800" dirty="0"/>
              <a:t>the development of a </a:t>
            </a:r>
            <a:r>
              <a:rPr lang="en-US" sz="1800" b="1" dirty="0"/>
              <a:t>one-stop tourism solution</a:t>
            </a:r>
            <a:r>
              <a:rPr lang="en-US" sz="1800" dirty="0"/>
              <a:t> addresses the growing demand for seamless, personalized, and efficient travel experiences. By integrating multiple travel services—such as flight and accommodation bookings, local experiences, dining reservations, and real-time travel assistance—into a single platform, travelers can plan and manage every aspect of their journey with ease.</a:t>
            </a:r>
          </a:p>
          <a:p>
            <a:r>
              <a:rPr lang="en-US" sz="1800" dirty="0"/>
              <a:t>The solution leverages cutting-edge technologies like </a:t>
            </a:r>
            <a:r>
              <a:rPr lang="en-US" sz="1800" b="1" dirty="0"/>
              <a:t>artificial intelligence</a:t>
            </a:r>
            <a:r>
              <a:rPr lang="en-US" sz="1800" dirty="0"/>
              <a:t>, </a:t>
            </a:r>
            <a:r>
              <a:rPr lang="en-US" sz="1800" b="1" dirty="0"/>
              <a:t>mobile-first design</a:t>
            </a:r>
            <a:r>
              <a:rPr lang="en-US" sz="1800" dirty="0"/>
              <a:t>, and </a:t>
            </a:r>
            <a:r>
              <a:rPr lang="en-US" sz="1800" b="1" dirty="0"/>
              <a:t>cloud-based architecture</a:t>
            </a:r>
            <a:r>
              <a:rPr lang="en-US" sz="1800" dirty="0"/>
              <a:t> to deliver personalized recommendations, enhance user experiences, and ensure scalability. Additionally, the platform's focus on </a:t>
            </a:r>
            <a:r>
              <a:rPr lang="en-US" sz="1800" b="1" dirty="0"/>
              <a:t>sustainability</a:t>
            </a:r>
            <a:r>
              <a:rPr lang="en-US" sz="1800" dirty="0"/>
              <a:t> and </a:t>
            </a:r>
            <a:r>
              <a:rPr lang="en-US" sz="1800" b="1" dirty="0"/>
              <a:t>ethical tourism</a:t>
            </a:r>
            <a:r>
              <a:rPr lang="en-US" sz="1800" dirty="0"/>
              <a:t> aligns with modern travelers' desire for responsible and eco-friendly travel options.</a:t>
            </a:r>
          </a:p>
          <a:p>
            <a:endParaRPr lang="en-US" sz="1800" dirty="0"/>
          </a:p>
          <a:p>
            <a:endParaRPr lang="en-US" sz="1800" dirty="0"/>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algn="l">
              <a:buFont typeface="Arial" panose="020B0604020202020204" pitchFamily="34" charset="0"/>
              <a:buChar char="•"/>
            </a:pPr>
            <a:r>
              <a:rPr lang="en-US" b="0" i="0" u="none" strike="noStrike" dirty="0">
                <a:solidFill>
                  <a:srgbClr val="1F2328"/>
                </a:solidFill>
                <a:effectLst/>
                <a:latin typeface="-apple-system"/>
                <a:hlinkClick r:id="rId3"/>
              </a:rPr>
              <a:t>https://github.com/monikap384/A-One-Stop-Solution-Focusing-On-Tourism</a:t>
            </a:r>
            <a:endParaRPr lang="en-US" b="0" i="0" u="none" strike="noStrike" dirty="0">
              <a:solidFill>
                <a:srgbClr val="1F2328"/>
              </a:solidFill>
              <a:effectLst/>
              <a:latin typeface="-apple-system"/>
            </a:endParaRPr>
          </a:p>
          <a:p>
            <a:pPr algn="l">
              <a:buFont typeface="Arial" panose="020B0604020202020204" pitchFamily="34" charset="0"/>
              <a:buChar char="•"/>
            </a:pPr>
            <a:endParaRPr lang="en-US" b="0" i="0" u="none" strike="noStrike" dirty="0">
              <a:solidFill>
                <a:srgbClr val="1F2328"/>
              </a:solidFill>
              <a:effectLst/>
              <a:latin typeface="-apple-system"/>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152400" indent="0">
              <a:spcBef>
                <a:spcPts val="0"/>
              </a:spcBef>
              <a:buNone/>
            </a:pPr>
            <a:r>
              <a:rPr lang="en-IN" dirty="0">
                <a:latin typeface="Cambria" panose="02040503050406030204" pitchFamily="18" charset="0"/>
                <a:ea typeface="Cambria" panose="02040503050406030204" pitchFamily="18" charset="0"/>
                <a:hlinkClick r:id="rId2"/>
              </a:rPr>
              <a:t>https://www.gousa.in/usa-experiences?no_geo_redirect=true&amp;fy24_in_int_gen_getr_sem_pd_planning=&amp;gad_source=1</a:t>
            </a: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r>
              <a:rPr lang="en-IN" dirty="0">
                <a:latin typeface="Cambria" panose="02040503050406030204" pitchFamily="18" charset="0"/>
                <a:ea typeface="Cambria" panose="02040503050406030204" pitchFamily="18" charset="0"/>
                <a:hlinkClick r:id="rId3"/>
              </a:rPr>
              <a:t>https://www.linkedin.com/pulse/deep-dive-uipaths-technologies-application-tourism-sector-edvenswa-bvnfc?trk=organization_guest_main-feed-card_feed-article-content</a:t>
            </a: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r>
              <a:rPr lang="en-IN" dirty="0">
                <a:latin typeface="Cambria" panose="02040503050406030204" pitchFamily="18" charset="0"/>
                <a:ea typeface="Cambria" panose="02040503050406030204" pitchFamily="18" charset="0"/>
                <a:hlinkClick r:id="rId4"/>
              </a:rPr>
              <a:t>https://medium.com/@polozdaria/travel-app-case-study-38e3e16b4db</a:t>
            </a: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F5FE-2C89-EA4D-65D2-ECC8A92045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566E38-E6E3-234E-AA50-E135C7CF9A7D}"/>
              </a:ext>
            </a:extLst>
          </p:cNvPr>
          <p:cNvSpPr>
            <a:spLocks noGrp="1"/>
          </p:cNvSpPr>
          <p:nvPr>
            <p:ph idx="1"/>
          </p:nvPr>
        </p:nvSpPr>
        <p:spPr/>
        <p:txBody>
          <a:bodyPr>
            <a:normAutofit fontScale="70000" lnSpcReduction="20000"/>
          </a:bodyPr>
          <a:lstStyle/>
          <a:p>
            <a:r>
              <a:rPr lang="en-US" dirty="0" err="1"/>
              <a:t>Becken</a:t>
            </a:r>
            <a:r>
              <a:rPr lang="en-US" dirty="0"/>
              <a:t>, S. (2017). Sustainable Tourism: An Overview. Tourism Management.</a:t>
            </a:r>
          </a:p>
          <a:p>
            <a:r>
              <a:rPr lang="en-US" dirty="0" err="1"/>
              <a:t>Buhalis</a:t>
            </a:r>
            <a:r>
              <a:rPr lang="en-US" dirty="0"/>
              <a:t>, D. (2003). </a:t>
            </a:r>
            <a:r>
              <a:rPr lang="en-US" dirty="0" err="1"/>
              <a:t>eTourism</a:t>
            </a:r>
            <a:r>
              <a:rPr lang="en-US" dirty="0"/>
              <a:t>: Information Technology for Strategic Tourism Management. Pearson Education.</a:t>
            </a:r>
          </a:p>
          <a:p>
            <a:r>
              <a:rPr lang="en-US" dirty="0" err="1"/>
              <a:t>Buhalis</a:t>
            </a:r>
            <a:r>
              <a:rPr lang="en-US" dirty="0"/>
              <a:t>, D., &amp; Law, R. (2008). Progress in Information Technology and Tourism Management: 20 Years on and 10 Years After the Internet. Tourism Management.</a:t>
            </a:r>
          </a:p>
          <a:p>
            <a:r>
              <a:rPr lang="en-US" dirty="0"/>
              <a:t>González, M. A., et al. (2019). Sustainable Tourism and Its Impact on the Local Economy. Journal of Tourism Research.</a:t>
            </a:r>
          </a:p>
          <a:p>
            <a:r>
              <a:rPr lang="en-US" dirty="0"/>
              <a:t>Hsu, C. H. C., &amp; Huang, S. (2016). Integrating Travel Services and Experience: A New Business Model. Journal of Travel Research.</a:t>
            </a:r>
          </a:p>
          <a:p>
            <a:r>
              <a:rPr lang="en-US" dirty="0"/>
              <a:t>Huang, T., et al. (2021). The Impact of Augmented Reality on Tourist Experiences. Tourism </a:t>
            </a:r>
            <a:r>
              <a:rPr lang="en-US" dirty="0" err="1"/>
              <a:t>Management.Kwortnik</a:t>
            </a:r>
            <a:r>
              <a:rPr lang="en-US" dirty="0"/>
              <a:t>, R. J., &amp; Thompson, G. M. (2009). Unifying Service Marketing and Operations with Service Experience Management. Journal of Service Research.</a:t>
            </a:r>
          </a:p>
          <a:p>
            <a:r>
              <a:rPr lang="en-US" dirty="0"/>
              <a:t>Li, X., et al. (2018). Personalization in Tourism: A Study of User Preferences. Journal of Travel &amp; Tourism Marketing.</a:t>
            </a:r>
          </a:p>
          <a:p>
            <a:r>
              <a:rPr lang="en-US" dirty="0"/>
              <a:t>Mackenzie, S. B., et al. (2020). Artificial Intelligence in the Tourism Industry: The Future of Travel. International Journal of Hospitality Management.</a:t>
            </a:r>
          </a:p>
          <a:p>
            <a:r>
              <a:rPr lang="en-US" dirty="0"/>
              <a:t>World Tourism Organization. (2021). Global Report on the Trends in Tourism. UNWTO.</a:t>
            </a:r>
            <a:endParaRPr lang="en-IN" dirty="0"/>
          </a:p>
        </p:txBody>
      </p:sp>
    </p:spTree>
    <p:extLst>
      <p:ext uri="{BB962C8B-B14F-4D97-AF65-F5344CB8AC3E}">
        <p14:creationId xmlns:p14="http://schemas.microsoft.com/office/powerpoint/2010/main" val="296813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70000" lnSpcReduction="20000"/>
          </a:bodyPr>
          <a:lstStyle/>
          <a:p>
            <a:pPr marL="152400" lvl="0" indent="0" algn="just">
              <a:lnSpc>
                <a:spcPct val="200000"/>
              </a:lnSpc>
              <a:spcBef>
                <a:spcPts val="0"/>
              </a:spcBef>
              <a:buSzPct val="100000"/>
              <a:buNone/>
            </a:pPr>
            <a:r>
              <a:rPr lang="en-US" sz="2400" b="1" dirty="0">
                <a:latin typeface="Cambria" panose="02040503050406030204" pitchFamily="18" charset="0"/>
                <a:ea typeface="Cambria" panose="02040503050406030204" pitchFamily="18" charset="0"/>
              </a:rPr>
              <a:t>Introduction: </a:t>
            </a:r>
            <a:r>
              <a:rPr lang="en-US" sz="2400" dirty="0">
                <a:latin typeface="Cambria" panose="02040503050406030204" pitchFamily="18" charset="0"/>
                <a:ea typeface="Cambria" panose="02040503050406030204" pitchFamily="18" charset="0"/>
              </a:rPr>
              <a:t>A tourist guide app that offers car booking, hotel booking, and place recommendations, tailored to user needs. </a:t>
            </a:r>
          </a:p>
          <a:p>
            <a:pPr marL="152400" lvl="0" indent="0" algn="just">
              <a:lnSpc>
                <a:spcPct val="200000"/>
              </a:lnSpc>
              <a:spcBef>
                <a:spcPts val="0"/>
              </a:spcBef>
              <a:buSzPct val="100000"/>
              <a:buNone/>
            </a:pPr>
            <a:r>
              <a:rPr lang="en-US" sz="2400" dirty="0">
                <a:latin typeface="Cambria" panose="02040503050406030204" pitchFamily="18" charset="0"/>
                <a:ea typeface="Cambria" panose="02040503050406030204" pitchFamily="18" charset="0"/>
              </a:rPr>
              <a:t> Many tourists struggle to find all services (booking, recommendations) in one app, leading to inconvenience.</a:t>
            </a:r>
          </a:p>
          <a:p>
            <a:pPr marL="152400" lvl="0" indent="0" algn="just">
              <a:lnSpc>
                <a:spcPct val="200000"/>
              </a:lnSpc>
              <a:spcBef>
                <a:spcPts val="0"/>
              </a:spcBef>
              <a:buSzPct val="100000"/>
              <a:buNone/>
            </a:pPr>
            <a:r>
              <a:rPr lang="en-US" sz="2400" dirty="0">
                <a:latin typeface="Cambria" panose="02040503050406030204" pitchFamily="18" charset="0"/>
                <a:ea typeface="Cambria" panose="02040503050406030204" pitchFamily="18" charset="0"/>
              </a:rPr>
              <a:t>1. Car Booking Users can search, compare, and book rental cars. Filters by car type, price, and availability.  Automated booking confirmation with UI Path.</a:t>
            </a:r>
          </a:p>
          <a:p>
            <a:pPr marL="152400" lvl="0" indent="0" algn="just">
              <a:lnSpc>
                <a:spcPct val="200000"/>
              </a:lnSpc>
              <a:spcBef>
                <a:spcPts val="0"/>
              </a:spcBef>
              <a:buSzPct val="100000"/>
              <a:buNone/>
            </a:pPr>
            <a:r>
              <a:rPr lang="en-US" sz="2400" dirty="0">
                <a:latin typeface="Cambria" panose="02040503050406030204" pitchFamily="18" charset="0"/>
                <a:ea typeface="Cambria" panose="02040503050406030204" pitchFamily="18" charset="0"/>
              </a:rPr>
              <a:t>2. Hotel Booking Simple search for hotels by price and location. Booking form with check-in/out and guest details. Automated booking process for confirmations.</a:t>
            </a:r>
          </a:p>
          <a:p>
            <a:pPr marL="152400" lvl="0" indent="0" algn="just">
              <a:lnSpc>
                <a:spcPct val="200000"/>
              </a:lnSpc>
              <a:spcBef>
                <a:spcPts val="0"/>
              </a:spcBef>
              <a:buSzPct val="100000"/>
              <a:buNone/>
            </a:pPr>
            <a:r>
              <a:rPr lang="en-US" sz="2400" dirty="0">
                <a:latin typeface="Cambria" panose="02040503050406030204" pitchFamily="18" charset="0"/>
                <a:ea typeface="Cambria" panose="02040503050406030204" pitchFamily="18" charset="0"/>
              </a:rPr>
              <a:t>3.Cab booking.</a:t>
            </a:r>
          </a:p>
          <a:p>
            <a:pPr marL="152400" lvl="0" indent="0" algn="just">
              <a:lnSpc>
                <a:spcPct val="200000"/>
              </a:lnSpc>
              <a:spcBef>
                <a:spcPts val="0"/>
              </a:spcBef>
              <a:buSzPct val="100000"/>
              <a:buNone/>
            </a:pPr>
            <a:r>
              <a:rPr lang="en-US" sz="2400" dirty="0">
                <a:latin typeface="Cambria" panose="02040503050406030204" pitchFamily="18" charset="0"/>
                <a:ea typeface="Cambria" panose="02040503050406030204" pitchFamily="18" charset="0"/>
              </a:rPr>
              <a:t>4. User-Friendly Interface Clean design with easy navigation. Interactive map for exploring places and getting info</a:t>
            </a:r>
            <a:r>
              <a:rPr lang="en-US" dirty="0">
                <a:latin typeface="Cambria" panose="02040503050406030204" pitchFamily="18" charset="0"/>
                <a:ea typeface="Cambria" panose="02040503050406030204" pitchFamily="18" charset="0"/>
              </a:rPr>
              <a:t> and also a quick assistance using chatbot.</a:t>
            </a:r>
            <a:endParaRPr lang="en-US" sz="2400"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69A0-46A4-4005-9FCA-3274DF6F732B}"/>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0CBDD8F9-4107-7855-718E-D88AC24536DF}"/>
              </a:ext>
            </a:extLst>
          </p:cNvPr>
          <p:cNvPicPr>
            <a:picLocks noGrp="1" noChangeAspect="1"/>
          </p:cNvPicPr>
          <p:nvPr>
            <p:ph idx="1"/>
          </p:nvPr>
        </p:nvPicPr>
        <p:blipFill>
          <a:blip r:embed="rId2"/>
          <a:stretch>
            <a:fillRect/>
          </a:stretch>
        </p:blipFill>
        <p:spPr>
          <a:xfrm>
            <a:off x="812800" y="1143000"/>
            <a:ext cx="4350871" cy="4827494"/>
          </a:xfrm>
          <a:prstGeom prst="rect">
            <a:avLst/>
          </a:prstGeom>
        </p:spPr>
      </p:pic>
      <p:pic>
        <p:nvPicPr>
          <p:cNvPr id="5" name="Picture 4">
            <a:extLst>
              <a:ext uri="{FF2B5EF4-FFF2-40B4-BE49-F238E27FC236}">
                <a16:creationId xmlns:a16="http://schemas.microsoft.com/office/drawing/2014/main" id="{ED2F9D38-61A5-BB98-7F53-71E47425D135}"/>
              </a:ext>
            </a:extLst>
          </p:cNvPr>
          <p:cNvPicPr>
            <a:picLocks noChangeAspect="1"/>
          </p:cNvPicPr>
          <p:nvPr/>
        </p:nvPicPr>
        <p:blipFill>
          <a:blip r:embed="rId3"/>
          <a:stretch>
            <a:fillRect/>
          </a:stretch>
        </p:blipFill>
        <p:spPr>
          <a:xfrm>
            <a:off x="5531224" y="1143001"/>
            <a:ext cx="5949576" cy="4827494"/>
          </a:xfrm>
          <a:prstGeom prst="rect">
            <a:avLst/>
          </a:prstGeom>
        </p:spPr>
      </p:pic>
    </p:spTree>
    <p:extLst>
      <p:ext uri="{BB962C8B-B14F-4D97-AF65-F5344CB8AC3E}">
        <p14:creationId xmlns:p14="http://schemas.microsoft.com/office/powerpoint/2010/main" val="131454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1. E-Tourism and Digital Platforms</a:t>
            </a:r>
          </a:p>
          <a:p>
            <a:r>
              <a:rPr lang="en-US" b="1" dirty="0">
                <a:latin typeface="Calibri Light" panose="020F0302020204030204" pitchFamily="34" charset="0"/>
                <a:ea typeface="Calibri Light" panose="020F0302020204030204" pitchFamily="34" charset="0"/>
                <a:cs typeface="Calibri Light" panose="020F0302020204030204" pitchFamily="34" charset="0"/>
              </a:rPr>
              <a:t>2. User Behavior and Expectations in Online Tourism</a:t>
            </a:r>
          </a:p>
          <a:p>
            <a:r>
              <a:rPr lang="en-US" dirty="0">
                <a:latin typeface="Calibri Light" panose="020F0302020204030204" pitchFamily="34" charset="0"/>
                <a:ea typeface="Calibri Light" panose="020F0302020204030204" pitchFamily="34" charset="0"/>
                <a:cs typeface="Calibri Light" panose="020F0302020204030204" pitchFamily="34" charset="0"/>
              </a:rPr>
              <a:t>3. Platform Economics and Business Models in Tourism</a:t>
            </a:r>
          </a:p>
          <a:p>
            <a:r>
              <a:rPr lang="en-IN" dirty="0">
                <a:latin typeface="Calibri Light" panose="020F0302020204030204" pitchFamily="34" charset="0"/>
                <a:ea typeface="Calibri Light" panose="020F0302020204030204" pitchFamily="34" charset="0"/>
                <a:cs typeface="Calibri Light" panose="020F0302020204030204" pitchFamily="34" charset="0"/>
              </a:rPr>
              <a:t>4. Emerging Technologies in Tourism</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r>
              <a:rPr lang="en-US" dirty="0">
                <a:latin typeface="Calibri Light" panose="020F0302020204030204" pitchFamily="34" charset="0"/>
                <a:ea typeface="Calibri Light" panose="020F0302020204030204" pitchFamily="34" charset="0"/>
                <a:cs typeface="Calibri Light" panose="020F0302020204030204" pitchFamily="34" charset="0"/>
              </a:rPr>
              <a:t>5. Sustainable and Responsible Tourism</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DF06-A43F-2C6C-FE26-F6A64B5E30F6}"/>
              </a:ext>
            </a:extLst>
          </p:cNvPr>
          <p:cNvSpPr>
            <a:spLocks noGrp="1"/>
          </p:cNvSpPr>
          <p:nvPr>
            <p:ph type="title"/>
          </p:nvPr>
        </p:nvSpPr>
        <p:spPr/>
        <p:txBody>
          <a:bodyPr/>
          <a:lstStyle/>
          <a:p>
            <a:r>
              <a:rPr lang="en-IN" dirty="0"/>
              <a:t>Our app:</a:t>
            </a:r>
          </a:p>
        </p:txBody>
      </p:sp>
      <p:sp>
        <p:nvSpPr>
          <p:cNvPr id="3" name="Content Placeholder 2">
            <a:extLst>
              <a:ext uri="{FF2B5EF4-FFF2-40B4-BE49-F238E27FC236}">
                <a16:creationId xmlns:a16="http://schemas.microsoft.com/office/drawing/2014/main" id="{24AC62AF-9BDC-3F51-BE3B-C9CBBA99B803}"/>
              </a:ext>
            </a:extLst>
          </p:cNvPr>
          <p:cNvSpPr>
            <a:spLocks noGrp="1"/>
          </p:cNvSpPr>
          <p:nvPr>
            <p:ph idx="1"/>
          </p:nvPr>
        </p:nvSpPr>
        <p:spPr/>
        <p:txBody>
          <a:bodyPr>
            <a:normAutofit fontScale="70000" lnSpcReduction="20000"/>
          </a:bodyPr>
          <a:lstStyle/>
          <a:p>
            <a:pPr marL="0" indent="0">
              <a:buNone/>
            </a:pPr>
            <a:r>
              <a:rPr lang="en-US" dirty="0"/>
              <a:t>1. </a:t>
            </a:r>
            <a:r>
              <a:rPr lang="en-US" b="1" dirty="0"/>
              <a:t>Concept Overview</a:t>
            </a:r>
            <a:r>
              <a:rPr lang="en-US" dirty="0"/>
              <a:t>	</a:t>
            </a:r>
          </a:p>
          <a:p>
            <a:pPr marL="0" indent="0">
              <a:buNone/>
            </a:pPr>
            <a:r>
              <a:rPr lang="en-US" dirty="0"/>
              <a:t>	One-stop solutions in tourism provide a unified platform for multiple services: booking, transport, accommodation, activities, and dining.	</a:t>
            </a:r>
          </a:p>
          <a:p>
            <a:pPr marL="0" indent="0">
              <a:buNone/>
            </a:pPr>
            <a:r>
              <a:rPr lang="en-US" dirty="0"/>
              <a:t>	Key Idea: Seamless integration and convenience for users (Smith, 2019).</a:t>
            </a:r>
          </a:p>
          <a:p>
            <a:pPr marL="0" indent="0">
              <a:buNone/>
            </a:pPr>
            <a:r>
              <a:rPr lang="en-US" dirty="0"/>
              <a:t>2. </a:t>
            </a:r>
            <a:r>
              <a:rPr lang="en-US" b="1" dirty="0"/>
              <a:t>Benefits to Tourists	</a:t>
            </a:r>
          </a:p>
          <a:p>
            <a:pPr marL="0" indent="0">
              <a:buNone/>
            </a:pPr>
            <a:r>
              <a:rPr lang="en-US" dirty="0"/>
              <a:t>	Convenience: All services available in one place, reducing planning stress (Johnson et al., 2021).	</a:t>
            </a:r>
          </a:p>
          <a:p>
            <a:pPr marL="0" indent="0">
              <a:buNone/>
            </a:pPr>
            <a:r>
              <a:rPr lang="en-US" dirty="0"/>
              <a:t>	Personalization: AI-driven recommendations based on user behavior and preferences (Huang, 2019).	</a:t>
            </a:r>
          </a:p>
          <a:p>
            <a:pPr marL="0" indent="0">
              <a:buNone/>
            </a:pPr>
            <a:r>
              <a:rPr lang="en-US" dirty="0"/>
              <a:t>         Satisfaction: Higher customer trust and loyalty due to ease of use (Chen,     2018).</a:t>
            </a:r>
          </a:p>
          <a:p>
            <a:pPr marL="0" indent="0">
              <a:buNone/>
            </a:pPr>
            <a:r>
              <a:rPr lang="en-US" dirty="0"/>
              <a:t>3. </a:t>
            </a:r>
            <a:r>
              <a:rPr lang="en-US" b="1" dirty="0"/>
              <a:t>Technology in One-Stop Solutions</a:t>
            </a:r>
            <a:r>
              <a:rPr lang="en-US" dirty="0"/>
              <a:t>	</a:t>
            </a:r>
          </a:p>
          <a:p>
            <a:pPr marL="0" indent="0">
              <a:buNone/>
            </a:pPr>
            <a:r>
              <a:rPr lang="en-US" dirty="0"/>
              <a:t>	Artificial Intelligence: Personalization and dynamic pricing (Zhang, 2020).</a:t>
            </a:r>
          </a:p>
          <a:p>
            <a:pPr marL="0" indent="0">
              <a:buNone/>
            </a:pPr>
            <a:r>
              <a:rPr lang="en-US" dirty="0"/>
              <a:t>	Mobile Apps: Easy access to services anytime, anywhere (Torres, 2021).</a:t>
            </a:r>
          </a:p>
          <a:p>
            <a:pPr marL="0" indent="0">
              <a:buNone/>
            </a:pPr>
            <a:r>
              <a:rPr lang="en-US" dirty="0"/>
              <a:t>	Data Analytics: Improving customer experience through user data (Brown, 2020).</a:t>
            </a:r>
          </a:p>
          <a:p>
            <a:pPr marL="0" indent="0">
              <a:buNone/>
            </a:pPr>
            <a:r>
              <a:rPr lang="en-US" dirty="0"/>
              <a:t>4.</a:t>
            </a:r>
            <a:r>
              <a:rPr lang="en-US" b="1" dirty="0"/>
              <a:t> Challenges</a:t>
            </a:r>
            <a:r>
              <a:rPr lang="en-US" dirty="0"/>
              <a:t>	</a:t>
            </a:r>
          </a:p>
          <a:p>
            <a:pPr marL="0" indent="0">
              <a:buNone/>
            </a:pPr>
            <a:r>
              <a:rPr lang="en-US" dirty="0"/>
              <a:t>	Complexity in Integration: Difficult to manage multiple service providers (Kim et al., 2019).	</a:t>
            </a:r>
          </a:p>
          <a:p>
            <a:pPr marL="0" indent="0">
              <a:buNone/>
            </a:pPr>
            <a:r>
              <a:rPr lang="en-US" dirty="0"/>
              <a:t>	Data Privacy Concerns: Trust issues surrounding personal data security (Martins &amp; Silva, 2020).Visual</a:t>
            </a:r>
          </a:p>
          <a:p>
            <a:pPr marL="0" indent="0">
              <a:buNone/>
            </a:pPr>
            <a:endParaRPr lang="en-IN" dirty="0"/>
          </a:p>
        </p:txBody>
      </p:sp>
    </p:spTree>
    <p:extLst>
      <p:ext uri="{BB962C8B-B14F-4D97-AF65-F5344CB8AC3E}">
        <p14:creationId xmlns:p14="http://schemas.microsoft.com/office/powerpoint/2010/main" val="258262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IN" sz="1800" dirty="0"/>
              <a:t>Not able to use more than 1 chrome extension in </a:t>
            </a:r>
            <a:r>
              <a:rPr lang="en-IN" sz="1800" dirty="0" err="1"/>
              <a:t>uipath</a:t>
            </a:r>
            <a:endParaRPr lang="en-IN" sz="1800" dirty="0"/>
          </a:p>
          <a:p>
            <a:r>
              <a:rPr lang="en-IN" sz="1800" dirty="0"/>
              <a:t>Problem in inducing </a:t>
            </a:r>
            <a:r>
              <a:rPr lang="en-IN" sz="1800" dirty="0" err="1"/>
              <a:t>css</a:t>
            </a:r>
            <a:r>
              <a:rPr lang="en-IN" sz="1800" dirty="0"/>
              <a:t> into </a:t>
            </a:r>
            <a:r>
              <a:rPr lang="en-IN" sz="1800" dirty="0" err="1"/>
              <a:t>uipath</a:t>
            </a:r>
            <a:r>
              <a:rPr lang="en-IN" sz="1800" dirty="0"/>
              <a:t>.</a:t>
            </a: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GB" sz="1800" dirty="0"/>
              <a:t>Trying various other platforms like </a:t>
            </a:r>
            <a:r>
              <a:rPr lang="en-GB" sz="1800" dirty="0" err="1"/>
              <a:t>firefox</a:t>
            </a:r>
            <a:r>
              <a:rPr lang="en-GB" sz="1800" dirty="0"/>
              <a:t> for further extensions</a:t>
            </a:r>
          </a:p>
          <a:p>
            <a:r>
              <a:rPr lang="en-GB" sz="1800" dirty="0"/>
              <a:t>Doing more research on implementing </a:t>
            </a:r>
            <a:r>
              <a:rPr lang="en-GB" sz="1800" dirty="0" err="1"/>
              <a:t>css</a:t>
            </a:r>
            <a:r>
              <a:rPr lang="en-GB" sz="1800" dirty="0"/>
              <a:t> into </a:t>
            </a:r>
            <a:r>
              <a:rPr lang="en-GB" sz="1800" dirty="0" err="1"/>
              <a:t>uipath</a:t>
            </a:r>
            <a:r>
              <a:rPr lang="en-GB" sz="1800" dirty="0"/>
              <a:t>.</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b="1" dirty="0">
                <a:latin typeface="Calibri Light" panose="020F0302020204030204" pitchFamily="34" charset="0"/>
                <a:ea typeface="Calibri Light" panose="020F0302020204030204" pitchFamily="34" charset="0"/>
                <a:cs typeface="Calibri Light" panose="020F0302020204030204" pitchFamily="34" charset="0"/>
              </a:rPr>
              <a:t>The main objective of our project is to provide easy access for various apps</a:t>
            </a:r>
            <a:br>
              <a:rPr lang="en-US" b="1" dirty="0">
                <a:latin typeface="Calibri Light" panose="020F0302020204030204" pitchFamily="34" charset="0"/>
                <a:ea typeface="Calibri Light" panose="020F0302020204030204" pitchFamily="34" charset="0"/>
                <a:cs typeface="Calibri Light" panose="020F0302020204030204" pitchFamily="34" charset="0"/>
              </a:rPr>
            </a:br>
            <a:r>
              <a:rPr lang="en-US" b="1" dirty="0">
                <a:latin typeface="Calibri Light" panose="020F0302020204030204" pitchFamily="34" charset="0"/>
                <a:ea typeface="Calibri Light" panose="020F0302020204030204" pitchFamily="34" charset="0"/>
                <a:cs typeface="Calibri Light" panose="020F0302020204030204" pitchFamily="34" charset="0"/>
              </a:rPr>
              <a:t>* easy room booking with various website access.</a:t>
            </a:r>
          </a:p>
          <a:p>
            <a:pPr marL="0" indent="0">
              <a:buNone/>
            </a:pPr>
            <a:r>
              <a:rPr lang="en-US" b="1" dirty="0">
                <a:latin typeface="Calibri Light" panose="020F0302020204030204" pitchFamily="34" charset="0"/>
                <a:ea typeface="Calibri Light" panose="020F0302020204030204" pitchFamily="34" charset="0"/>
                <a:cs typeface="Calibri Light" panose="020F0302020204030204" pitchFamily="34" charset="0"/>
              </a:rPr>
              <a:t>     * online food booking.</a:t>
            </a:r>
          </a:p>
          <a:p>
            <a:pPr marL="0" indent="0">
              <a:buNone/>
            </a:pPr>
            <a:r>
              <a:rPr lang="en-US" b="1" dirty="0">
                <a:latin typeface="Calibri Light" panose="020F0302020204030204" pitchFamily="34" charset="0"/>
                <a:ea typeface="Calibri Light" panose="020F0302020204030204" pitchFamily="34" charset="0"/>
                <a:cs typeface="Calibri Light" panose="020F0302020204030204" pitchFamily="34" charset="0"/>
              </a:rPr>
              <a:t>     * cab booking</a:t>
            </a:r>
          </a:p>
          <a:p>
            <a:pPr marL="0" indent="0">
              <a:buNone/>
            </a:pPr>
            <a:r>
              <a:rPr lang="en-US" b="1" dirty="0">
                <a:latin typeface="Calibri Light" panose="020F0302020204030204" pitchFamily="34" charset="0"/>
                <a:ea typeface="Calibri Light" panose="020F0302020204030204" pitchFamily="34" charset="0"/>
                <a:cs typeface="Calibri Light" panose="020F0302020204030204" pitchFamily="34" charset="0"/>
              </a:rPr>
              <a:t>      </a:t>
            </a:r>
          </a:p>
          <a:p>
            <a:pPr marL="0" indent="0">
              <a:buNone/>
            </a:pPr>
            <a:r>
              <a:rPr lang="en-US" b="1" dirty="0">
                <a:latin typeface="Calibri Light" panose="020F0302020204030204" pitchFamily="34" charset="0"/>
                <a:ea typeface="Calibri Light" panose="020F0302020204030204" pitchFamily="34" charset="0"/>
                <a:cs typeface="Calibri Light" panose="020F0302020204030204" pitchFamily="34" charset="0"/>
              </a:rPr>
              <a:t>We also aim in providing chatbot for the tourists to ask any queries.</a:t>
            </a:r>
          </a:p>
          <a:p>
            <a:pPr marL="0" indent="0">
              <a:buNone/>
            </a:pPr>
            <a:r>
              <a:rPr lang="en-US" b="1" dirty="0">
                <a:latin typeface="Calibri Light" panose="020F0302020204030204" pitchFamily="34" charset="0"/>
                <a:ea typeface="Calibri Light" panose="020F0302020204030204" pitchFamily="34" charset="0"/>
                <a:cs typeface="Calibri Light" panose="020F0302020204030204" pitchFamily="34" charset="0"/>
              </a:rPr>
              <a:t>This app can come in 2 languages currently aiming for English and Hindi</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IN" b="1" dirty="0"/>
              <a:t>Methodology:</a:t>
            </a:r>
          </a:p>
          <a:p>
            <a:r>
              <a:rPr lang="en-US" dirty="0">
                <a:latin typeface="Calibri Light" panose="020F0302020204030204" pitchFamily="34" charset="0"/>
                <a:ea typeface="Calibri Light" panose="020F0302020204030204" pitchFamily="34" charset="0"/>
                <a:cs typeface="Calibri Light" panose="020F0302020204030204" pitchFamily="34" charset="0"/>
              </a:rPr>
              <a:t>1. </a:t>
            </a:r>
            <a:r>
              <a:rPr lang="en-US" b="1" dirty="0">
                <a:latin typeface="Calibri Light" panose="020F0302020204030204" pitchFamily="34" charset="0"/>
                <a:ea typeface="Calibri Light" panose="020F0302020204030204" pitchFamily="34" charset="0"/>
                <a:cs typeface="Calibri Light" panose="020F0302020204030204" pitchFamily="34" charset="0"/>
              </a:rPr>
              <a:t>Project Planning &amp; Requirement Gathering</a:t>
            </a:r>
            <a:endParaRPr lang="en-IN" b="1" dirty="0">
              <a:latin typeface="Calibri Light" panose="020F0302020204030204" pitchFamily="34" charset="0"/>
              <a:ea typeface="Calibri Light" panose="020F0302020204030204" pitchFamily="34" charset="0"/>
              <a:cs typeface="Calibri Light" panose="020F0302020204030204" pitchFamily="34" charset="0"/>
            </a:endParaRPr>
          </a:p>
          <a:p>
            <a:r>
              <a:rPr lang="en-IN" dirty="0">
                <a:latin typeface="Calibri Light" panose="020F0302020204030204" pitchFamily="34" charset="0"/>
                <a:ea typeface="Calibri Light" panose="020F0302020204030204" pitchFamily="34" charset="0"/>
                <a:cs typeface="Calibri Light" panose="020F0302020204030204" pitchFamily="34" charset="0"/>
              </a:rPr>
              <a:t>2. </a:t>
            </a:r>
            <a:r>
              <a:rPr lang="en-IN" b="1" dirty="0">
                <a:latin typeface="Calibri Light" panose="020F0302020204030204" pitchFamily="34" charset="0"/>
                <a:ea typeface="Calibri Light" panose="020F0302020204030204" pitchFamily="34" charset="0"/>
                <a:cs typeface="Calibri Light" panose="020F0302020204030204" pitchFamily="34" charset="0"/>
              </a:rPr>
              <a:t>System Design &amp; Architecture</a:t>
            </a:r>
          </a:p>
          <a:p>
            <a:r>
              <a:rPr lang="en-IN" dirty="0">
                <a:latin typeface="Calibri Light" panose="020F0302020204030204" pitchFamily="34" charset="0"/>
                <a:ea typeface="Calibri Light" panose="020F0302020204030204" pitchFamily="34" charset="0"/>
                <a:cs typeface="Calibri Light" panose="020F0302020204030204" pitchFamily="34" charset="0"/>
              </a:rPr>
              <a:t>3. </a:t>
            </a:r>
            <a:r>
              <a:rPr lang="en-IN" b="1" dirty="0">
                <a:latin typeface="Calibri Light" panose="020F0302020204030204" pitchFamily="34" charset="0"/>
                <a:ea typeface="Calibri Light" panose="020F0302020204030204" pitchFamily="34" charset="0"/>
                <a:cs typeface="Calibri Light" panose="020F0302020204030204" pitchFamily="34" charset="0"/>
              </a:rPr>
              <a:t>Prototyping &amp; UI/UX Design</a:t>
            </a:r>
          </a:p>
          <a:p>
            <a:r>
              <a:rPr lang="en-IN" dirty="0">
                <a:latin typeface="Calibri Light" panose="020F0302020204030204" pitchFamily="34" charset="0"/>
                <a:ea typeface="Calibri Light" panose="020F0302020204030204" pitchFamily="34" charset="0"/>
                <a:cs typeface="Calibri Light" panose="020F0302020204030204" pitchFamily="34" charset="0"/>
              </a:rPr>
              <a:t>4. </a:t>
            </a:r>
            <a:r>
              <a:rPr lang="en-IN" b="1" dirty="0">
                <a:latin typeface="Calibri Light" panose="020F0302020204030204" pitchFamily="34" charset="0"/>
                <a:ea typeface="Calibri Light" panose="020F0302020204030204" pitchFamily="34" charset="0"/>
                <a:cs typeface="Calibri Light" panose="020F0302020204030204" pitchFamily="34" charset="0"/>
              </a:rPr>
              <a:t>Development &amp; Implementation</a:t>
            </a:r>
          </a:p>
          <a:p>
            <a:r>
              <a:rPr lang="en-IN" dirty="0">
                <a:latin typeface="Calibri Light" panose="020F0302020204030204" pitchFamily="34" charset="0"/>
                <a:ea typeface="Calibri Light" panose="020F0302020204030204" pitchFamily="34" charset="0"/>
                <a:cs typeface="Calibri Light" panose="020F0302020204030204" pitchFamily="34" charset="0"/>
              </a:rPr>
              <a:t>5. </a:t>
            </a:r>
            <a:r>
              <a:rPr lang="en-IN" b="1" dirty="0">
                <a:latin typeface="Calibri Light" panose="020F0302020204030204" pitchFamily="34" charset="0"/>
                <a:ea typeface="Calibri Light" panose="020F0302020204030204" pitchFamily="34" charset="0"/>
                <a:cs typeface="Calibri Light" panose="020F0302020204030204" pitchFamily="34" charset="0"/>
              </a:rPr>
              <a:t>Testing &amp; Quality Assurance</a:t>
            </a:r>
          </a:p>
          <a:p>
            <a:r>
              <a:rPr lang="en-IN" dirty="0">
                <a:latin typeface="Calibri Light" panose="020F0302020204030204" pitchFamily="34" charset="0"/>
                <a:ea typeface="Calibri Light" panose="020F0302020204030204" pitchFamily="34" charset="0"/>
                <a:cs typeface="Calibri Light" panose="020F0302020204030204" pitchFamily="34" charset="0"/>
              </a:rPr>
              <a:t>6. </a:t>
            </a:r>
            <a:r>
              <a:rPr lang="en-IN" b="1" dirty="0">
                <a:latin typeface="Calibri Light" panose="020F0302020204030204" pitchFamily="34" charset="0"/>
                <a:ea typeface="Calibri Light" panose="020F0302020204030204" pitchFamily="34" charset="0"/>
                <a:cs typeface="Calibri Light" panose="020F0302020204030204" pitchFamily="34" charset="0"/>
              </a:rPr>
              <a:t>Deployment &amp; Launch</a:t>
            </a:r>
          </a:p>
          <a:p>
            <a:r>
              <a:rPr lang="en-IN" dirty="0">
                <a:latin typeface="Calibri Light" panose="020F0302020204030204" pitchFamily="34" charset="0"/>
                <a:ea typeface="Calibri Light" panose="020F0302020204030204" pitchFamily="34" charset="0"/>
                <a:cs typeface="Calibri Light" panose="020F0302020204030204" pitchFamily="34" charset="0"/>
              </a:rPr>
              <a:t>7. </a:t>
            </a:r>
            <a:r>
              <a:rPr lang="en-IN" b="1" dirty="0">
                <a:latin typeface="Calibri Light" panose="020F0302020204030204" pitchFamily="34" charset="0"/>
                <a:ea typeface="Calibri Light" panose="020F0302020204030204" pitchFamily="34" charset="0"/>
                <a:cs typeface="Calibri Light" panose="020F0302020204030204" pitchFamily="34" charset="0"/>
              </a:rPr>
              <a:t>Maintenance &amp; Updates</a:t>
            </a:r>
            <a:endParaRPr lang="en-GB"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289</TotalTime>
  <Words>1536</Words>
  <Application>Microsoft Office PowerPoint</Application>
  <PresentationFormat>Widescreen</PresentationFormat>
  <Paragraphs>162</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Bookman Old Style</vt:lpstr>
      <vt:lpstr>Calibri</vt:lpstr>
      <vt:lpstr>Calibri Light</vt:lpstr>
      <vt:lpstr>Cambria</vt:lpstr>
      <vt:lpstr>Verdana</vt:lpstr>
      <vt:lpstr>Bioinformatics</vt:lpstr>
      <vt:lpstr>A One Stop Solution focusing on Tourism</vt:lpstr>
      <vt:lpstr>Introduction</vt:lpstr>
      <vt:lpstr>PowerPoint Presentation</vt:lpstr>
      <vt:lpstr>Literature Review</vt:lpstr>
      <vt:lpstr>Our app:</vt:lpstr>
      <vt:lpstr>Existing method Drawback</vt:lpstr>
      <vt:lpstr>Proposed Method</vt:lpstr>
      <vt:lpstr>Objectives</vt:lpstr>
      <vt:lpstr>Methodology/Modules</vt:lpstr>
      <vt:lpstr>Modules referred:</vt:lpstr>
      <vt:lpstr>Architecture</vt:lpstr>
      <vt:lpstr>. </vt:lpstr>
      <vt:lpstr>Hardware/software components</vt:lpstr>
      <vt:lpstr>Timeline of Project</vt:lpstr>
      <vt:lpstr>Expected Outcomes</vt:lpstr>
      <vt:lpstr>Conclusion</vt:lpstr>
      <vt:lpstr>Github Link</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Monika P</cp:lastModifiedBy>
  <cp:revision>20</cp:revision>
  <dcterms:created xsi:type="dcterms:W3CDTF">2023-03-16T03:26:27Z</dcterms:created>
  <dcterms:modified xsi:type="dcterms:W3CDTF">2024-10-19T16:30:50Z</dcterms:modified>
</cp:coreProperties>
</file>