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2" r:id="rId6"/>
    <p:sldId id="271" r:id="rId7"/>
    <p:sldId id="274" r:id="rId8"/>
    <p:sldId id="275"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94660"/>
  </p:normalViewPr>
  <p:slideViewPr>
    <p:cSldViewPr snapToGrid="0">
      <p:cViewPr>
        <p:scale>
          <a:sx n="125" d="100"/>
          <a:sy n="125" d="100"/>
        </p:scale>
        <p:origin x="-2472" y="-1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f0f3400ea6a8182/Documents/Book%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Gantt</a:t>
            </a:r>
            <a:r>
              <a:rPr lang="en-IN" b="1" baseline="0"/>
              <a:t> Chart</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'[Book -1.xlsx]Sheet1 (2)'!$C$2</c:f>
              <c:strCache>
                <c:ptCount val="1"/>
                <c:pt idx="0">
                  <c:v>Start Date</c:v>
                </c:pt>
              </c:strCache>
            </c:strRef>
          </c:tx>
          <c:spPr>
            <a:noFill/>
            <a:ln>
              <a:noFill/>
            </a:ln>
            <a:effectLst/>
            <a:sp3d/>
          </c:spPr>
          <c:invertIfNegative val="0"/>
          <c:cat>
            <c:strRef>
              <c:f>'[Book -1.xlsx]Sheet1 (2)'!$A$3:$A$7</c:f>
              <c:strCache>
                <c:ptCount val="5"/>
                <c:pt idx="0">
                  <c:v>1. Project Planning</c:v>
                </c:pt>
                <c:pt idx="1">
                  <c:v>2. Backend Development</c:v>
                </c:pt>
                <c:pt idx="2">
                  <c:v>3. Frontend Development</c:v>
                </c:pt>
                <c:pt idx="3">
                  <c:v>4. Testing &amp; QA</c:v>
                </c:pt>
                <c:pt idx="4">
                  <c:v>5. Delivery Deployment &amp; Launch</c:v>
                </c:pt>
              </c:strCache>
            </c:strRef>
          </c:cat>
          <c:val>
            <c:numRef>
              <c:f>'[Book -1.xlsx]Sheet1 (2)'!$C$3:$C$7</c:f>
              <c:numCache>
                <c:formatCode>d\-mmm</c:formatCode>
                <c:ptCount val="5"/>
                <c:pt idx="0">
                  <c:v>45546</c:v>
                </c:pt>
                <c:pt idx="1">
                  <c:v>45553</c:v>
                </c:pt>
                <c:pt idx="2">
                  <c:v>45574</c:v>
                </c:pt>
                <c:pt idx="3">
                  <c:v>45595</c:v>
                </c:pt>
                <c:pt idx="4">
                  <c:v>45609</c:v>
                </c:pt>
              </c:numCache>
            </c:numRef>
          </c:val>
          <c:extLst>
            <c:ext xmlns:c16="http://schemas.microsoft.com/office/drawing/2014/chart" uri="{C3380CC4-5D6E-409C-BE32-E72D297353CC}">
              <c16:uniqueId val="{00000000-F3A1-4DFA-8A6E-2EBBA17F3FED}"/>
            </c:ext>
          </c:extLst>
        </c:ser>
        <c:ser>
          <c:idx val="1"/>
          <c:order val="1"/>
          <c:tx>
            <c:strRef>
              <c:f>'[Book -1.xlsx]Sheet1 (2)'!$D$2</c:f>
              <c:strCache>
                <c:ptCount val="1"/>
                <c:pt idx="0">
                  <c:v>End Date</c:v>
                </c:pt>
              </c:strCache>
            </c:strRef>
          </c:tx>
          <c:spPr>
            <a:solidFill>
              <a:schemeClr val="accent2"/>
            </a:solidFill>
            <a:ln>
              <a:noFill/>
            </a:ln>
            <a:effectLst/>
            <a:sp3d/>
          </c:spPr>
          <c:invertIfNegative val="0"/>
          <c:cat>
            <c:strRef>
              <c:f>'[Book -1.xlsx]Sheet1 (2)'!$A$3:$A$7</c:f>
              <c:strCache>
                <c:ptCount val="5"/>
                <c:pt idx="0">
                  <c:v>1. Project Planning</c:v>
                </c:pt>
                <c:pt idx="1">
                  <c:v>2. Backend Development</c:v>
                </c:pt>
                <c:pt idx="2">
                  <c:v>3. Frontend Development</c:v>
                </c:pt>
                <c:pt idx="3">
                  <c:v>4. Testing &amp; QA</c:v>
                </c:pt>
                <c:pt idx="4">
                  <c:v>5. Delivery Deployment &amp; Launch</c:v>
                </c:pt>
              </c:strCache>
            </c:strRef>
          </c:cat>
          <c:val>
            <c:numRef>
              <c:f>'[Book -1.xlsx]Sheet1 (2)'!$D$3:$D$7</c:f>
              <c:numCache>
                <c:formatCode>General</c:formatCode>
                <c:ptCount val="5"/>
                <c:pt idx="0">
                  <c:v>7</c:v>
                </c:pt>
                <c:pt idx="1">
                  <c:v>21</c:v>
                </c:pt>
                <c:pt idx="2">
                  <c:v>21</c:v>
                </c:pt>
                <c:pt idx="3">
                  <c:v>14</c:v>
                </c:pt>
                <c:pt idx="4">
                  <c:v>7</c:v>
                </c:pt>
              </c:numCache>
            </c:numRef>
          </c:val>
          <c:extLst>
            <c:ext xmlns:c16="http://schemas.microsoft.com/office/drawing/2014/chart" uri="{C3380CC4-5D6E-409C-BE32-E72D297353CC}">
              <c16:uniqueId val="{00000001-F3A1-4DFA-8A6E-2EBBA17F3FED}"/>
            </c:ext>
          </c:extLst>
        </c:ser>
        <c:dLbls>
          <c:showLegendKey val="0"/>
          <c:showVal val="0"/>
          <c:showCatName val="0"/>
          <c:showSerName val="0"/>
          <c:showPercent val="0"/>
          <c:showBubbleSize val="0"/>
        </c:dLbls>
        <c:gapWidth val="95"/>
        <c:gapDepth val="95"/>
        <c:shape val="box"/>
        <c:axId val="175805952"/>
        <c:axId val="175807488"/>
        <c:axId val="0"/>
      </c:bar3DChart>
      <c:catAx>
        <c:axId val="175805952"/>
        <c:scaling>
          <c:orientation val="maxMin"/>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07488"/>
        <c:crosses val="autoZero"/>
        <c:auto val="1"/>
        <c:lblAlgn val="ctr"/>
        <c:lblOffset val="100"/>
        <c:noMultiLvlLbl val="0"/>
      </c:catAx>
      <c:valAx>
        <c:axId val="175807488"/>
        <c:scaling>
          <c:orientation val="minMax"/>
          <c:min val="45546"/>
        </c:scaling>
        <c:delete val="0"/>
        <c:axPos val="t"/>
        <c:majorGridlines>
          <c:spPr>
            <a:ln w="9525" cap="flat" cmpd="sng" algn="ctr">
              <a:solidFill>
                <a:schemeClr val="tx1">
                  <a:lumMod val="15000"/>
                  <a:lumOff val="85000"/>
                </a:schemeClr>
              </a:solidFill>
              <a:round/>
            </a:ln>
            <a:effectLst/>
          </c:spPr>
        </c:majorGridlines>
        <c:numFmt formatCode="d\-mm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059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6211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usa.in/usa-experiences?no_geo_redirect=true&amp;fy24_in_int_gen_getr_sem_pd_planning=&amp;gad_source=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medium.com/@polozdaria/travel-app-case-study-38e3e16b4db" TargetMode="External"/><Relationship Id="rId4" Type="http://schemas.openxmlformats.org/officeDocument/2006/relationships/hyperlink" Target="https://www.linkedin.com/pulse/deep-dive-uipaths-technologies-application-tourism-sector-edvenswa-bvnfc?trk=organization_guest_main-feed-card_feed-article-conten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 One Stop Solution focusing on Tourism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69"/>
            <a:ext cx="3970500" cy="2131866"/>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Clr>
                <a:srgbClr val="17365D"/>
              </a:buClr>
              <a:buSzPts val="2000"/>
              <a:buNone/>
            </a:pPr>
            <a:r>
              <a:rPr lang="en-GB" sz="2300" dirty="0">
                <a:latin typeface="Cambria" panose="02040503050406030204" pitchFamily="18" charset="0"/>
                <a:ea typeface="Cambria" panose="02040503050406030204" pitchFamily="18" charset="0"/>
              </a:rPr>
              <a:t>Batch Number: </a:t>
            </a:r>
            <a:r>
              <a:rPr lang="en-GB" sz="2300" dirty="0">
                <a:solidFill>
                  <a:schemeClr val="tx1">
                    <a:lumMod val="95000"/>
                    <a:lumOff val="5000"/>
                  </a:schemeClr>
                </a:solidFill>
                <a:latin typeface="Cambria" panose="02040503050406030204" pitchFamily="18" charset="0"/>
                <a:ea typeface="Cambria" panose="02040503050406030204" pitchFamily="18" charset="0"/>
              </a:rPr>
              <a:t>ISR-G01</a:t>
            </a:r>
            <a:endParaRPr sz="2300" dirty="0">
              <a:solidFill>
                <a:schemeClr val="tx1">
                  <a:lumMod val="95000"/>
                  <a:lumOff val="5000"/>
                </a:schemeClr>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US"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r>
              <a:rPr lang="en-US" dirty="0">
                <a:latin typeface="Cambria" panose="02040503050406030204" pitchFamily="18" charset="0"/>
                <a:ea typeface="Cambria" panose="02040503050406030204" pitchFamily="18" charset="0"/>
              </a:rPr>
              <a:t>ROLL NO                                         STUDENT NAME</a:t>
            </a:r>
            <a:endParaRPr lang="en-US" dirty="0">
              <a:solidFill>
                <a:schemeClr val="tx1">
                  <a:lumMod val="85000"/>
                  <a:lumOff val="15000"/>
                </a:schemeClr>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US" dirty="0">
              <a:solidFill>
                <a:schemeClr val="tx1">
                  <a:lumMod val="85000"/>
                  <a:lumOff val="15000"/>
                </a:schemeClr>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r>
              <a:rPr lang="en-US" dirty="0">
                <a:solidFill>
                  <a:schemeClr val="tx1">
                    <a:lumMod val="85000"/>
                    <a:lumOff val="15000"/>
                  </a:schemeClr>
                </a:solidFill>
                <a:latin typeface="Cambria" panose="02040503050406030204" pitchFamily="18" charset="0"/>
                <a:ea typeface="Cambria" panose="02040503050406030204" pitchFamily="18" charset="0"/>
              </a:rPr>
              <a:t>20211ISR0078                            Bhavana B A</a:t>
            </a:r>
          </a:p>
          <a:p>
            <a:pPr marL="0" lvl="0" indent="0" algn="l" rtl="0">
              <a:spcBef>
                <a:spcPts val="400"/>
              </a:spcBef>
              <a:spcAft>
                <a:spcPts val="0"/>
              </a:spcAft>
              <a:buClr>
                <a:srgbClr val="17365D"/>
              </a:buClr>
              <a:buSzPts val="2000"/>
              <a:buNone/>
            </a:pPr>
            <a:r>
              <a:rPr lang="en-US" dirty="0">
                <a:solidFill>
                  <a:schemeClr val="tx1">
                    <a:lumMod val="85000"/>
                    <a:lumOff val="15000"/>
                  </a:schemeClr>
                </a:solidFill>
                <a:latin typeface="Cambria" panose="02040503050406030204" pitchFamily="18" charset="0"/>
                <a:ea typeface="Cambria" panose="02040503050406030204" pitchFamily="18" charset="0"/>
              </a:rPr>
              <a:t>20211ISR0038                            Disha R</a:t>
            </a:r>
          </a:p>
          <a:p>
            <a:pPr marL="0" lvl="0" indent="0" algn="l" rtl="0">
              <a:spcBef>
                <a:spcPts val="400"/>
              </a:spcBef>
              <a:spcAft>
                <a:spcPts val="0"/>
              </a:spcAft>
              <a:buClr>
                <a:srgbClr val="17365D"/>
              </a:buClr>
              <a:buSzPts val="2000"/>
              <a:buNone/>
            </a:pPr>
            <a:r>
              <a:rPr lang="en-US" dirty="0">
                <a:solidFill>
                  <a:schemeClr val="tx1">
                    <a:lumMod val="85000"/>
                    <a:lumOff val="15000"/>
                  </a:schemeClr>
                </a:solidFill>
                <a:latin typeface="Cambria" panose="02040503050406030204" pitchFamily="18" charset="0"/>
                <a:ea typeface="Cambria" panose="02040503050406030204" pitchFamily="18" charset="0"/>
              </a:rPr>
              <a:t>20211ISR0021                            Monika P</a:t>
            </a:r>
          </a:p>
          <a:p>
            <a:pPr marL="0" lvl="0" indent="0" algn="l" rtl="0">
              <a:spcBef>
                <a:spcPts val="400"/>
              </a:spcBef>
              <a:spcAft>
                <a:spcPts val="0"/>
              </a:spcAft>
              <a:buClr>
                <a:srgbClr val="17365D"/>
              </a:buClr>
              <a:buSzPts val="2000"/>
              <a:buNone/>
            </a:pPr>
            <a:endParaRPr lang="en-US"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37652190"/>
              </p:ext>
            </p:extLst>
          </p:nvPr>
        </p:nvGraphicFramePr>
        <p:xfrm>
          <a:off x="553347" y="2721840"/>
          <a:ext cx="454700" cy="2294736"/>
        </p:xfrm>
        <a:graphic>
          <a:graphicData uri="http://schemas.openxmlformats.org/drawingml/2006/table">
            <a:tbl>
              <a:tblPr firstRow="1" bandRow="1">
                <a:tableStyleId>{2D5ABB26-0587-4C30-8999-92F81FD0307C}</a:tableStyleId>
              </a:tblPr>
              <a:tblGrid>
                <a:gridCol w="208300">
                  <a:extLst>
                    <a:ext uri="{9D8B030D-6E8A-4147-A177-3AD203B41FA5}">
                      <a16:colId xmlns:a16="http://schemas.microsoft.com/office/drawing/2014/main" val="20000"/>
                    </a:ext>
                  </a:extLst>
                </a:gridCol>
                <a:gridCol w="246400">
                  <a:extLst>
                    <a:ext uri="{9D8B030D-6E8A-4147-A177-3AD203B41FA5}">
                      <a16:colId xmlns:a16="http://schemas.microsoft.com/office/drawing/2014/main" val="20001"/>
                    </a:ext>
                  </a:extLst>
                </a:gridCol>
              </a:tblGrid>
              <a:tr h="186357">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465886">
                <a:tc>
                  <a:txBody>
                    <a:bodyPr/>
                    <a:lstStyle/>
                    <a:p>
                      <a:pPr marL="0" marR="0" lvl="0" indent="0" algn="ctr" rtl="0">
                        <a:spcBef>
                          <a:spcPts val="0"/>
                        </a:spcBef>
                        <a:spcAft>
                          <a:spcPts val="0"/>
                        </a:spcAft>
                        <a:buFont typeface="+mj-lt"/>
                        <a:buNone/>
                      </a:pPr>
                      <a:endParaRPr lang="en-US"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1"/>
                  </a:ext>
                </a:extLst>
              </a:tr>
              <a:tr h="186357">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2"/>
                  </a:ext>
                </a:extLst>
              </a:tr>
              <a:tr h="186357">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3"/>
                  </a:ext>
                </a:extLst>
              </a:tr>
              <a:tr h="186357">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4"/>
                  </a:ext>
                </a:extLst>
              </a:tr>
              <a:tr h="186357">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Dr.</a:t>
            </a:r>
            <a:r>
              <a:rPr lang="en-GB" sz="17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a:t>
            </a:r>
            <a:r>
              <a:rPr lang="en-GB" sz="17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Alamelu</a:t>
            </a:r>
            <a:r>
              <a:rPr lang="en-GB" sz="17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Mangai </a:t>
            </a:r>
            <a:r>
              <a:rPr lang="en-GB" sz="17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Jothidurai</a:t>
            </a:r>
            <a:endParaRPr dirty="0">
              <a:solidFill>
                <a:schemeClr val="tx1">
                  <a:lumMod val="95000"/>
                  <a:lumOff val="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7ISR- 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 Tech (Capstone Project)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Mohammadi </a:t>
            </a:r>
            <a:r>
              <a:rPr lang="en-US" sz="2000" b="1"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Akheela</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Khanum</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575056" y="952500"/>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dirty="0">
                <a:latin typeface="Cambria" panose="02040503050406030204" pitchFamily="18" charset="0"/>
                <a:ea typeface="Cambria" panose="02040503050406030204" pitchFamily="18" charset="0"/>
                <a:hlinkClick r:id="rId3"/>
              </a:rPr>
              <a:t>https://www.gousa.in/usa-experiences?no_geo_redirect=true&amp;fy24_in_int_gen_getr_sem_pd_planning=&amp;gad_source=1</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r>
              <a:rPr lang="en-IN" dirty="0">
                <a:latin typeface="Cambria" panose="02040503050406030204" pitchFamily="18" charset="0"/>
                <a:ea typeface="Cambria" panose="02040503050406030204" pitchFamily="18" charset="0"/>
                <a:hlinkClick r:id="rId4"/>
              </a:rPr>
              <a:t>https://www.linkedin.com/pulse/deep-dive-uipaths-technologies-application-tourism-sector-edvenswa-bvnfc?trk=organization_guest_main-feed-card_feed-article-content</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r>
              <a:rPr lang="en-IN" dirty="0">
                <a:latin typeface="Cambria" panose="02040503050406030204" pitchFamily="18" charset="0"/>
                <a:ea typeface="Cambria" panose="02040503050406030204" pitchFamily="18" charset="0"/>
                <a:hlinkClick r:id="rId5"/>
              </a:rPr>
              <a:t>https://medium.com/@polozdaria/travel-app-case-study-38e3e16b4db</a:t>
            </a: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spcBef>
                <a:spcPts val="0"/>
              </a:spcBef>
              <a:buNone/>
            </a:pPr>
            <a:endParaRPr lang="en-IN"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600" dirty="0">
                <a:solidFill>
                  <a:schemeClr val="accent1">
                    <a:lumMod val="50000"/>
                  </a:schemeClr>
                </a:solidFill>
                <a:latin typeface="Cambria" panose="02040503050406030204" pitchFamily="18" charset="0"/>
                <a:ea typeface="Cambria" panose="02040503050406030204" pitchFamily="18" charset="0"/>
              </a:rPr>
              <a:t>Organization: A one stop solution focusing on Tourism</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600" dirty="0">
                <a:solidFill>
                  <a:schemeClr val="accent1">
                    <a:lumMod val="50000"/>
                  </a:schemeClr>
                </a:solidFill>
                <a:latin typeface="Cambria" panose="02040503050406030204" pitchFamily="18" charset="0"/>
                <a:ea typeface="Cambria" panose="02040503050406030204" pitchFamily="18" charset="0"/>
              </a:rPr>
              <a:t>Category  : </a:t>
            </a:r>
            <a:r>
              <a:rPr lang="en-US"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sz="2600" dirty="0">
                <a:solidFill>
                  <a:schemeClr val="accent1">
                    <a:lumMod val="50000"/>
                  </a:schemeClr>
                </a:solidFill>
                <a:latin typeface="Cambria" panose="02040503050406030204" pitchFamily="18" charset="0"/>
                <a:ea typeface="Cambria" panose="02040503050406030204" pitchFamily="18" charset="0"/>
              </a:rPr>
              <a:t>Problem Description: </a:t>
            </a:r>
            <a:r>
              <a:rPr lang="en-US" sz="2600" dirty="0">
                <a:solidFill>
                  <a:schemeClr val="tx1"/>
                </a:solidFill>
                <a:latin typeface="Cambria" panose="02040503050406030204" pitchFamily="18" charset="0"/>
                <a:ea typeface="Cambria" panose="02040503050406030204" pitchFamily="18" charset="0"/>
              </a:rPr>
              <a:t>In today's world people travel a lot to different cities and countries. But it is hard for them to travel in the city without prior knowledge. This is the prior motive behind making this app. A lot of websites and apps exist that do the similar job. An app exists that can book hotels, another for booking cabs, another for booking shows, events </a:t>
            </a:r>
            <a:r>
              <a:rPr lang="en-US" sz="2600" dirty="0" err="1">
                <a:solidFill>
                  <a:schemeClr val="tx1"/>
                </a:solidFill>
                <a:latin typeface="Cambria" panose="02040503050406030204" pitchFamily="18" charset="0"/>
                <a:ea typeface="Cambria" panose="02040503050406030204" pitchFamily="18" charset="0"/>
              </a:rPr>
              <a:t>etc</a:t>
            </a:r>
            <a:r>
              <a:rPr lang="en-US" sz="2600" dirty="0">
                <a:solidFill>
                  <a:schemeClr val="tx1"/>
                </a:solidFill>
                <a:latin typeface="Cambria" panose="02040503050406030204" pitchFamily="18" charset="0"/>
                <a:ea typeface="Cambria" panose="02040503050406030204" pitchFamily="18" charset="0"/>
              </a:rPr>
              <a:t> but what we want to do is to integrate all of this into one app in order to save time of the user. Similar apps do exist but they are not very efficient and are very time consuming. We aim to build an app that is user friendly and easy to use and will help people find out what they are looking for in a easier and time efficient way.</a:t>
            </a:r>
            <a:endParaRPr lang="en-US" dirty="0">
              <a:solidFill>
                <a:schemeClr val="tx1"/>
              </a:solidFill>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600" dirty="0">
                <a:solidFill>
                  <a:schemeClr val="accent1">
                    <a:lumMod val="50000"/>
                  </a:schemeClr>
                </a:solidFill>
                <a:latin typeface="Cambria" panose="02040503050406030204" pitchFamily="18" charset="0"/>
                <a:ea typeface="Cambria" panose="02040503050406030204" pitchFamily="18" charset="0"/>
              </a:rPr>
              <a:t>Difficulty Level: </a:t>
            </a:r>
            <a:r>
              <a:rPr lang="en-US" dirty="0">
                <a:latin typeface="Cambria" panose="02040503050406030204" pitchFamily="18" charset="0"/>
                <a:ea typeface="Cambria" panose="02040503050406030204" pitchFamily="18" charset="0"/>
              </a:rPr>
              <a:t>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Identify Requirements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Frontend Technologies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Backend Technologies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Database Technologies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Additional Components</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Integration and Compatibility</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1"/>
            <a:ext cx="10668000" cy="460735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rtl="0">
              <a:lnSpc>
                <a:spcPct val="200000"/>
              </a:lnSpc>
              <a:spcBef>
                <a:spcPts val="0"/>
              </a:spcBef>
              <a:spcAft>
                <a:spcPts val="0"/>
              </a:spcAft>
              <a:buClr>
                <a:schemeClr val="dk1"/>
              </a:buClr>
              <a:buSzPct val="100000"/>
              <a:buNone/>
            </a:pPr>
            <a:r>
              <a:rPr lang="en-US" sz="7200" dirty="0">
                <a:latin typeface="Cambria" panose="02040503050406030204" pitchFamily="18" charset="0"/>
                <a:ea typeface="Cambria" panose="02040503050406030204" pitchFamily="18" charset="0"/>
              </a:rPr>
              <a:t>Software and Hardware Requirements:</a:t>
            </a:r>
          </a:p>
          <a:p>
            <a:pPr marL="342900" lvl="0" indent="-190500" algn="just" rtl="0">
              <a:lnSpc>
                <a:spcPct val="200000"/>
              </a:lnSpc>
              <a:spcBef>
                <a:spcPts val="0"/>
              </a:spcBef>
              <a:spcAft>
                <a:spcPts val="0"/>
              </a:spcAft>
              <a:buClr>
                <a:schemeClr val="dk1"/>
              </a:buClr>
              <a:buSzPct val="100000"/>
              <a:buNone/>
            </a:pPr>
            <a:r>
              <a:rPr lang="en-US" sz="6400" dirty="0">
                <a:solidFill>
                  <a:schemeClr val="accent1">
                    <a:lumMod val="50000"/>
                  </a:schemeClr>
                </a:solidFill>
                <a:latin typeface="Cambria" panose="02040503050406030204" pitchFamily="18" charset="0"/>
                <a:ea typeface="Cambria" panose="02040503050406030204" pitchFamily="18" charset="0"/>
              </a:rPr>
              <a:t>Software Requirements:</a:t>
            </a:r>
          </a:p>
          <a:p>
            <a:pPr marL="342900" lvl="0" indent="-190500" algn="just">
              <a:lnSpc>
                <a:spcPct val="200000"/>
              </a:lnSpc>
              <a:spcBef>
                <a:spcPts val="0"/>
              </a:spcBef>
              <a:buSzPct val="100000"/>
              <a:buNone/>
            </a:pPr>
            <a:r>
              <a:rPr lang="en-US" sz="6400" dirty="0">
                <a:solidFill>
                  <a:schemeClr val="accent1">
                    <a:lumMod val="50000"/>
                  </a:schemeClr>
                </a:solidFill>
                <a:latin typeface="Cambria" panose="02040503050406030204" pitchFamily="18" charset="0"/>
                <a:ea typeface="Cambria" panose="02040503050406030204" pitchFamily="18" charset="0"/>
              </a:rPr>
              <a:t>Frontend: </a:t>
            </a:r>
            <a:r>
              <a:rPr lang="en-US" sz="6400" dirty="0">
                <a:solidFill>
                  <a:schemeClr val="tx1"/>
                </a:solidFill>
                <a:latin typeface="Cambria" panose="02040503050406030204" pitchFamily="18" charset="0"/>
                <a:ea typeface="Cambria" panose="02040503050406030204" pitchFamily="18" charset="0"/>
              </a:rPr>
              <a:t>HTML, CSS, and maybe JavaScript for interactive elements</a:t>
            </a:r>
            <a:r>
              <a:rPr lang="en-US" sz="6400" dirty="0">
                <a:solidFill>
                  <a:schemeClr val="accent1">
                    <a:lumMod val="50000"/>
                  </a:schemeClr>
                </a:solidFill>
                <a:latin typeface="Cambria" panose="02040503050406030204" pitchFamily="18" charset="0"/>
                <a:ea typeface="Cambria" panose="02040503050406030204" pitchFamily="18" charset="0"/>
              </a:rPr>
              <a:t>.</a:t>
            </a:r>
          </a:p>
          <a:p>
            <a:pPr marL="342900" lvl="0" indent="-190500" algn="just">
              <a:lnSpc>
                <a:spcPct val="200000"/>
              </a:lnSpc>
              <a:spcBef>
                <a:spcPts val="0"/>
              </a:spcBef>
              <a:buSzPct val="100000"/>
              <a:buNone/>
            </a:pPr>
            <a:r>
              <a:rPr lang="en-US" sz="6400" dirty="0">
                <a:solidFill>
                  <a:schemeClr val="accent1">
                    <a:lumMod val="50000"/>
                  </a:schemeClr>
                </a:solidFill>
                <a:latin typeface="Cambria" panose="02040503050406030204" pitchFamily="18" charset="0"/>
                <a:ea typeface="Cambria" panose="02040503050406030204" pitchFamily="18" charset="0"/>
              </a:rPr>
              <a:t>Backend: </a:t>
            </a:r>
            <a:r>
              <a:rPr lang="en-US" sz="6400" dirty="0">
                <a:solidFill>
                  <a:schemeClr val="tx1"/>
                </a:solidFill>
                <a:latin typeface="Cambria" panose="02040503050406030204" pitchFamily="18" charset="0"/>
                <a:ea typeface="Cambria" panose="02040503050406030204" pitchFamily="18" charset="0"/>
              </a:rPr>
              <a:t>Python (Flask/</a:t>
            </a:r>
            <a:r>
              <a:rPr lang="en-US" sz="6400" dirty="0" err="1">
                <a:solidFill>
                  <a:schemeClr val="tx1"/>
                </a:solidFill>
                <a:latin typeface="Cambria" panose="02040503050406030204" pitchFamily="18" charset="0"/>
                <a:ea typeface="Cambria" panose="02040503050406030204" pitchFamily="18" charset="0"/>
              </a:rPr>
              <a:t>Django</a:t>
            </a:r>
            <a:r>
              <a:rPr lang="en-US" sz="6400" dirty="0">
                <a:solidFill>
                  <a:schemeClr val="tx1"/>
                </a:solidFill>
                <a:latin typeface="Cambria" panose="02040503050406030204" pitchFamily="18" charset="0"/>
                <a:ea typeface="Cambria" panose="02040503050406030204" pitchFamily="18" charset="0"/>
              </a:rPr>
              <a:t>) or Node.js</a:t>
            </a:r>
          </a:p>
          <a:p>
            <a:pPr marL="342900" lvl="0" indent="-190500" algn="just">
              <a:lnSpc>
                <a:spcPct val="200000"/>
              </a:lnSpc>
              <a:spcBef>
                <a:spcPts val="0"/>
              </a:spcBef>
              <a:buSzPct val="100000"/>
              <a:buNone/>
            </a:pPr>
            <a:r>
              <a:rPr lang="en-US" sz="6400" dirty="0">
                <a:solidFill>
                  <a:schemeClr val="accent1">
                    <a:lumMod val="50000"/>
                  </a:schemeClr>
                </a:solidFill>
                <a:latin typeface="Cambria" panose="02040503050406030204" pitchFamily="18" charset="0"/>
                <a:ea typeface="Cambria" panose="02040503050406030204" pitchFamily="18" charset="0"/>
              </a:rPr>
              <a:t>Database: </a:t>
            </a:r>
            <a:r>
              <a:rPr lang="en-US" sz="6400" dirty="0">
                <a:solidFill>
                  <a:schemeClr val="tx1"/>
                </a:solidFill>
                <a:latin typeface="Cambria" panose="02040503050406030204" pitchFamily="18" charset="0"/>
                <a:ea typeface="Cambria" panose="02040503050406030204" pitchFamily="18" charset="0"/>
              </a:rPr>
              <a:t>MySQL or Firebase</a:t>
            </a:r>
          </a:p>
          <a:p>
            <a:pPr marL="342900" lvl="0" indent="-190500" algn="just">
              <a:lnSpc>
                <a:spcPct val="200000"/>
              </a:lnSpc>
              <a:spcBef>
                <a:spcPts val="0"/>
              </a:spcBef>
              <a:buSzPct val="100000"/>
              <a:buNone/>
            </a:pPr>
            <a:r>
              <a:rPr lang="en-US" sz="6400" dirty="0">
                <a:solidFill>
                  <a:schemeClr val="accent1">
                    <a:lumMod val="50000"/>
                  </a:schemeClr>
                </a:solidFill>
                <a:latin typeface="Cambria" panose="02040503050406030204" pitchFamily="18" charset="0"/>
                <a:ea typeface="Cambria" panose="02040503050406030204" pitchFamily="18" charset="0"/>
              </a:rPr>
              <a:t>UI Path: </a:t>
            </a:r>
            <a:r>
              <a:rPr lang="en-US" sz="6400" dirty="0">
                <a:solidFill>
                  <a:schemeClr val="tx1"/>
                </a:solidFill>
                <a:latin typeface="Cambria" panose="02040503050406030204" pitchFamily="18" charset="0"/>
                <a:ea typeface="Cambria" panose="02040503050406030204" pitchFamily="18" charset="0"/>
              </a:rPr>
              <a:t>For process automation where needed.</a:t>
            </a:r>
          </a:p>
          <a:p>
            <a:pPr marL="342900" lvl="0" indent="-190500" algn="just" rtl="0">
              <a:lnSpc>
                <a:spcPct val="200000"/>
              </a:lnSpc>
              <a:spcBef>
                <a:spcPts val="0"/>
              </a:spcBef>
              <a:spcAft>
                <a:spcPts val="0"/>
              </a:spcAft>
              <a:buClr>
                <a:schemeClr val="dk1"/>
              </a:buClr>
              <a:buSzPct val="100000"/>
              <a:buNone/>
            </a:pPr>
            <a:r>
              <a:rPr lang="en-US" sz="6400" dirty="0">
                <a:solidFill>
                  <a:schemeClr val="accent1">
                    <a:lumMod val="50000"/>
                  </a:schemeClr>
                </a:solidFill>
                <a:latin typeface="Cambria" panose="02040503050406030204" pitchFamily="18" charset="0"/>
                <a:ea typeface="Cambria" panose="02040503050406030204" pitchFamily="18" charset="0"/>
              </a:rPr>
              <a:t>Hardware Requirements:</a:t>
            </a:r>
            <a:endParaRPr lang="en-US" sz="6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6400" dirty="0">
                <a:latin typeface="Cambria" panose="02040503050406030204" pitchFamily="18" charset="0"/>
                <a:ea typeface="Cambria" panose="02040503050406030204" pitchFamily="18" charset="0"/>
              </a:rPr>
              <a:t>Storage</a:t>
            </a:r>
          </a:p>
          <a:p>
            <a:pPr marL="342900" lvl="0" indent="-190500" algn="just" rtl="0">
              <a:lnSpc>
                <a:spcPct val="200000"/>
              </a:lnSpc>
              <a:spcBef>
                <a:spcPts val="0"/>
              </a:spcBef>
              <a:spcAft>
                <a:spcPts val="0"/>
              </a:spcAft>
              <a:buClr>
                <a:schemeClr val="dk1"/>
              </a:buClr>
              <a:buSzPct val="100000"/>
              <a:buNone/>
            </a:pPr>
            <a:r>
              <a:rPr lang="en-US" sz="6400" dirty="0">
                <a:latin typeface="Cambria" panose="02040503050406030204" pitchFamily="18" charset="0"/>
                <a:ea typeface="Cambria" panose="02040503050406030204" pitchFamily="18" charset="0"/>
              </a:rPr>
              <a:t>Network Requirements</a:t>
            </a:r>
          </a:p>
          <a:p>
            <a:pPr marL="342900" lvl="0" indent="-190500" algn="just" rtl="0">
              <a:lnSpc>
                <a:spcPct val="200000"/>
              </a:lnSpc>
              <a:spcBef>
                <a:spcPts val="0"/>
              </a:spcBef>
              <a:spcAft>
                <a:spcPts val="0"/>
              </a:spcAft>
              <a:buClr>
                <a:schemeClr val="dk1"/>
              </a:buClr>
              <a:buSzPct val="100000"/>
              <a:buNone/>
            </a:pPr>
            <a:r>
              <a:rPr lang="en-US" sz="6400" dirty="0">
                <a:latin typeface="Cambria" panose="02040503050406030204" pitchFamily="18" charset="0"/>
                <a:ea typeface="Cambria" panose="02040503050406030204" pitchFamily="18" charset="0"/>
              </a:rPr>
              <a:t>Peripheral Devices</a:t>
            </a:r>
            <a:endParaRPr sz="6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Introduction and Features</a:t>
            </a:r>
          </a:p>
        </p:txBody>
      </p:sp>
      <p:sp>
        <p:nvSpPr>
          <p:cNvPr id="115" name="Google Shape;115;p17"/>
          <p:cNvSpPr txBox="1">
            <a:spLocks noGrp="1"/>
          </p:cNvSpPr>
          <p:nvPr>
            <p:ph type="body" idx="1"/>
          </p:nvPr>
        </p:nvSpPr>
        <p:spPr>
          <a:xfrm>
            <a:off x="563671" y="1052186"/>
            <a:ext cx="10942181" cy="5060515"/>
          </a:xfrm>
          <a:prstGeom prst="rect">
            <a:avLst/>
          </a:prstGeom>
          <a:noFill/>
          <a:ln>
            <a:noFill/>
          </a:ln>
        </p:spPr>
        <p:txBody>
          <a:bodyPr spcFirstLastPara="1" wrap="square" lIns="91425" tIns="45700" rIns="91425" bIns="45700" anchor="t" anchorCtr="0">
            <a:noAutofit/>
          </a:bodyPr>
          <a:lstStyle/>
          <a:p>
            <a:pPr marL="152400" lvl="0" indent="0" algn="just">
              <a:lnSpc>
                <a:spcPct val="200000"/>
              </a:lnSpc>
              <a:spcBef>
                <a:spcPts val="0"/>
              </a:spcBef>
              <a:buSzPct val="100000"/>
              <a:buNone/>
            </a:pPr>
            <a:r>
              <a:rPr lang="en-US" sz="1500" b="1" dirty="0">
                <a:latin typeface="Cambria" panose="02040503050406030204" pitchFamily="18" charset="0"/>
                <a:ea typeface="Cambria" panose="02040503050406030204" pitchFamily="18" charset="0"/>
              </a:rPr>
              <a:t>Introduction: </a:t>
            </a:r>
            <a:r>
              <a:rPr lang="en-US" sz="1500" dirty="0">
                <a:latin typeface="Cambria" panose="02040503050406030204" pitchFamily="18" charset="0"/>
                <a:ea typeface="Cambria" panose="02040503050406030204" pitchFamily="18" charset="0"/>
              </a:rPr>
              <a:t>A tourist guide app that offers car booking, hotel booking, and place recommendations, tailored to user needs. </a:t>
            </a:r>
          </a:p>
          <a:p>
            <a:pPr marL="152400" lvl="0" indent="0" algn="just">
              <a:lnSpc>
                <a:spcPct val="200000"/>
              </a:lnSpc>
              <a:spcBef>
                <a:spcPts val="0"/>
              </a:spcBef>
              <a:buSzPct val="100000"/>
              <a:buNone/>
            </a:pPr>
            <a:r>
              <a:rPr lang="en-US" sz="1500" b="1" dirty="0">
                <a:latin typeface="Cambria" panose="02040503050406030204" pitchFamily="18" charset="0"/>
                <a:ea typeface="Cambria" panose="02040503050406030204" pitchFamily="18" charset="0"/>
              </a:rPr>
              <a:t>Problem Statement:</a:t>
            </a:r>
            <a:r>
              <a:rPr lang="en-US" sz="1500" dirty="0">
                <a:latin typeface="Cambria" panose="02040503050406030204" pitchFamily="18" charset="0"/>
                <a:ea typeface="Cambria" panose="02040503050406030204" pitchFamily="18" charset="0"/>
              </a:rPr>
              <a:t> Many tourists struggle to find all services (booking, recommendations) in one app, leading to inconvenience.</a:t>
            </a:r>
          </a:p>
          <a:p>
            <a:pPr marL="152400" lvl="0" indent="0" algn="just">
              <a:lnSpc>
                <a:spcPct val="200000"/>
              </a:lnSpc>
              <a:spcBef>
                <a:spcPts val="0"/>
              </a:spcBef>
              <a:buSzPct val="100000"/>
              <a:buNone/>
            </a:pPr>
            <a:r>
              <a:rPr lang="en-US" sz="1500" dirty="0">
                <a:latin typeface="Cambria" panose="02040503050406030204" pitchFamily="18" charset="0"/>
                <a:ea typeface="Cambria" panose="02040503050406030204" pitchFamily="18" charset="0"/>
              </a:rPr>
              <a:t>1. Car Booking Users can search, compare, and book rental cars. Filters by car type, price, and availability.  Automated booking confirmation with UI Path.</a:t>
            </a:r>
          </a:p>
          <a:p>
            <a:pPr marL="152400" lvl="0" indent="0" algn="just">
              <a:lnSpc>
                <a:spcPct val="200000"/>
              </a:lnSpc>
              <a:spcBef>
                <a:spcPts val="0"/>
              </a:spcBef>
              <a:buSzPct val="100000"/>
              <a:buNone/>
            </a:pPr>
            <a:r>
              <a:rPr lang="en-US" sz="1500" dirty="0">
                <a:latin typeface="Cambria" panose="02040503050406030204" pitchFamily="18" charset="0"/>
                <a:ea typeface="Cambria" panose="02040503050406030204" pitchFamily="18" charset="0"/>
              </a:rPr>
              <a:t>2. Hotel Booking Simple search for hotels by price and location. Booking form with check-in/out and guest details. Automated booking process for confirmations.</a:t>
            </a:r>
          </a:p>
          <a:p>
            <a:pPr marL="152400" lvl="0" indent="0" algn="just">
              <a:lnSpc>
                <a:spcPct val="200000"/>
              </a:lnSpc>
              <a:spcBef>
                <a:spcPts val="0"/>
              </a:spcBef>
              <a:buSzPct val="100000"/>
              <a:buNone/>
            </a:pPr>
            <a:r>
              <a:rPr lang="en-US" sz="1500" dirty="0">
                <a:latin typeface="Cambria" panose="02040503050406030204" pitchFamily="18" charset="0"/>
                <a:ea typeface="Cambria" panose="02040503050406030204" pitchFamily="18" charset="0"/>
              </a:rPr>
              <a:t>3. Place Recommendations Personalized suggestions based on user preferences Categories like restaurants, attractions, and shopping Nearby attractions using GPS.</a:t>
            </a:r>
          </a:p>
          <a:p>
            <a:pPr marL="152400" lvl="0" indent="0" algn="just">
              <a:lnSpc>
                <a:spcPct val="200000"/>
              </a:lnSpc>
              <a:spcBef>
                <a:spcPts val="0"/>
              </a:spcBef>
              <a:buSzPct val="100000"/>
              <a:buNone/>
            </a:pPr>
            <a:r>
              <a:rPr lang="en-US" sz="1500" dirty="0">
                <a:latin typeface="Cambria" panose="02040503050406030204" pitchFamily="18" charset="0"/>
                <a:ea typeface="Cambria" panose="02040503050406030204" pitchFamily="18" charset="0"/>
              </a:rPr>
              <a:t>4. User-Friendly Interface Clean design with easy navigation. Interactive map for exploring places and getting info.</a:t>
            </a:r>
            <a:endParaRPr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4AD3-CFBA-232A-B552-0784BB3954D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925A57B8-9495-BB0C-9EDB-8FF2FD036531}"/>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CBDD8F9-4107-7855-718E-D88AC24536DF}"/>
              </a:ext>
            </a:extLst>
          </p:cNvPr>
          <p:cNvPicPr>
            <a:picLocks noChangeAspect="1"/>
          </p:cNvPicPr>
          <p:nvPr/>
        </p:nvPicPr>
        <p:blipFill>
          <a:blip r:embed="rId2"/>
          <a:stretch>
            <a:fillRect/>
          </a:stretch>
        </p:blipFill>
        <p:spPr>
          <a:xfrm>
            <a:off x="904973" y="1143001"/>
            <a:ext cx="4204355" cy="4571998"/>
          </a:xfrm>
          <a:prstGeom prst="rect">
            <a:avLst/>
          </a:prstGeom>
        </p:spPr>
      </p:pic>
      <p:pic>
        <p:nvPicPr>
          <p:cNvPr id="7" name="Picture 6">
            <a:extLst>
              <a:ext uri="{FF2B5EF4-FFF2-40B4-BE49-F238E27FC236}">
                <a16:creationId xmlns:a16="http://schemas.microsoft.com/office/drawing/2014/main" id="{ED2F9D38-61A5-BB98-7F53-71E47425D135}"/>
              </a:ext>
            </a:extLst>
          </p:cNvPr>
          <p:cNvPicPr>
            <a:picLocks noChangeAspect="1"/>
          </p:cNvPicPr>
          <p:nvPr/>
        </p:nvPicPr>
        <p:blipFill>
          <a:blip r:embed="rId3"/>
          <a:stretch>
            <a:fillRect/>
          </a:stretch>
        </p:blipFill>
        <p:spPr>
          <a:xfrm>
            <a:off x="6095999" y="1143002"/>
            <a:ext cx="5191027" cy="4571998"/>
          </a:xfrm>
          <a:prstGeom prst="rect">
            <a:avLst/>
          </a:prstGeom>
        </p:spPr>
      </p:pic>
    </p:spTree>
    <p:extLst>
      <p:ext uri="{BB962C8B-B14F-4D97-AF65-F5344CB8AC3E}">
        <p14:creationId xmlns:p14="http://schemas.microsoft.com/office/powerpoint/2010/main" val="314402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40682-AD49-1711-C182-D4CA89233A0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C73B498-416B-0A20-877B-6C8A67B83F20}"/>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0E8542EE-BDA8-86E3-A024-E0833C8DFC73}"/>
              </a:ext>
            </a:extLst>
          </p:cNvPr>
          <p:cNvPicPr>
            <a:picLocks noChangeAspect="1"/>
          </p:cNvPicPr>
          <p:nvPr/>
        </p:nvPicPr>
        <p:blipFill>
          <a:blip r:embed="rId3"/>
          <a:stretch>
            <a:fillRect/>
          </a:stretch>
        </p:blipFill>
        <p:spPr>
          <a:xfrm>
            <a:off x="923827" y="1143001"/>
            <a:ext cx="10388338" cy="4571998"/>
          </a:xfrm>
          <a:prstGeom prst="rect">
            <a:avLst/>
          </a:prstGeom>
        </p:spPr>
      </p:pic>
    </p:spTree>
    <p:extLst>
      <p:ext uri="{BB962C8B-B14F-4D97-AF65-F5344CB8AC3E}">
        <p14:creationId xmlns:p14="http://schemas.microsoft.com/office/powerpoint/2010/main" val="14302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6"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     </a:t>
            </a:r>
            <a:endParaRPr sz="1800" dirty="0">
              <a:latin typeface="Cambria" panose="02040503050406030204" pitchFamily="18" charset="0"/>
              <a:ea typeface="Cambria" panose="02040503050406030204" pitchFamily="18" charset="0"/>
            </a:endParaRPr>
          </a:p>
        </p:txBody>
      </p:sp>
      <p:graphicFrame>
        <p:nvGraphicFramePr>
          <p:cNvPr id="7" name="Table 6">
            <a:extLst>
              <a:ext uri="{FF2B5EF4-FFF2-40B4-BE49-F238E27FC236}">
                <a16:creationId xmlns:a16="http://schemas.microsoft.com/office/drawing/2014/main" id="{592AC4AC-9EA2-24F6-7E94-3ED5CC4AC17B}"/>
              </a:ext>
            </a:extLst>
          </p:cNvPr>
          <p:cNvGraphicFramePr>
            <a:graphicFrameLocks noGrp="1"/>
          </p:cNvGraphicFramePr>
          <p:nvPr>
            <p:extLst>
              <p:ext uri="{D42A27DB-BD31-4B8C-83A1-F6EECF244321}">
                <p14:modId xmlns:p14="http://schemas.microsoft.com/office/powerpoint/2010/main" val="3990804416"/>
              </p:ext>
            </p:extLst>
          </p:nvPr>
        </p:nvGraphicFramePr>
        <p:xfrm>
          <a:off x="1052187" y="1302708"/>
          <a:ext cx="4121061" cy="3005799"/>
        </p:xfrm>
        <a:graphic>
          <a:graphicData uri="http://schemas.openxmlformats.org/drawingml/2006/table">
            <a:tbl>
              <a:tblPr/>
              <a:tblGrid>
                <a:gridCol w="2175005">
                  <a:extLst>
                    <a:ext uri="{9D8B030D-6E8A-4147-A177-3AD203B41FA5}">
                      <a16:colId xmlns:a16="http://schemas.microsoft.com/office/drawing/2014/main" val="749504495"/>
                    </a:ext>
                  </a:extLst>
                </a:gridCol>
                <a:gridCol w="707897">
                  <a:extLst>
                    <a:ext uri="{9D8B030D-6E8A-4147-A177-3AD203B41FA5}">
                      <a16:colId xmlns:a16="http://schemas.microsoft.com/office/drawing/2014/main" val="1053223983"/>
                    </a:ext>
                  </a:extLst>
                </a:gridCol>
                <a:gridCol w="642491">
                  <a:extLst>
                    <a:ext uri="{9D8B030D-6E8A-4147-A177-3AD203B41FA5}">
                      <a16:colId xmlns:a16="http://schemas.microsoft.com/office/drawing/2014/main" val="1596075352"/>
                    </a:ext>
                  </a:extLst>
                </a:gridCol>
                <a:gridCol w="595668">
                  <a:extLst>
                    <a:ext uri="{9D8B030D-6E8A-4147-A177-3AD203B41FA5}">
                      <a16:colId xmlns:a16="http://schemas.microsoft.com/office/drawing/2014/main" val="2840364052"/>
                    </a:ext>
                  </a:extLst>
                </a:gridCol>
              </a:tblGrid>
              <a:tr h="721832">
                <a:tc>
                  <a:txBody>
                    <a:bodyPr/>
                    <a:lstStyle/>
                    <a:p>
                      <a:pPr algn="ctr" fontAlgn="ctr"/>
                      <a:r>
                        <a:rPr lang="en-IN" sz="1100" b="1" i="0" u="none" strike="noStrike" dirty="0">
                          <a:solidFill>
                            <a:srgbClr val="FFFFFF"/>
                          </a:solidFill>
                          <a:effectLst/>
                          <a:latin typeface="Calibri" panose="020F0502020204030204" pitchFamily="34" charset="0"/>
                        </a:rPr>
                        <a:t>Task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100" b="1" i="0" u="none" strike="noStrike">
                          <a:solidFill>
                            <a:srgbClr val="FFFFFF"/>
                          </a:solidFill>
                          <a:effectLst/>
                          <a:latin typeface="Calibri" panose="020F0502020204030204" pitchFamily="34" charset="0"/>
                        </a:rPr>
                        <a:t>Duration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100" b="1" i="0" u="none" strike="noStrike" dirty="0">
                          <a:solidFill>
                            <a:srgbClr val="FFFFFF"/>
                          </a:solidFill>
                          <a:effectLst/>
                          <a:latin typeface="Calibri" panose="020F0502020204030204" pitchFamily="34" charset="0"/>
                        </a:rPr>
                        <a:t>Start 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IN" sz="1100" b="1" i="0" u="none" strike="noStrike">
                          <a:solidFill>
                            <a:srgbClr val="FFFFFF"/>
                          </a:solidFill>
                          <a:effectLst/>
                          <a:latin typeface="Calibri" panose="020F0502020204030204" pitchFamily="34" charset="0"/>
                        </a:rPr>
                        <a:t>End 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843729928"/>
                  </a:ext>
                </a:extLst>
              </a:tr>
              <a:tr h="495138">
                <a:tc>
                  <a:txBody>
                    <a:bodyPr/>
                    <a:lstStyle/>
                    <a:p>
                      <a:pPr algn="l" fontAlgn="ctr"/>
                      <a:r>
                        <a:rPr lang="en-IN" sz="1100" b="0" i="0" u="none" strike="noStrike" dirty="0">
                          <a:solidFill>
                            <a:srgbClr val="000000"/>
                          </a:solidFill>
                          <a:effectLst/>
                          <a:latin typeface="Calibri" panose="020F0502020204030204" pitchFamily="34" charset="0"/>
                        </a:rPr>
                        <a:t>1. Basic</a:t>
                      </a:r>
                      <a:r>
                        <a:rPr lang="en-IN" sz="1100" b="0" i="0" u="none" strike="noStrike" baseline="0" dirty="0">
                          <a:solidFill>
                            <a:srgbClr val="000000"/>
                          </a:solidFill>
                          <a:effectLst/>
                          <a:latin typeface="Calibri" panose="020F0502020204030204" pitchFamily="34" charset="0"/>
                        </a:rPr>
                        <a:t> UI design using HTML and CSS</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Week</a:t>
                      </a:r>
                      <a:r>
                        <a:rPr lang="en-US" sz="1100" b="0" i="0" u="none" strike="noStrike" baseline="0" dirty="0">
                          <a:solidFill>
                            <a:srgbClr val="000000"/>
                          </a:solidFill>
                          <a:effectLst/>
                          <a:latin typeface="Calibri" panose="020F0502020204030204" pitchFamily="34" charset="0"/>
                        </a:rPr>
                        <a:t> 1-3</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dirty="0">
                          <a:solidFill>
                            <a:srgbClr val="000000"/>
                          </a:solidFill>
                          <a:effectLst/>
                          <a:latin typeface="Calibri" panose="020F0502020204030204" pitchFamily="34" charset="0"/>
                        </a:rPr>
                        <a:t>20-Sep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sz="1100" b="0" i="0" u="none" strike="noStrike" dirty="0">
                          <a:solidFill>
                            <a:srgbClr val="000000"/>
                          </a:solidFill>
                          <a:effectLst/>
                          <a:latin typeface="Calibri" panose="020F0502020204030204" pitchFamily="34" charset="0"/>
                        </a:rPr>
                        <a:t>10-Oct</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1601346"/>
                  </a:ext>
                </a:extLst>
              </a:tr>
              <a:tr h="448357">
                <a:tc>
                  <a:txBody>
                    <a:bodyPr/>
                    <a:lstStyle/>
                    <a:p>
                      <a:pPr algn="l" fontAlgn="ctr"/>
                      <a:r>
                        <a:rPr lang="en-IN" sz="1100" b="0" i="0" u="none" strike="noStrike" dirty="0">
                          <a:solidFill>
                            <a:srgbClr val="000000"/>
                          </a:solidFill>
                          <a:effectLst/>
                          <a:latin typeface="Calibri" panose="020F0502020204030204" pitchFamily="34" charset="0"/>
                        </a:rPr>
                        <a:t>2. Backend</a:t>
                      </a:r>
                      <a:r>
                        <a:rPr lang="en-IN" sz="1100" b="0" i="0" u="none" strike="noStrike" baseline="0" dirty="0">
                          <a:solidFill>
                            <a:srgbClr val="000000"/>
                          </a:solidFill>
                          <a:effectLst/>
                          <a:latin typeface="Calibri" panose="020F0502020204030204" pitchFamily="34" charset="0"/>
                        </a:rPr>
                        <a:t> Development </a:t>
                      </a:r>
                      <a:r>
                        <a:rPr lang="en-US" sz="1100" b="0" i="0" u="none" strike="noStrike" baseline="0" dirty="0">
                          <a:solidFill>
                            <a:srgbClr val="000000"/>
                          </a:solidFill>
                          <a:effectLst/>
                          <a:latin typeface="Calibri" panose="020F0502020204030204" pitchFamily="34" charset="0"/>
                        </a:rPr>
                        <a:t>UI Path for car/hotel bookings)</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Week</a:t>
                      </a:r>
                      <a:r>
                        <a:rPr lang="en-US" sz="1100" b="0" i="0" u="none" strike="noStrike" baseline="0" dirty="0">
                          <a:solidFill>
                            <a:srgbClr val="000000"/>
                          </a:solidFill>
                          <a:effectLst/>
                          <a:latin typeface="Calibri" panose="020F0502020204030204" pitchFamily="34" charset="0"/>
                        </a:rPr>
                        <a:t> 4-6</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sz="1100" b="0" i="0" u="none" strike="noStrike" dirty="0">
                          <a:solidFill>
                            <a:srgbClr val="000000"/>
                          </a:solidFill>
                          <a:effectLst/>
                          <a:latin typeface="Calibri" panose="020F0502020204030204" pitchFamily="34" charset="0"/>
                        </a:rPr>
                        <a:t>11-Oct</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sz="1100" b="0" i="0" u="none" strike="noStrike" dirty="0">
                          <a:solidFill>
                            <a:srgbClr val="000000"/>
                          </a:solidFill>
                          <a:effectLst/>
                          <a:latin typeface="Calibri" panose="020F0502020204030204" pitchFamily="34" charset="0"/>
                        </a:rPr>
                        <a:t>31-Oct</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4710223"/>
                  </a:ext>
                </a:extLst>
              </a:tr>
              <a:tr h="448357">
                <a:tc>
                  <a:txBody>
                    <a:bodyPr/>
                    <a:lstStyle/>
                    <a:p>
                      <a:pPr algn="l" fontAlgn="ctr"/>
                      <a:r>
                        <a:rPr lang="en-IN" sz="1100" b="0" i="0" u="none" strike="noStrike" dirty="0">
                          <a:solidFill>
                            <a:srgbClr val="000000"/>
                          </a:solidFill>
                          <a:effectLst/>
                          <a:latin typeface="Calibri" panose="020F0502020204030204" pitchFamily="34" charset="0"/>
                        </a:rPr>
                        <a:t>3. Add</a:t>
                      </a:r>
                      <a:r>
                        <a:rPr lang="en-IN" sz="1100" b="0" i="0" u="none" strike="noStrike" baseline="0" dirty="0">
                          <a:solidFill>
                            <a:srgbClr val="000000"/>
                          </a:solidFill>
                          <a:effectLst/>
                          <a:latin typeface="Calibri" panose="020F0502020204030204" pitchFamily="34" charset="0"/>
                        </a:rPr>
                        <a:t> personalized recommendations and location-based services</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Week 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sz="1100" b="0" i="0" u="none" strike="noStrike" dirty="0">
                          <a:solidFill>
                            <a:srgbClr val="000000"/>
                          </a:solidFill>
                          <a:effectLst/>
                          <a:latin typeface="Calibri" panose="020F0502020204030204" pitchFamily="34" charset="0"/>
                        </a:rPr>
                        <a:t>01-Nov</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dirty="0">
                          <a:solidFill>
                            <a:srgbClr val="000000"/>
                          </a:solidFill>
                          <a:effectLst/>
                          <a:latin typeface="Calibri" panose="020F0502020204030204" pitchFamily="34" charset="0"/>
                        </a:rPr>
                        <a:t>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4986929"/>
                  </a:ext>
                </a:extLst>
              </a:tr>
              <a:tr h="425931">
                <a:tc>
                  <a:txBody>
                    <a:bodyPr/>
                    <a:lstStyle/>
                    <a:p>
                      <a:pPr algn="l" fontAlgn="ctr"/>
                      <a:r>
                        <a:rPr lang="en-IN" sz="1100" b="0" i="0" u="none" strike="noStrike" dirty="0">
                          <a:solidFill>
                            <a:srgbClr val="000000"/>
                          </a:solidFill>
                          <a:effectLst/>
                          <a:latin typeface="Calibri" panose="020F0502020204030204" pitchFamily="34" charset="0"/>
                        </a:rPr>
                        <a:t>4. Testing</a:t>
                      </a:r>
                      <a:r>
                        <a:rPr lang="en-IN" sz="1100" b="0" i="0" u="none" strike="noStrike" baseline="0" dirty="0">
                          <a:solidFill>
                            <a:srgbClr val="000000"/>
                          </a:solidFill>
                          <a:effectLst/>
                          <a:latin typeface="Calibri" panose="020F0502020204030204" pitchFamily="34" charset="0"/>
                        </a:rPr>
                        <a:t> and Bug fixing</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Week</a:t>
                      </a:r>
                      <a:r>
                        <a:rPr lang="en-US" sz="1100" b="0" i="0" u="none" strike="noStrike" baseline="0" dirty="0">
                          <a:solidFill>
                            <a:srgbClr val="000000"/>
                          </a:solidFill>
                          <a:effectLst/>
                          <a:latin typeface="Calibri" panose="020F0502020204030204" pitchFamily="34" charset="0"/>
                        </a:rPr>
                        <a:t> 8-9</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30-Oct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4875136"/>
                  </a:ext>
                </a:extLst>
              </a:tr>
              <a:tr h="404001">
                <a:tc>
                  <a:txBody>
                    <a:bodyPr/>
                    <a:lstStyle/>
                    <a:p>
                      <a:pPr algn="l" fontAlgn="ctr"/>
                      <a:r>
                        <a:rPr lang="en-IN" sz="1100" b="0" i="0" u="none" strike="noStrike" dirty="0">
                          <a:solidFill>
                            <a:srgbClr val="000000"/>
                          </a:solidFill>
                          <a:effectLst/>
                          <a:latin typeface="Calibri" panose="020F0502020204030204" pitchFamily="34" charset="0"/>
                        </a:rPr>
                        <a:t>5. Final</a:t>
                      </a:r>
                      <a:r>
                        <a:rPr lang="en-IN" sz="1100" b="0" i="0" u="none" strike="noStrike" baseline="0" dirty="0">
                          <a:solidFill>
                            <a:srgbClr val="000000"/>
                          </a:solidFill>
                          <a:effectLst/>
                          <a:latin typeface="Calibri" panose="020F0502020204030204" pitchFamily="34" charset="0"/>
                        </a:rPr>
                        <a:t> adjustments and presentation</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Week</a:t>
                      </a:r>
                      <a:r>
                        <a:rPr lang="en-US" sz="1100" b="0" i="0" u="none" strike="noStrike" baseline="0" dirty="0">
                          <a:solidFill>
                            <a:srgbClr val="000000"/>
                          </a:solidFill>
                          <a:effectLst/>
                          <a:latin typeface="Calibri" panose="020F0502020204030204" pitchFamily="34" charset="0"/>
                        </a:rPr>
                        <a:t> 10</a:t>
                      </a:r>
                      <a:endParaRPr lang="en-IN" sz="1100" b="0"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13-Nov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dirty="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5335042"/>
                  </a:ext>
                </a:extLst>
              </a:tr>
            </a:tbl>
          </a:graphicData>
        </a:graphic>
      </p:graphicFrame>
      <p:graphicFrame>
        <p:nvGraphicFramePr>
          <p:cNvPr id="8" name="Chart 7">
            <a:extLst>
              <a:ext uri="{FF2B5EF4-FFF2-40B4-BE49-F238E27FC236}">
                <a16:creationId xmlns:a16="http://schemas.microsoft.com/office/drawing/2014/main" id="{4ACB6465-DBDB-BFEE-25BC-A3D6CEAE560D}"/>
              </a:ext>
            </a:extLst>
          </p:cNvPr>
          <p:cNvGraphicFramePr>
            <a:graphicFrameLocks/>
          </p:cNvGraphicFramePr>
          <p:nvPr>
            <p:extLst>
              <p:ext uri="{D42A27DB-BD31-4B8C-83A1-F6EECF244321}">
                <p14:modId xmlns:p14="http://schemas.microsoft.com/office/powerpoint/2010/main" val="1539401002"/>
              </p:ext>
            </p:extLst>
          </p:nvPr>
        </p:nvGraphicFramePr>
        <p:xfrm>
          <a:off x="5963939" y="1227550"/>
          <a:ext cx="5684361" cy="3846137"/>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88" y="1152395"/>
            <a:ext cx="5291394" cy="3244239"/>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675</Words>
  <Application>Microsoft Office PowerPoint</Application>
  <PresentationFormat>Widescreen</PresentationFormat>
  <Paragraphs>95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Verdana</vt:lpstr>
      <vt:lpstr>Wingdings</vt:lpstr>
      <vt:lpstr>Bioinformatics</vt:lpstr>
      <vt:lpstr>A One Stop Solution focusing on Tourism</vt:lpstr>
      <vt:lpstr>Content</vt:lpstr>
      <vt:lpstr>Problem Statement Number: </vt:lpstr>
      <vt:lpstr>Analysis of Problem Statement</vt:lpstr>
      <vt:lpstr>Analysis of Problem Statement (contd...)</vt:lpstr>
      <vt:lpstr>Introduction and Features</vt:lpstr>
      <vt:lpstr>PowerPoint Presentation</vt:lpstr>
      <vt:lpstr>PowerPoint Presentation</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Rakshitha K</cp:lastModifiedBy>
  <cp:revision>47</cp:revision>
  <dcterms:modified xsi:type="dcterms:W3CDTF">2024-09-23T08:54:00Z</dcterms:modified>
</cp:coreProperties>
</file>