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68" r:id="rId7"/>
    <p:sldId id="271" r:id="rId8"/>
    <p:sldId id="273" r:id="rId9"/>
    <p:sldId id="272"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github.com/monikap384/Real-Time-Disaster-Information-Aggregation-Softwar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Real-Time Disaster Information Aggregation Software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69"/>
            <a:ext cx="3970500" cy="664444"/>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CSE_ISR_CAP_01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r>
              <a:rPr lang="en-US" dirty="0">
                <a:latin typeface="Cambria" panose="02040503050406030204" pitchFamily="18" charset="0"/>
                <a:ea typeface="Cambria" panose="02040503050406030204" pitchFamily="18" charset="0"/>
              </a:rPr>
              <a:t>Roll Number                      Student Name</a:t>
            </a:r>
            <a:endParaRPr lang="en-US"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84841" y="2970760"/>
          <a:ext cx="416600" cy="2164140"/>
        </p:xfrm>
        <a:graphic>
          <a:graphicData uri="http://schemas.openxmlformats.org/drawingml/2006/table">
            <a:tbl>
              <a:tblPr firstRow="1" bandRow="1">
                <a:noFill/>
                <a:tableStyleId>{57690726-49DA-4552-BDEB-330DD8EA8BD9}</a:tableStyleId>
              </a:tblPr>
              <a:tblGrid>
                <a:gridCol w="208300"/>
                <a:gridCol w="208300"/>
              </a:tblGrid>
              <a:tr h="0">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0">
                <a:tc>
                  <a:txBody>
                    <a:bodyPr/>
                    <a:lstStyle/>
                    <a:p>
                      <a:pPr marL="0" marR="0" lvl="0" indent="0" algn="ctr" rtl="0">
                        <a:spcBef>
                          <a:spcPts val="0"/>
                        </a:spcBef>
                        <a:spcAft>
                          <a:spcPts val="0"/>
                        </a:spcAft>
                        <a:buFont typeface="+mj-l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t>
            </a:r>
            <a:r>
              <a:rPr lang="en-GB" sz="17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Sivaramakrishnan</a:t>
            </a:r>
            <a:endParaRPr dirty="0">
              <a:solidFill>
                <a:schemeClr val="tx1">
                  <a:lumMod val="95000"/>
                  <a:lumOff val="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B. Tech (Capstone Project)</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 Zafar Ali Khan</a:t>
            </a:r>
            <a:endPar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 Afroz Pasha</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3" name="TextBox 2"/>
          <p:cNvSpPr txBox="1"/>
          <p:nvPr/>
        </p:nvSpPr>
        <p:spPr>
          <a:xfrm>
            <a:off x="790469" y="2833982"/>
            <a:ext cx="3970501" cy="738664"/>
          </a:xfrm>
          <a:prstGeom prst="rect">
            <a:avLst/>
          </a:prstGeom>
          <a:noFill/>
        </p:spPr>
        <p:txBody>
          <a:bodyPr wrap="square">
            <a:spAutoFit/>
          </a:bodyPr>
          <a:lstStyle/>
          <a:p>
            <a:r>
              <a:rPr lang="en-IN" b="1" dirty="0"/>
              <a:t>20211ISR0078                       Bhavana B A  </a:t>
            </a:r>
            <a:endParaRPr lang="en-IN" b="1" dirty="0"/>
          </a:p>
          <a:p>
            <a:r>
              <a:rPr lang="en-IN" b="1" dirty="0"/>
              <a:t>20211ISR0038                       Disha R</a:t>
            </a:r>
            <a:endParaRPr lang="en-IN" b="1" dirty="0"/>
          </a:p>
          <a:p>
            <a:r>
              <a:rPr lang="en-IN" b="1" dirty="0"/>
              <a:t>20211ISR0021                       Monika P</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PSCS-389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National Disaster Response Force (NDRF)</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r>
              <a:rPr lang="en-US" sz="1800" b="0" i="0" u="none" strike="noStrike" dirty="0">
                <a:solidFill>
                  <a:srgbClr val="000000"/>
                </a:solidFill>
                <a:effectLst/>
                <a:latin typeface="Cambria" panose="02040503050406030204" pitchFamily="18" charset="0"/>
                <a:ea typeface="Cambria" panose="02040503050406030204" pitchFamily="18" charset="0"/>
              </a:rPr>
              <a:t> </a:t>
            </a: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Disaster response agencies often </a:t>
            </a:r>
            <a:r>
              <a:rPr lang="en-US" sz="2000" i="0" u="none" strike="noStrike" dirty="0" err="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stuggle</a:t>
            </a: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to gather timely and specific information about emergencies from various</a:t>
            </a:r>
            <a:endPar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sources. Social media platforms serve as a valuable repository of such data, but manually monitoring and sorting through the vast amount of</a:t>
            </a:r>
            <a:endPar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information is inefficient and resource-intensive. Description: There is a pressing need for a software solution that can efficiently aggregate and</a:t>
            </a:r>
            <a:endPar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categorize specific disaster-related data from social media, news portals, and other open sources. This software would utilize advanced</a:t>
            </a:r>
            <a:endPar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algorithms to sift through the abundance of information and classify it into different categories data would then be presented on a user- friendly</a:t>
            </a:r>
            <a:endPar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dashboard, allowing disaster response agencies to quickly access relevant information and plan their actions accordingly. Expected Solutions:</a:t>
            </a:r>
            <a:endPar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The software solutions will streamline the process of gathering and categorizing disaster-related data from various </a:t>
            </a:r>
            <a:r>
              <a:rPr lang="en-US" sz="2000" i="0" u="none" strike="noStrike" dirty="0" err="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soucres</a:t>
            </a: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significantly</a:t>
            </a:r>
            <a:endPar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reducing the time required for response efforts. By providing real-time insights and actionable information, the software will enhance the</a:t>
            </a:r>
            <a:endPar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2000" i="0" u="none" strike="noStrike"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effectiveness of disaster response operations, ultimately saving lives.</a:t>
            </a:r>
            <a:r>
              <a:rPr lang="en-US" sz="2000" dirty="0">
                <a:latin typeface="Cambria" panose="02040503050406030204" pitchFamily="18" charset="0"/>
                <a:ea typeface="Cambria" panose="02040503050406030204" pitchFamily="18" charset="0"/>
                <a:cs typeface="Times New Roman" panose="02020603050405020304" pitchFamily="18" charset="0"/>
              </a:rPr>
              <a:t> </a:t>
            </a: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lnSpc>
                <a:spcPct val="200000"/>
              </a:lnSpc>
              <a:spcBef>
                <a:spcPts val="0"/>
              </a:spcBef>
              <a:buSzPct val="100000"/>
              <a:buFont typeface="Arial" panose="020B0604020202020204"/>
              <a:buNone/>
            </a:pPr>
            <a:r>
              <a:rPr lang="en-US" sz="2000" dirty="0">
                <a:latin typeface="Times New Roman" panose="02020603050405020304" pitchFamily="18" charset="0"/>
                <a:ea typeface="Cambria" panose="02040503050406030204" pitchFamily="18" charset="0"/>
                <a:cs typeface="Times New Roman" panose="02020603050405020304" pitchFamily="18" charset="0"/>
                <a:hlinkClick r:id="rId1"/>
              </a:rPr>
              <a:t>https://github.com/monikap384/Real-Time-Disaster-Information-Aggregation-Software</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panose="020B0604020202020204"/>
              <a:buNone/>
            </a:pP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74955" y="983615"/>
            <a:ext cx="11917680" cy="4048125"/>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altLang="en-US" sz="1600" b="1" dirty="0">
                <a:latin typeface="Cambria" panose="02040503050406030204" pitchFamily="18" charset="0"/>
                <a:ea typeface="Cambria" panose="02040503050406030204" pitchFamily="18" charset="0"/>
              </a:rPr>
              <a:t>1. Identifying the Core Problem</a:t>
            </a:r>
            <a:r>
              <a:rPr lang="en-IN" altLang="en-US" sz="1600" dirty="0">
                <a:latin typeface="Cambria" panose="02040503050406030204" pitchFamily="18" charset="0"/>
                <a:ea typeface="Cambria" panose="02040503050406030204" pitchFamily="18" charset="0"/>
              </a:rPr>
              <a:t>:</a:t>
            </a:r>
            <a:r>
              <a:rPr lang="en-US" altLang="en-US" sz="1600" dirty="0">
                <a:latin typeface="Cambria" panose="02040503050406030204" pitchFamily="18" charset="0"/>
                <a:ea typeface="Cambria" panose="02040503050406030204" pitchFamily="18" charset="0"/>
              </a:rPr>
              <a:t>Disaster response agencies face significant challenges in gathering timely, specific, and accurate information about ongoing emergencies. Traditional methods of obtaining data—such as field reports and official announcements—are often delayed, making rapid decision-making difficult.</a:t>
            </a:r>
            <a:endParaRPr lang="en-US" alt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1600" b="1" dirty="0">
                <a:latin typeface="Cambria" panose="02040503050406030204" pitchFamily="18" charset="0"/>
                <a:ea typeface="Cambria" panose="02040503050406030204" pitchFamily="18" charset="0"/>
              </a:rPr>
              <a:t>2. The Role of Social Media and Open Data Sources</a:t>
            </a:r>
            <a:r>
              <a:rPr lang="en-IN" altLang="en-US" sz="1600" b="1" dirty="0">
                <a:latin typeface="Cambria" panose="02040503050406030204" pitchFamily="18" charset="0"/>
                <a:ea typeface="Cambria" panose="02040503050406030204" pitchFamily="18" charset="0"/>
              </a:rPr>
              <a:t>:</a:t>
            </a:r>
            <a:r>
              <a:rPr lang="en-IN" altLang="en-US" sz="1600" dirty="0">
                <a:latin typeface="Cambria" panose="02040503050406030204" pitchFamily="18" charset="0"/>
                <a:ea typeface="Cambria" panose="02040503050406030204" pitchFamily="18" charset="0"/>
              </a:rPr>
              <a:t> </a:t>
            </a:r>
            <a:r>
              <a:rPr lang="en-US" altLang="en-US" sz="1600" dirty="0">
                <a:latin typeface="Cambria" panose="02040503050406030204" pitchFamily="18" charset="0"/>
                <a:ea typeface="Cambria" panose="02040503050406030204" pitchFamily="18" charset="0"/>
              </a:rPr>
              <a:t> manually monitoring and filtering through vast amounts of data is</a:t>
            </a:r>
            <a:r>
              <a:rPr lang="en-IN" altLang="en-US" sz="1600" dirty="0">
                <a:latin typeface="Cambria" panose="02040503050406030204" pitchFamily="18" charset="0"/>
                <a:ea typeface="Cambria" panose="02040503050406030204" pitchFamily="18" charset="0"/>
              </a:rPr>
              <a:t>:</a:t>
            </a:r>
            <a:endParaRPr lang="en-US" altLang="en-US" sz="1600" dirty="0">
              <a:latin typeface="Cambria" panose="02040503050406030204" pitchFamily="18" charset="0"/>
              <a:ea typeface="Cambria" panose="02040503050406030204" pitchFamily="18" charset="0"/>
            </a:endParaRPr>
          </a:p>
          <a:p>
            <a:pPr marL="438150" lvl="0" indent="-285750" algn="just" rtl="0">
              <a:lnSpc>
                <a:spcPct val="200000"/>
              </a:lnSpc>
              <a:spcBef>
                <a:spcPts val="0"/>
              </a:spcBef>
              <a:spcAft>
                <a:spcPts val="0"/>
              </a:spcAft>
              <a:buClr>
                <a:schemeClr val="dk1"/>
              </a:buClr>
              <a:buSzPct val="100000"/>
            </a:pPr>
            <a:r>
              <a:rPr lang="en-US" altLang="en-US" sz="1600" dirty="0">
                <a:latin typeface="Cambria" panose="02040503050406030204" pitchFamily="18" charset="0"/>
                <a:ea typeface="Cambria" panose="02040503050406030204" pitchFamily="18" charset="0"/>
              </a:rPr>
              <a:t>	Time-consuming: Agencies must sift through millions of posts.</a:t>
            </a:r>
            <a:endParaRPr lang="en-US" altLang="en-US" sz="1600" dirty="0">
              <a:latin typeface="Cambria" panose="02040503050406030204" pitchFamily="18" charset="0"/>
              <a:ea typeface="Cambria" panose="02040503050406030204" pitchFamily="18" charset="0"/>
            </a:endParaRPr>
          </a:p>
          <a:p>
            <a:pPr marL="438150" lvl="0" indent="-285750" algn="just" rtl="0">
              <a:lnSpc>
                <a:spcPct val="200000"/>
              </a:lnSpc>
              <a:spcBef>
                <a:spcPts val="0"/>
              </a:spcBef>
              <a:spcAft>
                <a:spcPts val="0"/>
              </a:spcAft>
              <a:buClr>
                <a:schemeClr val="dk1"/>
              </a:buClr>
              <a:buSzPct val="100000"/>
            </a:pPr>
            <a:r>
              <a:rPr lang="en-US" altLang="en-US" sz="1600" dirty="0">
                <a:latin typeface="Cambria" panose="02040503050406030204" pitchFamily="18" charset="0"/>
                <a:ea typeface="Cambria" panose="02040503050406030204" pitchFamily="18" charset="0"/>
              </a:rPr>
              <a:t>	Resource-intensive: Requires significant human effort.</a:t>
            </a:r>
            <a:endParaRPr lang="en-US" alt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1600" b="1" dirty="0">
                <a:latin typeface="Cambria" panose="02040503050406030204" pitchFamily="18" charset="0"/>
                <a:ea typeface="Cambria" panose="02040503050406030204" pitchFamily="18" charset="0"/>
              </a:rPr>
              <a:t>3. Need for an Automated Solution</a:t>
            </a:r>
            <a:r>
              <a:rPr lang="en-IN" altLang="en-US" sz="1600" b="1" dirty="0">
                <a:latin typeface="Cambria" panose="02040503050406030204" pitchFamily="18" charset="0"/>
                <a:ea typeface="Cambria" panose="02040503050406030204" pitchFamily="18" charset="0"/>
              </a:rPr>
              <a:t>: </a:t>
            </a:r>
            <a:r>
              <a:rPr lang="en-US" altLang="en-US" sz="1600" dirty="0">
                <a:latin typeface="Cambria" panose="02040503050406030204" pitchFamily="18" charset="0"/>
                <a:ea typeface="Cambria" panose="02040503050406030204" pitchFamily="18" charset="0"/>
              </a:rPr>
              <a:t>To address these challenges, a software solution is needed that can:</a:t>
            </a:r>
            <a:endParaRPr lang="en-US" altLang="en-US" sz="1600" dirty="0">
              <a:latin typeface="Cambria" panose="02040503050406030204" pitchFamily="18" charset="0"/>
              <a:ea typeface="Cambria" panose="02040503050406030204" pitchFamily="18" charset="0"/>
            </a:endParaRPr>
          </a:p>
          <a:p>
            <a:pPr marL="438150" lvl="0" indent="-285750" algn="just" rtl="0">
              <a:lnSpc>
                <a:spcPct val="200000"/>
              </a:lnSpc>
              <a:spcBef>
                <a:spcPts val="0"/>
              </a:spcBef>
              <a:spcAft>
                <a:spcPts val="0"/>
              </a:spcAft>
              <a:buClr>
                <a:schemeClr val="dk1"/>
              </a:buClr>
              <a:buSzPct val="100000"/>
            </a:pPr>
            <a:r>
              <a:rPr lang="en-US" altLang="en-US" sz="1600" dirty="0">
                <a:latin typeface="Cambria" panose="02040503050406030204" pitchFamily="18" charset="0"/>
                <a:ea typeface="Cambria" panose="02040503050406030204" pitchFamily="18" charset="0"/>
              </a:rPr>
              <a:t>	Automatically aggregate data from multiple sources.</a:t>
            </a:r>
            <a:endParaRPr lang="en-US" altLang="en-US" sz="1600" dirty="0">
              <a:latin typeface="Cambria" panose="02040503050406030204" pitchFamily="18" charset="0"/>
              <a:ea typeface="Cambria" panose="02040503050406030204" pitchFamily="18" charset="0"/>
            </a:endParaRPr>
          </a:p>
          <a:p>
            <a:pPr marL="438150" lvl="0" indent="-285750" algn="just" rtl="0">
              <a:lnSpc>
                <a:spcPct val="200000"/>
              </a:lnSpc>
              <a:spcBef>
                <a:spcPts val="0"/>
              </a:spcBef>
              <a:spcAft>
                <a:spcPts val="0"/>
              </a:spcAft>
              <a:buClr>
                <a:schemeClr val="dk1"/>
              </a:buClr>
              <a:buSzPct val="100000"/>
            </a:pPr>
            <a:r>
              <a:rPr lang="en-US" altLang="en-US" sz="1600" dirty="0">
                <a:latin typeface="Cambria" panose="02040503050406030204" pitchFamily="18" charset="0"/>
                <a:ea typeface="Cambria" panose="02040503050406030204" pitchFamily="18" charset="0"/>
              </a:rPr>
              <a:t>	Classify and filter information based on relevance and reliability.</a:t>
            </a:r>
            <a:endParaRPr lang="en-US" altLang="en-US" sz="1600" dirty="0">
              <a:latin typeface="Cambria" panose="02040503050406030204" pitchFamily="18" charset="0"/>
              <a:ea typeface="Cambria" panose="02040503050406030204" pitchFamily="18" charset="0"/>
            </a:endParaRPr>
          </a:p>
          <a:p>
            <a:pPr marL="438150" lvl="0" indent="-285750" algn="just" rtl="0">
              <a:lnSpc>
                <a:spcPct val="200000"/>
              </a:lnSpc>
              <a:spcBef>
                <a:spcPts val="0"/>
              </a:spcBef>
              <a:spcAft>
                <a:spcPts val="0"/>
              </a:spcAft>
              <a:buClr>
                <a:schemeClr val="dk1"/>
              </a:buClr>
              <a:buSzPct val="100000"/>
            </a:pPr>
            <a:r>
              <a:rPr lang="en-US" altLang="en-US" sz="1600" dirty="0">
                <a:latin typeface="Cambria" panose="02040503050406030204" pitchFamily="18" charset="0"/>
                <a:ea typeface="Cambria" panose="02040503050406030204" pitchFamily="18" charset="0"/>
              </a:rPr>
              <a:t>	Present insights in a user-friendly dashboard to aid decision-making.</a:t>
            </a:r>
            <a:endParaRPr lang="en-US" altLang="en-US" sz="1600" dirty="0">
              <a:latin typeface="Cambria" panose="02040503050406030204" pitchFamily="18" charset="0"/>
              <a:ea typeface="Cambria" panose="02040503050406030204" pitchFamily="18" charset="0"/>
            </a:endParaRPr>
          </a:p>
          <a:p>
            <a:pPr marL="438150" lvl="0" indent="-285750" algn="just" rtl="0">
              <a:lnSpc>
                <a:spcPct val="200000"/>
              </a:lnSpc>
              <a:spcBef>
                <a:spcPts val="0"/>
              </a:spcBef>
              <a:spcAft>
                <a:spcPts val="0"/>
              </a:spcAft>
              <a:buClr>
                <a:schemeClr val="dk1"/>
              </a:buClr>
              <a:buSzPct val="100000"/>
            </a:pPr>
            <a:endParaRPr lang="en-US" altLang="en-US" sz="1600"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Identify Requirements</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Frontend Technologies </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Backend Technologies</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Database Technologies</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Additional Components</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Integration and Compatibility</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b="1" dirty="0">
                <a:solidFill>
                  <a:schemeClr val="accent1">
                    <a:lumMod val="50000"/>
                  </a:schemeClr>
                </a:solidFill>
                <a:latin typeface="Cambria" panose="02040503050406030204" pitchFamily="18" charset="0"/>
                <a:ea typeface="Cambria" panose="02040503050406030204" pitchFamily="18" charset="0"/>
              </a:rPr>
              <a:t>Software Requirements:</a:t>
            </a:r>
            <a:endParaRPr lang="en-US" sz="1600" b="1" dirty="0">
              <a:solidFill>
                <a:schemeClr val="accent1">
                  <a:lumMod val="50000"/>
                </a:schemeClr>
              </a:solidFill>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Frontend</a:t>
            </a:r>
            <a:r>
              <a:rPr lang="en-IN" altLang="en-US" sz="1600" dirty="0">
                <a:latin typeface="Cambria" panose="02040503050406030204" pitchFamily="18" charset="0"/>
                <a:ea typeface="Cambria" panose="02040503050406030204" pitchFamily="18" charset="0"/>
              </a:rPr>
              <a:t> (java script)</a:t>
            </a: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Backend</a:t>
            </a:r>
            <a:r>
              <a:rPr lang="en-IN" altLang="en-US" sz="1600" dirty="0">
                <a:latin typeface="Cambria" panose="02040503050406030204" pitchFamily="18" charset="0"/>
                <a:ea typeface="Cambria" panose="02040503050406030204" pitchFamily="18" charset="0"/>
              </a:rPr>
              <a:t> </a:t>
            </a:r>
            <a:r>
              <a:rPr lang="en-IN" altLang="en-US" sz="1600" dirty="0">
                <a:latin typeface="Cambria" panose="02040503050406030204" pitchFamily="18" charset="0"/>
                <a:ea typeface="Cambria" panose="02040503050406030204" pitchFamily="18" charset="0"/>
                <a:sym typeface="+mn-ea"/>
              </a:rPr>
              <a:t>(java script)</a:t>
            </a: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Database : Machine Learning</a:t>
            </a: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b="1" dirty="0">
                <a:solidFill>
                  <a:schemeClr val="accent1">
                    <a:lumMod val="50000"/>
                  </a:schemeClr>
                </a:solidFill>
                <a:latin typeface="Cambria" panose="02040503050406030204" pitchFamily="18" charset="0"/>
                <a:ea typeface="Cambria" panose="02040503050406030204" pitchFamily="18" charset="0"/>
              </a:rPr>
              <a:t>Hardware Requirements:</a:t>
            </a:r>
            <a:endParaRPr lang="en-US" sz="1600" b="1" dirty="0">
              <a:solidFill>
                <a:schemeClr val="accent1">
                  <a:lumMod val="50000"/>
                </a:schemeClr>
              </a:solidFill>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Storage</a:t>
            </a: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Network Requirements</a:t>
            </a: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Peripheral Devices</a:t>
            </a: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5722070" y="1874385"/>
            <a:ext cx="5524106" cy="3109229"/>
          </a:xfrm>
          <a:prstGeom prst="rect">
            <a:avLst/>
          </a:prstGeom>
        </p:spPr>
      </p:pic>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5" name="Table 4"/>
          <p:cNvGraphicFramePr>
            <a:graphicFrameLocks noGrp="1"/>
          </p:cNvGraphicFramePr>
          <p:nvPr/>
        </p:nvGraphicFramePr>
        <p:xfrm>
          <a:off x="1065229" y="2045615"/>
          <a:ext cx="3996966" cy="2705489"/>
        </p:xfrm>
        <a:graphic>
          <a:graphicData uri="http://schemas.openxmlformats.org/drawingml/2006/table">
            <a:tbl>
              <a:tblPr/>
              <a:tblGrid>
                <a:gridCol w="2246815"/>
                <a:gridCol w="543966"/>
                <a:gridCol w="662219"/>
                <a:gridCol w="543966"/>
              </a:tblGrid>
              <a:tr h="377510">
                <a:tc>
                  <a:txBody>
                    <a:bodyPr/>
                    <a:lstStyle/>
                    <a:p>
                      <a:pPr algn="ctr" fontAlgn="ctr"/>
                      <a:r>
                        <a:rPr lang="en-IN" sz="1100" b="1" i="0" u="none" strike="noStrike" dirty="0">
                          <a:solidFill>
                            <a:srgbClr val="FFFFFF"/>
                          </a:solidFill>
                          <a:effectLst/>
                          <a:latin typeface="Calibri" panose="020F0502020204030204" pitchFamily="34" charset="0"/>
                        </a:rPr>
                        <a:t>Task</a:t>
                      </a:r>
                      <a:endParaRPr lang="en-IN" sz="1100" b="1" i="0" u="none" strike="noStrike" dirty="0">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100" b="1" i="0" u="none" strike="noStrike">
                          <a:solidFill>
                            <a:srgbClr val="FFFFFF"/>
                          </a:solidFill>
                          <a:effectLst/>
                          <a:latin typeface="Calibri" panose="020F0502020204030204" pitchFamily="34" charset="0"/>
                        </a:rPr>
                        <a:t>Duration</a:t>
                      </a:r>
                      <a:endParaRPr lang="en-IN" sz="1100" b="1" i="0" u="none" strike="noStrike">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100" b="1" i="0" u="none" strike="noStrike">
                          <a:solidFill>
                            <a:srgbClr val="FFFFFF"/>
                          </a:solidFill>
                          <a:effectLst/>
                          <a:latin typeface="Calibri" panose="020F0502020204030204" pitchFamily="34" charset="0"/>
                        </a:rPr>
                        <a:t>Start Date</a:t>
                      </a:r>
                      <a:endParaRPr lang="en-IN" sz="1100" b="1" i="0" u="none" strike="noStrike">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100" b="1" i="0" u="none" strike="noStrike">
                          <a:solidFill>
                            <a:srgbClr val="FFFFFF"/>
                          </a:solidFill>
                          <a:effectLst/>
                          <a:latin typeface="Calibri" panose="020F0502020204030204" pitchFamily="34" charset="0"/>
                        </a:rPr>
                        <a:t>End Date</a:t>
                      </a:r>
                      <a:endParaRPr lang="en-IN" sz="1100" b="1" i="0" u="none" strike="noStrike">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r>
              <a:tr h="377510">
                <a:tc>
                  <a:txBody>
                    <a:bodyPr/>
                    <a:lstStyle/>
                    <a:p>
                      <a:pPr algn="l" fontAlgn="ctr"/>
                      <a:r>
                        <a:rPr lang="en-IN" sz="1100" b="0" i="0" u="none" strike="noStrike">
                          <a:solidFill>
                            <a:srgbClr val="000000"/>
                          </a:solidFill>
                          <a:effectLst/>
                          <a:latin typeface="Calibri" panose="020F0502020204030204" pitchFamily="34" charset="0"/>
                        </a:rPr>
                        <a:t>1. Project Planning</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1 week</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25-Jan</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31</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440429">
                <a:tc>
                  <a:txBody>
                    <a:bodyPr/>
                    <a:lstStyle/>
                    <a:p>
                      <a:pPr algn="l" fontAlgn="ctr"/>
                      <a:r>
                        <a:rPr lang="en-IN" sz="1100" b="0" i="0" u="none" strike="noStrike">
                          <a:solidFill>
                            <a:srgbClr val="000000"/>
                          </a:solidFill>
                          <a:effectLst/>
                          <a:latin typeface="Calibri" panose="020F0502020204030204" pitchFamily="34" charset="0"/>
                        </a:rPr>
                        <a:t>2.web browsing</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3 weeks</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02-Feb</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20</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77510">
                <a:tc>
                  <a:txBody>
                    <a:bodyPr/>
                    <a:lstStyle/>
                    <a:p>
                      <a:pPr algn="l" fontAlgn="ctr"/>
                      <a:r>
                        <a:rPr lang="en-IN" sz="1100" b="0" i="0" u="none" strike="noStrike">
                          <a:solidFill>
                            <a:srgbClr val="000000"/>
                          </a:solidFill>
                          <a:effectLst/>
                          <a:latin typeface="Calibri" panose="020F0502020204030204" pitchFamily="34" charset="0"/>
                        </a:rPr>
                        <a:t>3.Backend development</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4 weeks</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21-Feb</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20</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77510">
                <a:tc>
                  <a:txBody>
                    <a:bodyPr/>
                    <a:lstStyle/>
                    <a:p>
                      <a:pPr algn="l" fontAlgn="ctr"/>
                      <a:r>
                        <a:rPr lang="en-IN" sz="1100" b="0" i="0" u="none" strike="noStrike" dirty="0">
                          <a:solidFill>
                            <a:srgbClr val="000000"/>
                          </a:solidFill>
                          <a:effectLst/>
                          <a:latin typeface="Calibri" panose="020F0502020204030204" pitchFamily="34" charset="0"/>
                        </a:rPr>
                        <a:t>4.Frontend development</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2 weeks</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23-Mar</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5</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77510">
                <a:tc>
                  <a:txBody>
                    <a:bodyPr/>
                    <a:lstStyle/>
                    <a:p>
                      <a:pPr algn="l" fontAlgn="ctr"/>
                      <a:r>
                        <a:rPr lang="en-IN" sz="1100" b="0" i="0" u="none" strike="noStrike">
                          <a:solidFill>
                            <a:srgbClr val="000000"/>
                          </a:solidFill>
                          <a:effectLst/>
                          <a:latin typeface="Calibri" panose="020F0502020204030204" pitchFamily="34" charset="0"/>
                        </a:rPr>
                        <a:t>5.testing</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1 week</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07-Apr</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12</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77510">
                <a:tc>
                  <a:txBody>
                    <a:bodyPr/>
                    <a:lstStyle/>
                    <a:p>
                      <a:pPr algn="l" fontAlgn="ctr"/>
                      <a:r>
                        <a:rPr lang="en-IN" sz="1100" b="0" i="0" u="none" strike="noStrike">
                          <a:solidFill>
                            <a:srgbClr val="000000"/>
                          </a:solidFill>
                          <a:effectLst/>
                          <a:latin typeface="Calibri" panose="020F0502020204030204" pitchFamily="34" charset="0"/>
                        </a:rPr>
                        <a:t>6.deployment</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ctr"/>
                      <a:r>
                        <a:rPr lang="en-IN" sz="1100" b="0" i="0" u="none" strike="noStrike">
                          <a:solidFill>
                            <a:srgbClr val="000000"/>
                          </a:solidFill>
                          <a:effectLst/>
                          <a:latin typeface="Calibri" panose="020F0502020204030204" pitchFamily="34" charset="0"/>
                        </a:rPr>
                        <a:t>1 week</a:t>
                      </a:r>
                      <a:endParaRPr lang="en-IN" sz="11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14-Apr</a:t>
                      </a:r>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ctr"/>
                      <a:r>
                        <a:rPr lang="en-IN" sz="1100" b="0" i="0" u="none" strike="noStrike" dirty="0">
                          <a:solidFill>
                            <a:srgbClr val="000000"/>
                          </a:solidFill>
                          <a:effectLst/>
                          <a:latin typeface="Calibri" panose="020F0502020204030204" pitchFamily="34" charset="0"/>
                        </a:rPr>
                        <a:t>21</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Font typeface="Wingdings" panose="05000000000000000000" pitchFamily="2" charset="2"/>
              <a:buNone/>
            </a:pPr>
            <a:r>
              <a:rPr lang="en-US" altLang="en-US" sz="1555" dirty="0">
                <a:latin typeface="Cambria" panose="02040503050406030204" pitchFamily="18" charset="0"/>
                <a:ea typeface="Cambria" panose="02040503050406030204" pitchFamily="18" charset="0"/>
              </a:rPr>
              <a:t>1.M. Bostock, “D3.js – Data-Driven Documents,” D3.js Official Documentation, 2024. [Online]. Available: https://en.wikipedia.org/wiki/D3.js. [Accessed: Jan. 30, 2025].</a:t>
            </a:r>
            <a:endParaRPr lang="en-US" altLang="en-US" sz="1555"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1555"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1555" dirty="0">
                <a:latin typeface="Cambria" panose="02040503050406030204" pitchFamily="18" charset="0"/>
                <a:ea typeface="Cambria" panose="02040503050406030204" pitchFamily="18" charset="0"/>
              </a:rPr>
              <a:t>2.Pixel Free Studio, “How to Use Node.js for Real-Time Data Processing,” Pixel Free Studio Blog, 2024. [Online]. Available: https://blog.pixelfreestudio.com/how-to-use-node-js-for-real-time-data-processing. [Accessed: Jan. 30, 2025].</a:t>
            </a:r>
            <a:endParaRPr lang="en-US" altLang="en-US" sz="1555"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1555"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1555" dirty="0">
                <a:latin typeface="Cambria" panose="02040503050406030204" pitchFamily="18" charset="0"/>
                <a:ea typeface="Cambria" panose="02040503050406030204" pitchFamily="18" charset="0"/>
              </a:rPr>
              <a:t>3.Vega Team, “Datalib – JavaScript Data Utility Library,” Vega Project Documentation, 2024. [Online]. Available: https://vega.github.io/datalib. [Accessed: Jan. 30, 2025].</a:t>
            </a:r>
            <a:endParaRPr lang="en-US" altLang="en-US" sz="1555"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1555"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1555" dirty="0">
                <a:latin typeface="Cambria" panose="02040503050406030204" pitchFamily="18" charset="0"/>
                <a:ea typeface="Cambria" panose="02040503050406030204" pitchFamily="18" charset="0"/>
              </a:rPr>
              <a:t>4.Webix Team, “Webix: JavaScript UI Library,” Webix Official Documentation, 2024. [Online]. Available: https://en.wikipedia.org/wiki/Webix. [Accessed: Jan. 30, 2025].</a:t>
            </a:r>
            <a:endParaRPr lang="en-US" altLang="en-US" sz="1555"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sz="1555"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sz="1555" dirty="0">
                <a:latin typeface="Cambria" panose="02040503050406030204" pitchFamily="18" charset="0"/>
                <a:ea typeface="Cambria" panose="02040503050406030204" pitchFamily="18" charset="0"/>
              </a:rPr>
              <a:t>5.GeeksforGeeks, “Disaster Management Website using MERN,” GeeksforGeeks Tutorials, 2024. [Online]. Available: https://www.geeksforgeeks.org/disaster-management-website-using-mern. [Accessed: Jan. 30, 2025].</a:t>
            </a:r>
            <a:endParaRPr lang="en-US" altLang="en-US" sz="1555"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4721</Words>
  <Application>WPS Presentation</Application>
  <PresentationFormat>Widescreen</PresentationFormat>
  <Paragraphs>177</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Arial</vt:lpstr>
      <vt:lpstr>Verdana</vt:lpstr>
      <vt:lpstr>Bookman Old Style</vt:lpstr>
      <vt:lpstr>Cambria</vt:lpstr>
      <vt:lpstr>Times New Roman</vt:lpstr>
      <vt:lpstr>Calibri</vt:lpstr>
      <vt:lpstr>Microsoft YaHei</vt:lpstr>
      <vt:lpstr>Arial Unicode MS</vt:lpstr>
      <vt:lpstr>Bioinformatics</vt:lpstr>
      <vt:lpstr>Real-Time Disaster Information Aggregation Software</vt:lpstr>
      <vt:lpstr>Content</vt:lpstr>
      <vt:lpstr>Problem Statement Number: PSCS-389 </vt:lpstr>
      <vt:lpstr>Github Link</vt:lpstr>
      <vt:lpstr>Analysis of Problem Statement (contd...)</vt:lpstr>
      <vt:lpstr>Analysis of Problem Statement</vt:lpstr>
      <vt:lpstr>Analysis of Problem Statement (contd...)</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Disha Shetty</cp:lastModifiedBy>
  <cp:revision>42</cp:revision>
  <dcterms:created xsi:type="dcterms:W3CDTF">2025-01-30T14:32:16Z</dcterms:created>
  <dcterms:modified xsi:type="dcterms:W3CDTF">2025-01-30T14:42:40Z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89E6D900570A48C088EADD3E95E57FA8_13</vt:lpwstr>
  </property>
  <property fmtid="{D5CDD505-2E9C-101B-9397-08002B2CF9AE}" pid="3" name="KSOProductBuildVer">
    <vt:lpwstr>1033-12.2.0.19805</vt:lpwstr>
  </property>
</Properties>
</file>