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pvalue-of-the-Ttest,-we-reject-the-null-hypothesis,-so-Healthy-and-Unhealthy-restaurants-in-Top5-Obese-States-have-different-rating-average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statistic-value-of-the-Ttest,-we-notice-that-Healthy-restaurants-have-greater-Ratings-than-Unhealthy-restaurants-in-Top5-Obese-Stat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hedailymeal.com/eat/americas-10-healthiest-chain-restaurants-0/slide-9"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thetravel.com/we-present-americas-20-most-unhealthy-fast-food-chains/" TargetMode="External"/><Relationship Id="rId4" Type="http://schemas.openxmlformats.org/officeDocument/2006/relationships/hyperlink" Target="https://www.thetravel.com/we-present-americas-20-mo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5bcd21382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55bcd21382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Arjun</a:t>
            </a:r>
            <a:endParaRPr/>
          </a:p>
        </p:txBody>
      </p:sp>
      <p:sp>
        <p:nvSpPr>
          <p:cNvPr id="164" name="Google Shape;164;g55bcd21382_2_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5bcd21382_2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55bcd21382_2_1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1. Unhealthy restaurants </a:t>
            </a:r>
            <a:endParaRPr/>
          </a:p>
          <a:p>
            <a:pPr marL="0" lvl="0" indent="0" algn="l" rtl="0">
              <a:spcBef>
                <a:spcPts val="0"/>
              </a:spcBef>
              <a:spcAft>
                <a:spcPts val="0"/>
              </a:spcAft>
              <a:buNone/>
            </a:pPr>
            <a:endParaRPr/>
          </a:p>
          <a:p>
            <a:pPr marL="0" lvl="0" indent="0" algn="l" rtl="0">
              <a:spcBef>
                <a:spcPts val="0"/>
              </a:spcBef>
              <a:spcAft>
                <a:spcPts val="0"/>
              </a:spcAft>
              <a:buClr>
                <a:schemeClr val="dk1"/>
              </a:buClr>
              <a:buFont typeface="Arial"/>
              <a:buNone/>
            </a:pPr>
            <a:r>
              <a:rPr lang="en">
                <a:solidFill>
                  <a:schemeClr val="dk1"/>
                </a:solidFill>
              </a:rPr>
              <a:t>Brandon</a:t>
            </a:r>
            <a:endParaRPr/>
          </a:p>
        </p:txBody>
      </p:sp>
      <p:sp>
        <p:nvSpPr>
          <p:cNvPr id="240" name="Google Shape;240;g55bcd21382_2_1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5bcd21382_2_17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Font typeface="Arial"/>
              <a:buNone/>
            </a:pPr>
            <a:r>
              <a:rPr lang="en">
                <a:solidFill>
                  <a:schemeClr val="dk1"/>
                </a:solidFill>
              </a:rPr>
              <a:t>Brandon</a:t>
            </a:r>
            <a:endParaRPr/>
          </a:p>
        </p:txBody>
      </p:sp>
      <p:sp>
        <p:nvSpPr>
          <p:cNvPr id="250" name="Google Shape;250;g55bcd21382_2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5bcd21382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55bcd21382_2_1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This chart shows the average ratings vs the obesity percentages in the US.  </a:t>
            </a:r>
            <a:endParaRPr/>
          </a:p>
          <a:p>
            <a:pPr marL="0" lvl="0" indent="0" algn="l" rtl="0">
              <a:spcBef>
                <a:spcPts val="0"/>
              </a:spcBef>
              <a:spcAft>
                <a:spcPts val="0"/>
              </a:spcAft>
              <a:buNone/>
            </a:pPr>
            <a:endParaRPr/>
          </a:p>
          <a:p>
            <a:pPr marL="0" lvl="0" indent="0" algn="l" rtl="0">
              <a:spcBef>
                <a:spcPts val="0"/>
              </a:spcBef>
              <a:spcAft>
                <a:spcPts val="0"/>
              </a:spcAft>
              <a:buNone/>
            </a:pPr>
            <a:r>
              <a:rPr lang="en"/>
              <a:t>We see that the healthy restaurants on average have higher ratings.  Where the unhealthy restaurants have on average lower ratings. </a:t>
            </a:r>
            <a:endParaRPr/>
          </a:p>
          <a:p>
            <a:pPr marL="0" lvl="0" indent="0" algn="l" rtl="0">
              <a:spcBef>
                <a:spcPts val="0"/>
              </a:spcBef>
              <a:spcAft>
                <a:spcPts val="0"/>
              </a:spcAft>
              <a:buNone/>
            </a:pPr>
            <a:endParaRPr/>
          </a:p>
          <a:p>
            <a:pPr marL="0" lvl="0" indent="0" algn="l" rtl="0">
              <a:spcBef>
                <a:spcPts val="0"/>
              </a:spcBef>
              <a:spcAft>
                <a:spcPts val="0"/>
              </a:spcAft>
              <a:buNone/>
            </a:pPr>
            <a:r>
              <a:rPr lang="en"/>
              <a:t>What we were looking for is to see if there is a correlation between obesity percentages and the average ratings.  What we a wanted to see was if the unhealthy restaurants  ratings were ascending, (trendline going up) while the healthy restaurants trendline would be descending.</a:t>
            </a:r>
            <a:endParaRPr/>
          </a:p>
          <a:p>
            <a:pPr marL="0" lvl="0" indent="0" algn="l" rtl="0">
              <a:spcBef>
                <a:spcPts val="0"/>
              </a:spcBef>
              <a:spcAft>
                <a:spcPts val="0"/>
              </a:spcAft>
              <a:buNone/>
            </a:pPr>
            <a:endParaRPr/>
          </a:p>
        </p:txBody>
      </p:sp>
      <p:sp>
        <p:nvSpPr>
          <p:cNvPr id="260" name="Google Shape;260;g55bcd21382_2_1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5bcd21382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55bcd21382_2_1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Statistic value:  8.5263</a:t>
            </a:r>
            <a:endParaRPr/>
          </a:p>
          <a:p>
            <a:pPr marL="0" lvl="0" indent="0" algn="l" rtl="0">
              <a:spcBef>
                <a:spcPts val="0"/>
              </a:spcBef>
              <a:spcAft>
                <a:spcPts val="0"/>
              </a:spcAft>
              <a:buNone/>
            </a:pPr>
            <a:r>
              <a:rPr lang="en"/>
              <a:t>P-Value- value: 0.00000000002</a:t>
            </a:r>
            <a:endParaRPr/>
          </a:p>
          <a:p>
            <a:pPr marL="190500" marR="190500" lvl="0" indent="0" algn="l" rtl="0">
              <a:spcBef>
                <a:spcPts val="1000"/>
              </a:spcBef>
              <a:spcAft>
                <a:spcPts val="0"/>
              </a:spcAft>
              <a:buClr>
                <a:schemeClr val="dk1"/>
              </a:buClr>
              <a:buSzPts val="1100"/>
              <a:buFont typeface="Arial"/>
              <a:buNone/>
            </a:pPr>
            <a:r>
              <a:rPr lang="en" sz="700" b="1">
                <a:solidFill>
                  <a:schemeClr val="dk1"/>
                </a:solidFill>
              </a:rPr>
              <a:t>Based on the pvalue of the Ttest, we reject the null hypothesis, so Healthy and Unhealthy restaurants in Top5 Obese States have different rating averages.</a:t>
            </a:r>
            <a:r>
              <a:rPr lang="en" sz="700" b="1">
                <a:solidFill>
                  <a:srgbClr val="0088CC"/>
                </a:solidFill>
                <a:uFill>
                  <a:noFill/>
                </a:uFill>
                <a:hlinkClick r:id="rId3"/>
              </a:rPr>
              <a:t>¶</a:t>
            </a:r>
            <a:endParaRPr sz="700" b="1">
              <a:solidFill>
                <a:srgbClr val="0088CC"/>
              </a:solidFill>
              <a:uFill>
                <a:noFill/>
              </a:uFill>
              <a:hlinkClick r:id="rId3"/>
            </a:endParaRPr>
          </a:p>
          <a:p>
            <a:pPr marL="190500" marR="190500" lvl="0" indent="0" algn="l" rtl="0">
              <a:spcBef>
                <a:spcPts val="2100"/>
              </a:spcBef>
              <a:spcAft>
                <a:spcPts val="0"/>
              </a:spcAft>
              <a:buClr>
                <a:schemeClr val="dk1"/>
              </a:buClr>
              <a:buSzPts val="1100"/>
              <a:buFont typeface="Arial"/>
              <a:buNone/>
            </a:pPr>
            <a:r>
              <a:rPr lang="en" sz="700" b="1">
                <a:solidFill>
                  <a:schemeClr val="dk1"/>
                </a:solidFill>
              </a:rPr>
              <a:t>Based on the statistic value of the Ttest, we notice that Healthy restaurants have greater Ratings than Unhealthy restaurants in Top5 Obese States.</a:t>
            </a:r>
            <a:r>
              <a:rPr lang="en" sz="700" b="1">
                <a:solidFill>
                  <a:srgbClr val="0088CC"/>
                </a:solidFill>
                <a:uFill>
                  <a:noFill/>
                </a:uFill>
                <a:hlinkClick r:id="rId4"/>
              </a:rPr>
              <a:t>¶</a:t>
            </a:r>
            <a:endParaRPr sz="700" b="1">
              <a:solidFill>
                <a:srgbClr val="0088CC"/>
              </a:solidFill>
              <a:uFill>
                <a:noFill/>
              </a:uFill>
              <a:hlinkClick r:id="rId4"/>
            </a:endParaRPr>
          </a:p>
          <a:p>
            <a:pPr marL="0" lvl="0" indent="0" algn="l" rtl="0">
              <a:spcBef>
                <a:spcPts val="0"/>
              </a:spcBef>
              <a:spcAft>
                <a:spcPts val="0"/>
              </a:spcAft>
              <a:buNone/>
            </a:pPr>
            <a:endParaRPr sz="700"/>
          </a:p>
        </p:txBody>
      </p:sp>
      <p:sp>
        <p:nvSpPr>
          <p:cNvPr id="267" name="Google Shape;267;g55bcd21382_2_1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5bcd21382_2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55bcd21382_2_2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Based on the pvalue of the Ttest, we reject the null hypothesis, so Healthy and Unhealthy restaurants in Top5 Obese States have different rating averages. </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
              <a:t>Based on the statistic value of the Ttest, we notice that Healthy restaurants have greater Ratings than Unhealthy restaurants in Top5 Obese States.</a:t>
            </a:r>
            <a:endParaRPr/>
          </a:p>
          <a:p>
            <a:pPr marL="0" lvl="0" indent="0" algn="l" rtl="0">
              <a:spcBef>
                <a:spcPts val="0"/>
              </a:spcBef>
              <a:spcAft>
                <a:spcPts val="0"/>
              </a:spcAft>
              <a:buNone/>
            </a:pPr>
            <a:endParaRPr/>
          </a:p>
        </p:txBody>
      </p:sp>
      <p:sp>
        <p:nvSpPr>
          <p:cNvPr id="274" name="Google Shape;274;g55bcd21382_2_2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5bcd21382_2_2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21000"/>
              </a:lnSpc>
              <a:spcBef>
                <a:spcPts val="0"/>
              </a:spcBef>
              <a:spcAft>
                <a:spcPts val="0"/>
              </a:spcAft>
              <a:buNone/>
            </a:pPr>
            <a:r>
              <a:rPr lang="en" sz="1050">
                <a:solidFill>
                  <a:schemeClr val="dk1"/>
                </a:solidFill>
                <a:latin typeface="Courier New"/>
                <a:ea typeface="Courier New"/>
                <a:cs typeface="Courier New"/>
                <a:sym typeface="Courier New"/>
              </a:rPr>
              <a:t>Statistic value: 12.7561</a:t>
            </a:r>
            <a:endParaRPr sz="1050">
              <a:solidFill>
                <a:schemeClr val="dk1"/>
              </a:solidFill>
              <a:latin typeface="Courier New"/>
              <a:ea typeface="Courier New"/>
              <a:cs typeface="Courier New"/>
              <a:sym typeface="Courier New"/>
            </a:endParaRPr>
          </a:p>
          <a:p>
            <a:pPr marL="0" marR="190500" lvl="0" indent="0" algn="l" rtl="0">
              <a:spcBef>
                <a:spcPts val="2100"/>
              </a:spcBef>
              <a:spcAft>
                <a:spcPts val="0"/>
              </a:spcAft>
              <a:buNone/>
            </a:pPr>
            <a:r>
              <a:rPr lang="en" sz="1050">
                <a:solidFill>
                  <a:schemeClr val="dk1"/>
                </a:solidFill>
                <a:latin typeface="Courier New"/>
                <a:ea typeface="Courier New"/>
                <a:cs typeface="Courier New"/>
                <a:sym typeface="Courier New"/>
              </a:rPr>
              <a:t>P-value value: 0.0000000000000000</a:t>
            </a:r>
            <a:endParaRPr sz="1050">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
        <p:nvSpPr>
          <p:cNvPr id="280" name="Google Shape;280;g55bcd21382_2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5bcd21382_2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55bcd21382_2_2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Based on the pvalue of the Ttest, we reject the null hypothesis, so Healthy and Unhealthy restaurants in Bottom5 Obese States have different rating averages.</a:t>
            </a:r>
            <a:endParaRPr/>
          </a:p>
          <a:p>
            <a:pPr marL="0" lvl="0" indent="0" algn="l" rtl="0">
              <a:spcBef>
                <a:spcPts val="0"/>
              </a:spcBef>
              <a:spcAft>
                <a:spcPts val="0"/>
              </a:spcAft>
              <a:buNone/>
            </a:pPr>
            <a:endParaRPr/>
          </a:p>
        </p:txBody>
      </p:sp>
      <p:sp>
        <p:nvSpPr>
          <p:cNvPr id="287" name="Google Shape;287;g55bcd21382_2_2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5bcd21382_2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55bcd21382_2_2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2000"/>
              </a:spcBef>
              <a:spcAft>
                <a:spcPts val="0"/>
              </a:spcAft>
              <a:buClr>
                <a:schemeClr val="dk1"/>
              </a:buClr>
              <a:buSzPts val="1100"/>
              <a:buFont typeface="Arial"/>
              <a:buNone/>
            </a:pPr>
            <a:r>
              <a:rPr lang="en" sz="1000" b="1">
                <a:solidFill>
                  <a:schemeClr val="dk1"/>
                </a:solidFill>
              </a:rPr>
              <a:t>Based on the statistic value of the Ttest, we notice that healthy restaurants have greater Ratings in Top5 obese states than in Bottom5 Obese States.</a:t>
            </a:r>
            <a:endParaRPr sz="1000" b="1">
              <a:solidFill>
                <a:schemeClr val="dk1"/>
              </a:solidFill>
            </a:endParaRPr>
          </a:p>
          <a:p>
            <a:pPr marL="0" lvl="0" indent="0" algn="l" rtl="0">
              <a:spcBef>
                <a:spcPts val="0"/>
              </a:spcBef>
              <a:spcAft>
                <a:spcPts val="0"/>
              </a:spcAft>
              <a:buNone/>
            </a:pPr>
            <a:endParaRPr/>
          </a:p>
        </p:txBody>
      </p:sp>
      <p:sp>
        <p:nvSpPr>
          <p:cNvPr id="294" name="Google Shape;294;g55bcd21382_2_2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5bcd21382_2_2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2000"/>
              </a:spcBef>
              <a:spcAft>
                <a:spcPts val="0"/>
              </a:spcAft>
              <a:buClr>
                <a:schemeClr val="dk1"/>
              </a:buClr>
              <a:buSzPts val="1100"/>
              <a:buFont typeface="Arial"/>
              <a:buNone/>
            </a:pPr>
            <a:r>
              <a:rPr lang="en" sz="1000" b="1">
                <a:solidFill>
                  <a:schemeClr val="dk1"/>
                </a:solidFill>
              </a:rPr>
              <a:t>Based on the statistic value of the Ttest, we notice that unhealthy restaurants have greater Ratings in Top5 obese states than in Bottom5 Obese States.</a:t>
            </a:r>
            <a:endParaRPr sz="1000" b="1">
              <a:solidFill>
                <a:schemeClr val="dk1"/>
              </a:solidFill>
            </a:endParaRPr>
          </a:p>
          <a:p>
            <a:pPr marL="0" lvl="0" indent="0" algn="l" rtl="0">
              <a:spcBef>
                <a:spcPts val="0"/>
              </a:spcBef>
              <a:spcAft>
                <a:spcPts val="0"/>
              </a:spcAft>
              <a:buNone/>
            </a:pPr>
            <a:endParaRPr/>
          </a:p>
        </p:txBody>
      </p:sp>
      <p:sp>
        <p:nvSpPr>
          <p:cNvPr id="300" name="Google Shape;300;g55bcd21382_2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5bcd21382_2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55bcd21382_2_2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a:t>We had selected a few different API’s ended up choosing the yelp API for our restaurant data and the CDC for out obesity data.</a:t>
            </a:r>
            <a:endParaRPr/>
          </a:p>
          <a:p>
            <a:pPr marL="171450" lvl="0" indent="-171450" algn="l" rtl="0">
              <a:spcBef>
                <a:spcPts val="0"/>
              </a:spcBef>
              <a:spcAft>
                <a:spcPts val="0"/>
              </a:spcAft>
              <a:buClr>
                <a:schemeClr val="dk1"/>
              </a:buClr>
              <a:buSzPts val="1200"/>
              <a:buFont typeface="Calibri"/>
              <a:buChar char="-"/>
            </a:pPr>
            <a:r>
              <a:rPr lang="en"/>
              <a:t>Initially we also wanted to study organic and nonorganic foods.  But there were that would affect the data such as food consumption </a:t>
            </a:r>
            <a:endParaRPr/>
          </a:p>
        </p:txBody>
      </p:sp>
      <p:sp>
        <p:nvSpPr>
          <p:cNvPr id="307" name="Google Shape;307;g55bcd21382_2_2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5bcd21382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55bcd21382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a:t>We analyzed mainly fast food restaurants that are considered Healthy “chipotle”  and Unhealthy based on relevant resources. </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
              <a:t>SuperSize Me inspired, unhealthy  </a:t>
            </a:r>
            <a:endParaRPr/>
          </a:p>
          <a:p>
            <a:pPr marL="171450" lvl="0" indent="-95250" algn="l" rtl="0">
              <a:spcBef>
                <a:spcPts val="0"/>
              </a:spcBef>
              <a:spcAft>
                <a:spcPts val="0"/>
              </a:spcAft>
              <a:buClr>
                <a:schemeClr val="dk1"/>
              </a:buClr>
              <a:buSzPts val="1200"/>
              <a:buFont typeface="Calibri"/>
              <a:buNone/>
            </a:pPr>
            <a:endParaRPr/>
          </a:p>
          <a:p>
            <a:pPr marL="0" lvl="0" indent="0" algn="l" rtl="0">
              <a:spcBef>
                <a:spcPts val="0"/>
              </a:spcBef>
              <a:spcAft>
                <a:spcPts val="0"/>
              </a:spcAft>
              <a:buNone/>
            </a:pPr>
            <a:r>
              <a:rPr lang="en"/>
              <a:t>What is exactly healthy and unhealthy?</a:t>
            </a:r>
            <a:endParaRPr/>
          </a:p>
          <a:p>
            <a:pPr marL="0" lvl="0" indent="0" algn="l" rtl="0">
              <a:spcBef>
                <a:spcPts val="0"/>
              </a:spcBef>
              <a:spcAft>
                <a:spcPts val="0"/>
              </a:spcAft>
              <a:buNone/>
            </a:pPr>
            <a:r>
              <a:rPr lang="en"/>
              <a:t>Do bad food eating habits cause obesity?</a:t>
            </a:r>
            <a:endParaRPr/>
          </a:p>
          <a:p>
            <a:pPr marL="0" lvl="0" indent="0" algn="l" rtl="0">
              <a:spcBef>
                <a:spcPts val="0"/>
              </a:spcBef>
              <a:spcAft>
                <a:spcPts val="0"/>
              </a:spcAft>
              <a:buNone/>
            </a:pPr>
            <a:endParaRPr/>
          </a:p>
          <a:p>
            <a:pPr marL="0" lvl="0" indent="0" algn="l" rtl="0">
              <a:spcBef>
                <a:spcPts val="0"/>
              </a:spcBef>
              <a:spcAft>
                <a:spcPts val="0"/>
              </a:spcAft>
              <a:buNone/>
            </a:pPr>
            <a:r>
              <a:rPr lang="en"/>
              <a:t>Theses are questions we will address in the presentation  </a:t>
            </a:r>
            <a:endParaRPr/>
          </a:p>
          <a:p>
            <a:pPr marL="171450" lvl="0" indent="-95250" algn="l" rtl="0">
              <a:spcBef>
                <a:spcPts val="0"/>
              </a:spcBef>
              <a:spcAft>
                <a:spcPts val="0"/>
              </a:spcAft>
              <a:buClr>
                <a:schemeClr val="dk1"/>
              </a:buClr>
              <a:buSzPts val="1200"/>
              <a:buFont typeface="Calibri"/>
              <a:buNone/>
            </a:pPr>
            <a:endParaRPr/>
          </a:p>
        </p:txBody>
      </p:sp>
      <p:sp>
        <p:nvSpPr>
          <p:cNvPr id="172" name="Google Shape;172;g55bcd21382_2_1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5bcd21382_2_2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254000" lvl="0" indent="-254000" algn="l" rtl="0">
              <a:lnSpc>
                <a:spcPct val="120000"/>
              </a:lnSpc>
              <a:spcBef>
                <a:spcPts val="0"/>
              </a:spcBef>
              <a:spcAft>
                <a:spcPts val="0"/>
              </a:spcAft>
              <a:buClr>
                <a:schemeClr val="accent6"/>
              </a:buClr>
              <a:buSzPts val="1400"/>
              <a:buFont typeface="Noto Sans Symbols"/>
              <a:buChar char="▪"/>
            </a:pPr>
            <a:r>
              <a:rPr lang="en"/>
              <a:t>Implications of the findings :-</a:t>
            </a:r>
            <a:r>
              <a:rPr lang="en" sz="1350" b="1">
                <a:solidFill>
                  <a:schemeClr val="dk1"/>
                </a:solidFill>
              </a:rPr>
              <a:t> </a:t>
            </a:r>
            <a:endParaRPr/>
          </a:p>
        </p:txBody>
      </p:sp>
      <p:sp>
        <p:nvSpPr>
          <p:cNvPr id="313" name="Google Shape;313;g55bcd21382_2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5bfeb49d6_1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5bfeb49d6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5bcd21382_2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55bcd21382_2_1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a:t>Why Panera is considered healthy because they use clean ingredients ( no MSG, artificial trans fat or preservatives or coloring, sweeteners or flavors , etc. </a:t>
            </a:r>
            <a:endParaRPr/>
          </a:p>
          <a:p>
            <a:pPr marL="171450" lvl="0" indent="-171450" algn="l" rtl="0">
              <a:spcBef>
                <a:spcPts val="0"/>
              </a:spcBef>
              <a:spcAft>
                <a:spcPts val="0"/>
              </a:spcAft>
              <a:buClr>
                <a:schemeClr val="dk1"/>
              </a:buClr>
              <a:buSzPts val="1200"/>
              <a:buFont typeface="Calibri"/>
              <a:buChar char="-"/>
            </a:pPr>
            <a:r>
              <a:rPr lang="en"/>
              <a:t>Chipotle considered healthy because they serve food with Non –GMO.  Ingredients are from farms all animals are raised without antibiotics or growth hormones. </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
              <a:t>Unhealthy we chose the top 4 from the article and used. Because they have high sodium, high fats, high carbs which all of these can lead to health issues such as high blood pressure, obesity etc.  Even the quality of ingredients are injected with hormones and such. </a:t>
            </a:r>
            <a:endParaRPr/>
          </a:p>
          <a:p>
            <a:pPr marL="171450" lvl="0" indent="-95250" algn="l" rtl="0">
              <a:spcBef>
                <a:spcPts val="0"/>
              </a:spcBef>
              <a:spcAft>
                <a:spcPts val="0"/>
              </a:spcAft>
              <a:buClr>
                <a:schemeClr val="dk1"/>
              </a:buClr>
              <a:buSzPts val="1200"/>
              <a:buFont typeface="Calibri"/>
              <a:buNone/>
            </a:pPr>
            <a:endParaRPr/>
          </a:p>
          <a:p>
            <a:pPr marL="171450" marR="0" lvl="0" indent="-171450" algn="l" rtl="0">
              <a:lnSpc>
                <a:spcPct val="100000"/>
              </a:lnSpc>
              <a:spcBef>
                <a:spcPts val="0"/>
              </a:spcBef>
              <a:spcAft>
                <a:spcPts val="0"/>
              </a:spcAft>
              <a:buClr>
                <a:schemeClr val="dk1"/>
              </a:buClr>
              <a:buSzPts val="1200"/>
              <a:buFont typeface="Calibri"/>
              <a:buChar char="-"/>
            </a:pPr>
            <a:r>
              <a:rPr lang="en"/>
              <a:t>which all of these can lead to health issues such as high blood pressure, obesity, heart disease etc.</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
              <a:t>Style of cooking is another factor Fried vs. Grilled (grilled being healthier fried being not) </a:t>
            </a:r>
            <a:endParaRPr/>
          </a:p>
          <a:p>
            <a:pPr marL="171450" lvl="0" indent="-95250" algn="l" rtl="0">
              <a:spcBef>
                <a:spcPts val="0"/>
              </a:spcBef>
              <a:spcAft>
                <a:spcPts val="0"/>
              </a:spcAft>
              <a:buClr>
                <a:schemeClr val="dk1"/>
              </a:buClr>
              <a:buSzPts val="1200"/>
              <a:buFont typeface="Calibri"/>
              <a:buNone/>
            </a:pPr>
            <a:endParaRPr/>
          </a:p>
          <a:p>
            <a:pPr marL="0" lvl="0" indent="0" algn="l" rtl="0">
              <a:spcBef>
                <a:spcPts val="0"/>
              </a:spcBef>
              <a:spcAft>
                <a:spcPts val="0"/>
              </a:spcAft>
              <a:buNone/>
            </a:pPr>
            <a:r>
              <a:rPr lang="en"/>
              <a:t>Internet reviews and articles (from resources we determined what data to use)</a:t>
            </a:r>
            <a:endParaRPr/>
          </a:p>
          <a:p>
            <a:pPr marL="0" lvl="0" indent="0" algn="l" rtl="0">
              <a:spcBef>
                <a:spcPts val="0"/>
              </a:spcBef>
              <a:spcAft>
                <a:spcPts val="0"/>
              </a:spcAft>
              <a:buNone/>
            </a:pPr>
            <a:r>
              <a:rPr lang="en"/>
              <a:t>Overall consensus within the group </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
              <a:t>Healthy restaurant review link </a:t>
            </a:r>
            <a:r>
              <a:rPr lang="en" u="sng">
                <a:solidFill>
                  <a:schemeClr val="hlink"/>
                </a:solidFill>
                <a:hlinkClick r:id="rId3"/>
              </a:rPr>
              <a:t>https://www.thedailymeal.com/eat/americas-10-healthiest-chain-restaurants-0/slide-9</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
              <a:t>Unhealthy restaurant review link </a:t>
            </a:r>
            <a:r>
              <a:rPr lang="en" u="sng">
                <a:solidFill>
                  <a:schemeClr val="hlink"/>
                </a:solidFill>
                <a:hlinkClick r:id="rId4"/>
              </a:rPr>
              <a:t>https://www.thetravel.com/we-present-americas-20-most</a:t>
            </a:r>
            <a:r>
              <a:rPr lang="en" u="sng">
                <a:solidFill>
                  <a:schemeClr val="hlink"/>
                </a:solidFill>
                <a:hlinkClick r:id="rId5"/>
              </a:rPr>
              <a:t>-unhealthy-fast-food-chains/</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a:p>
            <a:pPr marL="171450" lvl="0" indent="-95250" algn="l" rtl="0">
              <a:spcBef>
                <a:spcPts val="0"/>
              </a:spcBef>
              <a:spcAft>
                <a:spcPts val="0"/>
              </a:spcAft>
              <a:buClr>
                <a:schemeClr val="dk1"/>
              </a:buClr>
              <a:buSzPts val="1200"/>
              <a:buFont typeface="Calibri"/>
              <a:buNone/>
            </a:pPr>
            <a:endParaRPr/>
          </a:p>
        </p:txBody>
      </p:sp>
      <p:sp>
        <p:nvSpPr>
          <p:cNvPr id="185" name="Google Shape;185;g55bcd21382_2_1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5bcd21382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55bcd21382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a:t>Original API for USDA first gave us only hard alcohol info </a:t>
            </a:r>
            <a:endParaRPr/>
          </a:p>
          <a:p>
            <a:pPr marL="171450" lvl="0" indent="-95250" algn="l" rtl="0">
              <a:spcBef>
                <a:spcPts val="0"/>
              </a:spcBef>
              <a:spcAft>
                <a:spcPts val="0"/>
              </a:spcAft>
              <a:buClr>
                <a:schemeClr val="dk1"/>
              </a:buClr>
              <a:buSzPts val="1200"/>
              <a:buFont typeface="Calibri"/>
              <a:buNone/>
            </a:pPr>
            <a:endParaRPr/>
          </a:p>
          <a:p>
            <a:pPr marL="171450" lvl="0" indent="-95250" algn="l" rtl="0">
              <a:spcBef>
                <a:spcPts val="0"/>
              </a:spcBef>
              <a:spcAft>
                <a:spcPts val="0"/>
              </a:spcAft>
              <a:buClr>
                <a:schemeClr val="dk1"/>
              </a:buClr>
              <a:buSzPts val="1200"/>
              <a:buFont typeface="Calibri"/>
              <a:buNone/>
            </a:pPr>
            <a:endParaRPr/>
          </a:p>
        </p:txBody>
      </p:sp>
      <p:sp>
        <p:nvSpPr>
          <p:cNvPr id="192" name="Google Shape;192;g55bcd21382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5bcd21382_2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55bcd21382_2_1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If the restaurant is “Healthy” then the customers will give it a higher rating</a:t>
            </a:r>
            <a:endParaRPr/>
          </a:p>
          <a:p>
            <a:pPr marL="0" lvl="0" indent="0" algn="l" rtl="0">
              <a:spcBef>
                <a:spcPts val="0"/>
              </a:spcBef>
              <a:spcAft>
                <a:spcPts val="0"/>
              </a:spcAft>
              <a:buNone/>
            </a:pPr>
            <a:endParaRPr/>
          </a:p>
          <a:p>
            <a:pPr marL="0" lvl="0" indent="0" algn="l" rtl="0">
              <a:spcBef>
                <a:spcPts val="0"/>
              </a:spcBef>
              <a:spcAft>
                <a:spcPts val="0"/>
              </a:spcAft>
              <a:buNone/>
            </a:pPr>
            <a:r>
              <a:rPr lang="en"/>
              <a:t>If the restaurant is “Unhealthy” then the customers will give it a lower rating</a:t>
            </a:r>
            <a:endParaRPr/>
          </a:p>
          <a:p>
            <a:pPr marL="0" lvl="0" indent="0" algn="l" rtl="0">
              <a:spcBef>
                <a:spcPts val="0"/>
              </a:spcBef>
              <a:spcAft>
                <a:spcPts val="0"/>
              </a:spcAft>
              <a:buNone/>
            </a:pPr>
            <a:endParaRPr/>
          </a:p>
          <a:p>
            <a:pPr marL="0" lvl="0" indent="0" algn="l" rtl="0">
              <a:spcBef>
                <a:spcPts val="0"/>
              </a:spcBef>
              <a:spcAft>
                <a:spcPts val="0"/>
              </a:spcAft>
              <a:buNone/>
            </a:pPr>
            <a:r>
              <a:rPr lang="en"/>
              <a:t>If the Bottom 5 states have higher ratings in the healthy obesity charts then it is True</a:t>
            </a:r>
            <a:endParaRPr/>
          </a:p>
          <a:p>
            <a:pPr marL="0" lvl="0" indent="0" algn="l" rtl="0">
              <a:spcBef>
                <a:spcPts val="0"/>
              </a:spcBef>
              <a:spcAft>
                <a:spcPts val="0"/>
              </a:spcAft>
              <a:buNone/>
            </a:pPr>
            <a:r>
              <a:rPr lang="en"/>
              <a:t>For the restaurant’s customers that visit, in the most obese states, rate the unhealthy restaurants higher. </a:t>
            </a:r>
            <a:endParaRPr/>
          </a:p>
          <a:p>
            <a:pPr marL="0" lvl="0" indent="0" algn="l" rtl="0">
              <a:spcBef>
                <a:spcPts val="0"/>
              </a:spcBef>
              <a:spcAft>
                <a:spcPts val="0"/>
              </a:spcAft>
              <a:buNone/>
            </a:pPr>
            <a:r>
              <a:rPr lang="en"/>
              <a:t>We’d like to test if the The ratings of unhealthy restaurants are different than the the ratings of the healthy restaurants.  They are equal</a:t>
            </a:r>
            <a:endParaRPr/>
          </a:p>
          <a:p>
            <a:pPr marL="0" lvl="0" indent="0" algn="l" rtl="0">
              <a:spcBef>
                <a:spcPts val="0"/>
              </a:spcBef>
              <a:spcAft>
                <a:spcPts val="0"/>
              </a:spcAft>
              <a:buNone/>
            </a:pPr>
            <a:endParaRPr/>
          </a:p>
        </p:txBody>
      </p:sp>
      <p:sp>
        <p:nvSpPr>
          <p:cNvPr id="201" name="Google Shape;201;g55bcd21382_2_1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5bcd21382_2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55bcd21382_2_1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Brandon</a:t>
            </a:r>
            <a:endParaRPr/>
          </a:p>
        </p:txBody>
      </p:sp>
      <p:sp>
        <p:nvSpPr>
          <p:cNvPr id="208" name="Google Shape;208;g55bcd21382_2_1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5bcd21382_2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55bcd21382_2_1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We had to change the data frame because there was too much information given .</a:t>
            </a:r>
            <a:endParaRPr/>
          </a:p>
          <a:p>
            <a:pPr marL="0" lvl="0" indent="0" algn="l" rtl="0">
              <a:spcBef>
                <a:spcPts val="0"/>
              </a:spcBef>
              <a:spcAft>
                <a:spcPts val="0"/>
              </a:spcAft>
              <a:buNone/>
            </a:pPr>
            <a:endParaRPr/>
          </a:p>
          <a:p>
            <a:pPr marL="0" lvl="0" indent="0" algn="l" rtl="0">
              <a:spcBef>
                <a:spcPts val="0"/>
              </a:spcBef>
              <a:spcAft>
                <a:spcPts val="0"/>
              </a:spcAft>
              <a:buNone/>
            </a:pPr>
            <a:r>
              <a:rPr lang="en"/>
              <a:t>One data frame for the US summarized and the other Data dramas by state</a:t>
            </a:r>
            <a:endParaRPr/>
          </a:p>
          <a:p>
            <a:pPr marL="0" lvl="0" indent="0" algn="l" rtl="0">
              <a:spcBef>
                <a:spcPts val="0"/>
              </a:spcBef>
              <a:spcAft>
                <a:spcPts val="0"/>
              </a:spcAft>
              <a:buNone/>
            </a:pPr>
            <a:endParaRPr/>
          </a:p>
          <a:p>
            <a:pPr marL="0" lvl="0" indent="0" algn="l" rtl="0">
              <a:spcBef>
                <a:spcPts val="0"/>
              </a:spcBef>
              <a:spcAft>
                <a:spcPts val="0"/>
              </a:spcAft>
              <a:buNone/>
            </a:pPr>
            <a:r>
              <a:rPr lang="en"/>
              <a:t>For state top 5 2017 and bottom 5 by sorting the data frame,  we just calculated the averages and plotted. </a:t>
            </a:r>
            <a:endParaRPr/>
          </a:p>
          <a:p>
            <a:pPr marL="0" lvl="0" indent="0" algn="l" rtl="0">
              <a:spcBef>
                <a:spcPts val="0"/>
              </a:spcBef>
              <a:spcAft>
                <a:spcPts val="0"/>
              </a:spcAft>
              <a:buNone/>
            </a:pPr>
            <a:endParaRPr/>
          </a:p>
          <a:p>
            <a:pPr marL="0" lvl="0" indent="0" algn="l" rtl="0">
              <a:spcBef>
                <a:spcPts val="0"/>
              </a:spcBef>
              <a:spcAft>
                <a:spcPts val="0"/>
              </a:spcAft>
              <a:buNone/>
            </a:pPr>
            <a:r>
              <a:rPr lang="en"/>
              <a:t>We also took the years but to narrow it down we limited it to just 2017 which was the most current</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
              <a:t>Cleaned Data taken from CDC data frame, top and bottom  5,  2017 states then once we got that we found the ratings.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
              <a:t>Ratings data frame, taken from the yelp API data, imported for each chain.  Calculated rating average for 5 states so we were able to merge the obesity data frame with the ratings data frame and create the scatterplot to display the data.   </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Font typeface="Arial"/>
              <a:buNone/>
            </a:pPr>
            <a:r>
              <a:rPr lang="en">
                <a:solidFill>
                  <a:schemeClr val="dk1"/>
                </a:solidFill>
              </a:rPr>
              <a:t>Brandon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215" name="Google Shape;215;g55bcd21382_2_1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0d83b3b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0d83b3b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5bcd21382_2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55bcd21382_2_1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These are the top 5 states-  West Virginia, Mississippi, Oklahoma, Iowa, Alabama</a:t>
            </a:r>
            <a:endParaRPr/>
          </a:p>
          <a:p>
            <a:pPr marL="0" lvl="0" indent="0" algn="l" rtl="0">
              <a:spcBef>
                <a:spcPts val="0"/>
              </a:spcBef>
              <a:spcAft>
                <a:spcPts val="0"/>
              </a:spcAft>
              <a:buNone/>
            </a:pPr>
            <a:endParaRPr/>
          </a:p>
          <a:p>
            <a:pPr marL="0" lvl="0" indent="0" algn="l" rtl="0">
              <a:spcBef>
                <a:spcPts val="0"/>
              </a:spcBef>
              <a:spcAft>
                <a:spcPts val="0"/>
              </a:spcAft>
              <a:buNone/>
            </a:pPr>
            <a:r>
              <a:rPr lang="en"/>
              <a:t>Theses are the Bottom 5 states- Utah, California, Hawaii, Washington DC,  and Colorado </a:t>
            </a:r>
            <a:endParaRPr/>
          </a:p>
        </p:txBody>
      </p:sp>
      <p:sp>
        <p:nvSpPr>
          <p:cNvPr id="233" name="Google Shape;233;g55bcd21382_2_1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4"/>
          <p:cNvSpPr/>
          <p:nvPr/>
        </p:nvSpPr>
        <p:spPr>
          <a:xfrm>
            <a:off x="755650" y="0"/>
            <a:ext cx="5950761"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p:nvPr/>
        </p:nvSpPr>
        <p:spPr>
          <a:xfrm>
            <a:off x="6706411"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ctrTitle"/>
          </p:nvPr>
        </p:nvSpPr>
        <p:spPr>
          <a:xfrm>
            <a:off x="1958856" y="2571749"/>
            <a:ext cx="4138550" cy="1701419"/>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4"/>
          <p:cNvSpPr txBox="1">
            <a:spLocks noGrp="1"/>
          </p:cNvSpPr>
          <p:nvPr>
            <p:ph type="subTitle" idx="1"/>
          </p:nvPr>
        </p:nvSpPr>
        <p:spPr>
          <a:xfrm>
            <a:off x="2079206" y="1701589"/>
            <a:ext cx="4018200" cy="870160"/>
          </a:xfrm>
          <a:prstGeom prst="rect">
            <a:avLst/>
          </a:prstGeom>
          <a:noFill/>
          <a:ln>
            <a:noFill/>
          </a:ln>
        </p:spPr>
        <p:txBody>
          <a:bodyPr spcFirstLastPara="1" wrap="square" lIns="68575" tIns="0" rIns="68575" bIns="34275" anchor="b" anchorCtr="0"/>
          <a:lstStyle>
            <a:lvl1pPr lvl="0" algn="r">
              <a:lnSpc>
                <a:spcPct val="120000"/>
              </a:lnSpc>
              <a:spcBef>
                <a:spcPts val="800"/>
              </a:spcBef>
              <a:spcAft>
                <a:spcPts val="0"/>
              </a:spcAft>
              <a:buSzPts val="1200"/>
              <a:buNone/>
              <a:defRPr sz="1400" b="0">
                <a:solidFill>
                  <a:schemeClr val="lt1"/>
                </a:solidFill>
              </a:defRPr>
            </a:lvl1pPr>
            <a:lvl2pPr lvl="1" algn="ctr">
              <a:lnSpc>
                <a:spcPct val="120000"/>
              </a:lnSpc>
              <a:spcBef>
                <a:spcPts val="500"/>
              </a:spcBef>
              <a:spcAft>
                <a:spcPts val="0"/>
              </a:spcAft>
              <a:buSzPts val="1200"/>
              <a:buNone/>
              <a:defRPr sz="1400"/>
            </a:lvl2pPr>
            <a:lvl3pPr lvl="2" algn="ctr">
              <a:lnSpc>
                <a:spcPct val="120000"/>
              </a:lnSpc>
              <a:spcBef>
                <a:spcPts val="500"/>
              </a:spcBef>
              <a:spcAft>
                <a:spcPts val="0"/>
              </a:spcAft>
              <a:buSzPts val="1200"/>
              <a:buNone/>
              <a:defRPr sz="1400"/>
            </a:lvl3pPr>
            <a:lvl4pPr lvl="3" algn="ctr">
              <a:lnSpc>
                <a:spcPct val="120000"/>
              </a:lnSpc>
              <a:spcBef>
                <a:spcPts val="500"/>
              </a:spcBef>
              <a:spcAft>
                <a:spcPts val="0"/>
              </a:spcAft>
              <a:buSzPts val="1100"/>
              <a:buNone/>
              <a:defRPr sz="1200"/>
            </a:lvl4pPr>
            <a:lvl5pPr lvl="4" algn="ctr">
              <a:lnSpc>
                <a:spcPct val="120000"/>
              </a:lnSpc>
              <a:spcBef>
                <a:spcPts val="500"/>
              </a:spcBef>
              <a:spcAft>
                <a:spcPts val="0"/>
              </a:spcAft>
              <a:buSzPts val="1100"/>
              <a:buNone/>
              <a:defRPr sz="1200"/>
            </a:lvl5pPr>
            <a:lvl6pPr lvl="5" algn="ctr">
              <a:lnSpc>
                <a:spcPct val="120000"/>
              </a:lnSpc>
              <a:spcBef>
                <a:spcPts val="500"/>
              </a:spcBef>
              <a:spcAft>
                <a:spcPts val="0"/>
              </a:spcAft>
              <a:buSzPts val="1100"/>
              <a:buNone/>
              <a:defRPr sz="1200"/>
            </a:lvl6pPr>
            <a:lvl7pPr lvl="6" algn="ctr">
              <a:lnSpc>
                <a:spcPct val="120000"/>
              </a:lnSpc>
              <a:spcBef>
                <a:spcPts val="500"/>
              </a:spcBef>
              <a:spcAft>
                <a:spcPts val="0"/>
              </a:spcAft>
              <a:buSzPts val="1100"/>
              <a:buNone/>
              <a:defRPr sz="1200"/>
            </a:lvl7pPr>
            <a:lvl8pPr lvl="7" algn="ctr">
              <a:lnSpc>
                <a:spcPct val="120000"/>
              </a:lnSpc>
              <a:spcBef>
                <a:spcPts val="500"/>
              </a:spcBef>
              <a:spcAft>
                <a:spcPts val="0"/>
              </a:spcAft>
              <a:buSzPts val="1100"/>
              <a:buNone/>
              <a:defRPr sz="1200"/>
            </a:lvl8pPr>
            <a:lvl9pPr lvl="8" algn="ctr">
              <a:lnSpc>
                <a:spcPct val="120000"/>
              </a:lnSpc>
              <a:spcBef>
                <a:spcPts val="500"/>
              </a:spcBef>
              <a:spcAft>
                <a:spcPts val="500"/>
              </a:spcAft>
              <a:buSzPts val="1100"/>
              <a:buNone/>
              <a:defRPr sz="1200"/>
            </a:lvl9pPr>
          </a:lstStyle>
          <a:p>
            <a:endParaRPr/>
          </a:p>
        </p:txBody>
      </p:sp>
      <p:sp>
        <p:nvSpPr>
          <p:cNvPr id="65" name="Google Shape;65;p14"/>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4"/>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4"/>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4"/>
          <p:cNvSpPr txBox="1"/>
          <p:nvPr/>
        </p:nvSpPr>
        <p:spPr>
          <a:xfrm>
            <a:off x="1643462" y="2447139"/>
            <a:ext cx="311727" cy="3462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800" b="0" i="0" u="none" strike="noStrike" cap="none">
                <a:solidFill>
                  <a:schemeClr val="accent6"/>
                </a:solidFill>
                <a:latin typeface="Noto Sans Symbols"/>
                <a:ea typeface="Noto Sans Symbols"/>
                <a:cs typeface="Noto Sans Symbols"/>
                <a:sym typeface="Noto Sans Symbols"/>
              </a:rPr>
              <a:t>◤</a:t>
            </a:r>
            <a:endParaRPr sz="1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5"/>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15"/>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5"/>
          <p:cNvSpPr txBox="1">
            <a:spLocks noGrp="1"/>
          </p:cNvSpPr>
          <p:nvPr>
            <p:ph type="body" idx="1"/>
          </p:nvPr>
        </p:nvSpPr>
        <p:spPr>
          <a:xfrm>
            <a:off x="2080199" y="1539087"/>
            <a:ext cx="5847405" cy="2998371"/>
          </a:xfrm>
          <a:prstGeom prst="rect">
            <a:avLst/>
          </a:prstGeom>
          <a:noFill/>
          <a:ln>
            <a:noFill/>
          </a:ln>
        </p:spPr>
        <p:txBody>
          <a:bodyPr spcFirstLastPara="1" wrap="square" lIns="68575" tIns="34275" rIns="68575" bIns="34275" anchor="ctr"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74" name="Google Shape;74;p15"/>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5"/>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5"/>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5"/>
          <p:cNvSpPr txBox="1"/>
          <p:nvPr/>
        </p:nvSpPr>
        <p:spPr>
          <a:xfrm>
            <a:off x="1646207" y="48091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6"/>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0" name="Google Shape;80;p16"/>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1643882" y="222193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82" name="Google Shape;82;p16"/>
          <p:cNvSpPr txBox="1">
            <a:spLocks noGrp="1"/>
          </p:cNvSpPr>
          <p:nvPr>
            <p:ph type="title"/>
          </p:nvPr>
        </p:nvSpPr>
        <p:spPr>
          <a:xfrm>
            <a:off x="1957405" y="2360440"/>
            <a:ext cx="5967420" cy="1068559"/>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6"/>
          <p:cNvSpPr txBox="1">
            <a:spLocks noGrp="1"/>
          </p:cNvSpPr>
          <p:nvPr>
            <p:ph type="body" idx="1"/>
          </p:nvPr>
        </p:nvSpPr>
        <p:spPr>
          <a:xfrm>
            <a:off x="2080476" y="1701589"/>
            <a:ext cx="5843948" cy="658851"/>
          </a:xfrm>
          <a:prstGeom prst="rect">
            <a:avLst/>
          </a:prstGeom>
          <a:noFill/>
          <a:ln>
            <a:noFill/>
          </a:ln>
        </p:spPr>
        <p:txBody>
          <a:bodyPr spcFirstLastPara="1" wrap="square" lIns="68575" tIns="0" rIns="68575" bIns="34275" anchor="b" anchorCtr="0"/>
          <a:lstStyle>
            <a:lvl1pPr marL="457200" lvl="0" indent="-228600" algn="r">
              <a:lnSpc>
                <a:spcPct val="120000"/>
              </a:lnSpc>
              <a:spcBef>
                <a:spcPts val="800"/>
              </a:spcBef>
              <a:spcAft>
                <a:spcPts val="0"/>
              </a:spcAft>
              <a:buSzPts val="1200"/>
              <a:buNone/>
              <a:defRPr sz="1400">
                <a:solidFill>
                  <a:schemeClr val="lt1"/>
                </a:solidFill>
              </a:defRPr>
            </a:lvl1pPr>
            <a:lvl2pPr marL="914400" lvl="1" indent="-228600" algn="l">
              <a:lnSpc>
                <a:spcPct val="120000"/>
              </a:lnSpc>
              <a:spcBef>
                <a:spcPts val="500"/>
              </a:spcBef>
              <a:spcAft>
                <a:spcPts val="0"/>
              </a:spcAft>
              <a:buSzPts val="1200"/>
              <a:buNone/>
              <a:defRPr sz="1400">
                <a:solidFill>
                  <a:schemeClr val="lt1"/>
                </a:solidFill>
              </a:defRPr>
            </a:lvl2pPr>
            <a:lvl3pPr marL="1371600" lvl="2" indent="-228600" algn="l">
              <a:lnSpc>
                <a:spcPct val="120000"/>
              </a:lnSpc>
              <a:spcBef>
                <a:spcPts val="500"/>
              </a:spcBef>
              <a:spcAft>
                <a:spcPts val="0"/>
              </a:spcAft>
              <a:buSzPts val="1200"/>
              <a:buNone/>
              <a:defRPr sz="1400">
                <a:solidFill>
                  <a:schemeClr val="lt1"/>
                </a:solidFill>
              </a:defRPr>
            </a:lvl3pPr>
            <a:lvl4pPr marL="1828800" lvl="3" indent="-228600" algn="l">
              <a:lnSpc>
                <a:spcPct val="120000"/>
              </a:lnSpc>
              <a:spcBef>
                <a:spcPts val="500"/>
              </a:spcBef>
              <a:spcAft>
                <a:spcPts val="0"/>
              </a:spcAft>
              <a:buSzPts val="1100"/>
              <a:buNone/>
              <a:defRPr sz="1200">
                <a:solidFill>
                  <a:schemeClr val="lt1"/>
                </a:solidFill>
              </a:defRPr>
            </a:lvl4pPr>
            <a:lvl5pPr marL="2286000" lvl="4" indent="-228600" algn="l">
              <a:lnSpc>
                <a:spcPct val="120000"/>
              </a:lnSpc>
              <a:spcBef>
                <a:spcPts val="500"/>
              </a:spcBef>
              <a:spcAft>
                <a:spcPts val="0"/>
              </a:spcAft>
              <a:buSzPts val="1100"/>
              <a:buNone/>
              <a:defRPr sz="1200">
                <a:solidFill>
                  <a:schemeClr val="lt1"/>
                </a:solidFill>
              </a:defRPr>
            </a:lvl5pPr>
            <a:lvl6pPr marL="2743200" lvl="5" indent="-228600" algn="l">
              <a:lnSpc>
                <a:spcPct val="120000"/>
              </a:lnSpc>
              <a:spcBef>
                <a:spcPts val="500"/>
              </a:spcBef>
              <a:spcAft>
                <a:spcPts val="0"/>
              </a:spcAft>
              <a:buSzPts val="1100"/>
              <a:buNone/>
              <a:defRPr sz="1200">
                <a:solidFill>
                  <a:schemeClr val="lt1"/>
                </a:solidFill>
              </a:defRPr>
            </a:lvl6pPr>
            <a:lvl7pPr marL="3200400" lvl="6" indent="-228600" algn="l">
              <a:lnSpc>
                <a:spcPct val="120000"/>
              </a:lnSpc>
              <a:spcBef>
                <a:spcPts val="500"/>
              </a:spcBef>
              <a:spcAft>
                <a:spcPts val="0"/>
              </a:spcAft>
              <a:buSzPts val="1100"/>
              <a:buNone/>
              <a:defRPr sz="1200">
                <a:solidFill>
                  <a:schemeClr val="lt1"/>
                </a:solidFill>
              </a:defRPr>
            </a:lvl7pPr>
            <a:lvl8pPr marL="3657600" lvl="7" indent="-228600" algn="l">
              <a:lnSpc>
                <a:spcPct val="120000"/>
              </a:lnSpc>
              <a:spcBef>
                <a:spcPts val="500"/>
              </a:spcBef>
              <a:spcAft>
                <a:spcPts val="0"/>
              </a:spcAft>
              <a:buSzPts val="1100"/>
              <a:buNone/>
              <a:defRPr sz="1200">
                <a:solidFill>
                  <a:schemeClr val="lt1"/>
                </a:solidFill>
              </a:defRPr>
            </a:lvl8pPr>
            <a:lvl9pPr marL="4114800" lvl="8" indent="-228600" algn="l">
              <a:lnSpc>
                <a:spcPct val="120000"/>
              </a:lnSpc>
              <a:spcBef>
                <a:spcPts val="500"/>
              </a:spcBef>
              <a:spcAft>
                <a:spcPts val="500"/>
              </a:spcAft>
              <a:buSzPts val="1100"/>
              <a:buNone/>
              <a:defRPr sz="1200">
                <a:solidFill>
                  <a:schemeClr val="lt1"/>
                </a:solidFill>
              </a:defRPr>
            </a:lvl9pPr>
          </a:lstStyle>
          <a:p>
            <a:endParaRPr/>
          </a:p>
        </p:txBody>
      </p:sp>
      <p:sp>
        <p:nvSpPr>
          <p:cNvPr id="84" name="Google Shape;84;p16"/>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6"/>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6"/>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17"/>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9" name="Google Shape;89;p17"/>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0" name="Google Shape;90;p17"/>
          <p:cNvSpPr txBox="1">
            <a:spLocks noGrp="1"/>
          </p:cNvSpPr>
          <p:nvPr>
            <p:ph type="title"/>
          </p:nvPr>
        </p:nvSpPr>
        <p:spPr>
          <a:xfrm>
            <a:off x="1957405" y="604363"/>
            <a:ext cx="5963238" cy="811279"/>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17"/>
          <p:cNvSpPr txBox="1">
            <a:spLocks noGrp="1"/>
          </p:cNvSpPr>
          <p:nvPr>
            <p:ph type="body" idx="1"/>
          </p:nvPr>
        </p:nvSpPr>
        <p:spPr>
          <a:xfrm>
            <a:off x="1954031" y="1539087"/>
            <a:ext cx="2918970" cy="2998371"/>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92" name="Google Shape;92;p17"/>
          <p:cNvSpPr txBox="1">
            <a:spLocks noGrp="1"/>
          </p:cNvSpPr>
          <p:nvPr>
            <p:ph type="body" idx="2"/>
          </p:nvPr>
        </p:nvSpPr>
        <p:spPr>
          <a:xfrm>
            <a:off x="4999977" y="1539086"/>
            <a:ext cx="2920667" cy="2998372"/>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93" name="Google Shape;93;p17"/>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7"/>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7"/>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17"/>
          <p:cNvSpPr txBox="1"/>
          <p:nvPr/>
        </p:nvSpPr>
        <p:spPr>
          <a:xfrm>
            <a:off x="1647129" y="480917"/>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18"/>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9" name="Google Shape;99;p18"/>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0" name="Google Shape;100;p18"/>
          <p:cNvSpPr txBox="1"/>
          <p:nvPr/>
        </p:nvSpPr>
        <p:spPr>
          <a:xfrm>
            <a:off x="1645238" y="477318"/>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01" name="Google Shape;101;p18"/>
          <p:cNvSpPr txBox="1">
            <a:spLocks noGrp="1"/>
          </p:cNvSpPr>
          <p:nvPr>
            <p:ph type="title"/>
          </p:nvPr>
        </p:nvSpPr>
        <p:spPr>
          <a:xfrm>
            <a:off x="1957405" y="604364"/>
            <a:ext cx="5967420" cy="808761"/>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18"/>
          <p:cNvSpPr txBox="1">
            <a:spLocks noGrp="1"/>
          </p:cNvSpPr>
          <p:nvPr>
            <p:ph type="body" idx="1"/>
          </p:nvPr>
        </p:nvSpPr>
        <p:spPr>
          <a:xfrm>
            <a:off x="1956964" y="1539086"/>
            <a:ext cx="2922350" cy="535363"/>
          </a:xfrm>
          <a:prstGeom prst="rect">
            <a:avLst/>
          </a:prstGeom>
          <a:noFill/>
          <a:ln>
            <a:noFill/>
          </a:ln>
        </p:spPr>
        <p:txBody>
          <a:bodyPr spcFirstLastPara="1" wrap="square" lIns="68575" tIns="34275" rIns="68575" bIns="34275" anchor="b" anchorCtr="0"/>
          <a:lstStyle>
            <a:lvl1pPr marL="457200" lvl="0" indent="-228600" algn="l">
              <a:lnSpc>
                <a:spcPct val="100000"/>
              </a:lnSpc>
              <a:spcBef>
                <a:spcPts val="800"/>
              </a:spcBef>
              <a:spcAft>
                <a:spcPts val="0"/>
              </a:spcAft>
              <a:buSzPts val="1500"/>
              <a:buNone/>
              <a:defRPr sz="1700" b="0" cap="none">
                <a:solidFill>
                  <a:schemeClr val="accent6"/>
                </a:solidFill>
              </a:defRPr>
            </a:lvl1pPr>
            <a:lvl2pPr marL="914400" lvl="1" indent="-228600" algn="l">
              <a:lnSpc>
                <a:spcPct val="120000"/>
              </a:lnSpc>
              <a:spcBef>
                <a:spcPts val="500"/>
              </a:spcBef>
              <a:spcAft>
                <a:spcPts val="0"/>
              </a:spcAft>
              <a:buSzPts val="1400"/>
              <a:buNone/>
              <a:defRPr sz="1500" b="1"/>
            </a:lvl2pPr>
            <a:lvl3pPr marL="1371600" lvl="2" indent="-228600" algn="l">
              <a:lnSpc>
                <a:spcPct val="120000"/>
              </a:lnSpc>
              <a:spcBef>
                <a:spcPts val="500"/>
              </a:spcBef>
              <a:spcAft>
                <a:spcPts val="0"/>
              </a:spcAft>
              <a:buSzPts val="1200"/>
              <a:buNone/>
              <a:defRPr sz="1400" b="1"/>
            </a:lvl3pPr>
            <a:lvl4pPr marL="1828800" lvl="3" indent="-228600" algn="l">
              <a:lnSpc>
                <a:spcPct val="120000"/>
              </a:lnSpc>
              <a:spcBef>
                <a:spcPts val="500"/>
              </a:spcBef>
              <a:spcAft>
                <a:spcPts val="0"/>
              </a:spcAft>
              <a:buSzPts val="1100"/>
              <a:buNone/>
              <a:defRPr sz="1200" b="1"/>
            </a:lvl4pPr>
            <a:lvl5pPr marL="2286000" lvl="4" indent="-228600" algn="l">
              <a:lnSpc>
                <a:spcPct val="120000"/>
              </a:lnSpc>
              <a:spcBef>
                <a:spcPts val="500"/>
              </a:spcBef>
              <a:spcAft>
                <a:spcPts val="0"/>
              </a:spcAft>
              <a:buSzPts val="1100"/>
              <a:buNone/>
              <a:defRPr sz="1200" b="1"/>
            </a:lvl5pPr>
            <a:lvl6pPr marL="2743200" lvl="5" indent="-228600" algn="l">
              <a:lnSpc>
                <a:spcPct val="120000"/>
              </a:lnSpc>
              <a:spcBef>
                <a:spcPts val="500"/>
              </a:spcBef>
              <a:spcAft>
                <a:spcPts val="0"/>
              </a:spcAft>
              <a:buSzPts val="1100"/>
              <a:buNone/>
              <a:defRPr sz="1200" b="1"/>
            </a:lvl6pPr>
            <a:lvl7pPr marL="3200400" lvl="6" indent="-228600" algn="l">
              <a:lnSpc>
                <a:spcPct val="120000"/>
              </a:lnSpc>
              <a:spcBef>
                <a:spcPts val="500"/>
              </a:spcBef>
              <a:spcAft>
                <a:spcPts val="0"/>
              </a:spcAft>
              <a:buSzPts val="1100"/>
              <a:buNone/>
              <a:defRPr sz="1200" b="1"/>
            </a:lvl7pPr>
            <a:lvl8pPr marL="3657600" lvl="7" indent="-228600" algn="l">
              <a:lnSpc>
                <a:spcPct val="120000"/>
              </a:lnSpc>
              <a:spcBef>
                <a:spcPts val="500"/>
              </a:spcBef>
              <a:spcAft>
                <a:spcPts val="0"/>
              </a:spcAft>
              <a:buSzPts val="1100"/>
              <a:buNone/>
              <a:defRPr sz="1200" b="1"/>
            </a:lvl8pPr>
            <a:lvl9pPr marL="4114800" lvl="8" indent="-228600" algn="l">
              <a:lnSpc>
                <a:spcPct val="120000"/>
              </a:lnSpc>
              <a:spcBef>
                <a:spcPts val="500"/>
              </a:spcBef>
              <a:spcAft>
                <a:spcPts val="500"/>
              </a:spcAft>
              <a:buSzPts val="1100"/>
              <a:buNone/>
              <a:defRPr sz="1200" b="1"/>
            </a:lvl9pPr>
          </a:lstStyle>
          <a:p>
            <a:endParaRPr/>
          </a:p>
        </p:txBody>
      </p:sp>
      <p:sp>
        <p:nvSpPr>
          <p:cNvPr id="103" name="Google Shape;103;p18"/>
          <p:cNvSpPr txBox="1">
            <a:spLocks noGrp="1"/>
          </p:cNvSpPr>
          <p:nvPr>
            <p:ph type="body" idx="2"/>
          </p:nvPr>
        </p:nvSpPr>
        <p:spPr>
          <a:xfrm>
            <a:off x="1956964" y="2138498"/>
            <a:ext cx="2920217" cy="2303576"/>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04" name="Google Shape;104;p18"/>
          <p:cNvSpPr txBox="1">
            <a:spLocks noGrp="1"/>
          </p:cNvSpPr>
          <p:nvPr>
            <p:ph type="body" idx="3"/>
          </p:nvPr>
        </p:nvSpPr>
        <p:spPr>
          <a:xfrm>
            <a:off x="4999976" y="1539086"/>
            <a:ext cx="2924849" cy="535363"/>
          </a:xfrm>
          <a:prstGeom prst="rect">
            <a:avLst/>
          </a:prstGeom>
          <a:noFill/>
          <a:ln>
            <a:noFill/>
          </a:ln>
        </p:spPr>
        <p:txBody>
          <a:bodyPr spcFirstLastPara="1" wrap="square" lIns="68575" tIns="34275" rIns="68575" bIns="34275" anchor="b" anchorCtr="0"/>
          <a:lstStyle>
            <a:lvl1pPr marL="457200" lvl="0" indent="-228600" algn="l">
              <a:lnSpc>
                <a:spcPct val="100000"/>
              </a:lnSpc>
              <a:spcBef>
                <a:spcPts val="800"/>
              </a:spcBef>
              <a:spcAft>
                <a:spcPts val="0"/>
              </a:spcAft>
              <a:buSzPts val="1500"/>
              <a:buNone/>
              <a:defRPr sz="1700" b="0" cap="none">
                <a:solidFill>
                  <a:schemeClr val="accent6"/>
                </a:solidFill>
              </a:defRPr>
            </a:lvl1pPr>
            <a:lvl2pPr marL="914400" lvl="1" indent="-228600" algn="l">
              <a:lnSpc>
                <a:spcPct val="120000"/>
              </a:lnSpc>
              <a:spcBef>
                <a:spcPts val="500"/>
              </a:spcBef>
              <a:spcAft>
                <a:spcPts val="0"/>
              </a:spcAft>
              <a:buSzPts val="1400"/>
              <a:buNone/>
              <a:defRPr sz="1500" b="1"/>
            </a:lvl2pPr>
            <a:lvl3pPr marL="1371600" lvl="2" indent="-228600" algn="l">
              <a:lnSpc>
                <a:spcPct val="120000"/>
              </a:lnSpc>
              <a:spcBef>
                <a:spcPts val="500"/>
              </a:spcBef>
              <a:spcAft>
                <a:spcPts val="0"/>
              </a:spcAft>
              <a:buSzPts val="1200"/>
              <a:buNone/>
              <a:defRPr sz="1400" b="1"/>
            </a:lvl3pPr>
            <a:lvl4pPr marL="1828800" lvl="3" indent="-228600" algn="l">
              <a:lnSpc>
                <a:spcPct val="120000"/>
              </a:lnSpc>
              <a:spcBef>
                <a:spcPts val="500"/>
              </a:spcBef>
              <a:spcAft>
                <a:spcPts val="0"/>
              </a:spcAft>
              <a:buSzPts val="1100"/>
              <a:buNone/>
              <a:defRPr sz="1200" b="1"/>
            </a:lvl4pPr>
            <a:lvl5pPr marL="2286000" lvl="4" indent="-228600" algn="l">
              <a:lnSpc>
                <a:spcPct val="120000"/>
              </a:lnSpc>
              <a:spcBef>
                <a:spcPts val="500"/>
              </a:spcBef>
              <a:spcAft>
                <a:spcPts val="0"/>
              </a:spcAft>
              <a:buSzPts val="1100"/>
              <a:buNone/>
              <a:defRPr sz="1200" b="1"/>
            </a:lvl5pPr>
            <a:lvl6pPr marL="2743200" lvl="5" indent="-228600" algn="l">
              <a:lnSpc>
                <a:spcPct val="120000"/>
              </a:lnSpc>
              <a:spcBef>
                <a:spcPts val="500"/>
              </a:spcBef>
              <a:spcAft>
                <a:spcPts val="0"/>
              </a:spcAft>
              <a:buSzPts val="1100"/>
              <a:buNone/>
              <a:defRPr sz="1200" b="1"/>
            </a:lvl6pPr>
            <a:lvl7pPr marL="3200400" lvl="6" indent="-228600" algn="l">
              <a:lnSpc>
                <a:spcPct val="120000"/>
              </a:lnSpc>
              <a:spcBef>
                <a:spcPts val="500"/>
              </a:spcBef>
              <a:spcAft>
                <a:spcPts val="0"/>
              </a:spcAft>
              <a:buSzPts val="1100"/>
              <a:buNone/>
              <a:defRPr sz="1200" b="1"/>
            </a:lvl7pPr>
            <a:lvl8pPr marL="3657600" lvl="7" indent="-228600" algn="l">
              <a:lnSpc>
                <a:spcPct val="120000"/>
              </a:lnSpc>
              <a:spcBef>
                <a:spcPts val="500"/>
              </a:spcBef>
              <a:spcAft>
                <a:spcPts val="0"/>
              </a:spcAft>
              <a:buSzPts val="1100"/>
              <a:buNone/>
              <a:defRPr sz="1200" b="1"/>
            </a:lvl8pPr>
            <a:lvl9pPr marL="4114800" lvl="8" indent="-228600" algn="l">
              <a:lnSpc>
                <a:spcPct val="120000"/>
              </a:lnSpc>
              <a:spcBef>
                <a:spcPts val="500"/>
              </a:spcBef>
              <a:spcAft>
                <a:spcPts val="500"/>
              </a:spcAft>
              <a:buSzPts val="1100"/>
              <a:buNone/>
              <a:defRPr sz="1200" b="1"/>
            </a:lvl9pPr>
          </a:lstStyle>
          <a:p>
            <a:endParaRPr/>
          </a:p>
        </p:txBody>
      </p:sp>
      <p:sp>
        <p:nvSpPr>
          <p:cNvPr id="105" name="Google Shape;105;p18"/>
          <p:cNvSpPr txBox="1">
            <a:spLocks noGrp="1"/>
          </p:cNvSpPr>
          <p:nvPr>
            <p:ph type="body" idx="4"/>
          </p:nvPr>
        </p:nvSpPr>
        <p:spPr>
          <a:xfrm>
            <a:off x="4999976" y="2138498"/>
            <a:ext cx="2924849" cy="2303576"/>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06" name="Google Shape;106;p18"/>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18"/>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18"/>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19"/>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19"/>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19"/>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19"/>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9"/>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19"/>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6" name="Google Shape;116;p19"/>
          <p:cNvSpPr txBox="1"/>
          <p:nvPr/>
        </p:nvSpPr>
        <p:spPr>
          <a:xfrm>
            <a:off x="1647129" y="48091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0"/>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9" name="Google Shape;119;p20"/>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0"/>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0"/>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
        <p:cNvGrpSpPr/>
        <p:nvPr/>
      </p:nvGrpSpPr>
      <p:grpSpPr>
        <a:xfrm>
          <a:off x="0" y="0"/>
          <a:ext cx="0" cy="0"/>
          <a:chOff x="0" y="0"/>
          <a:chExt cx="0" cy="0"/>
        </a:xfrm>
      </p:grpSpPr>
      <p:sp>
        <p:nvSpPr>
          <p:cNvPr id="124" name="Google Shape;124;p21"/>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1"/>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21"/>
          <p:cNvSpPr txBox="1"/>
          <p:nvPr/>
        </p:nvSpPr>
        <p:spPr>
          <a:xfrm>
            <a:off x="1165616" y="845663"/>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27" name="Google Shape;127;p21"/>
          <p:cNvSpPr txBox="1">
            <a:spLocks noGrp="1"/>
          </p:cNvSpPr>
          <p:nvPr>
            <p:ph type="title"/>
          </p:nvPr>
        </p:nvSpPr>
        <p:spPr>
          <a:xfrm>
            <a:off x="1477742" y="961838"/>
            <a:ext cx="1998271" cy="1427431"/>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800"/>
              <a:buFont typeface="Arial"/>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1"/>
          <p:cNvSpPr txBox="1">
            <a:spLocks noGrp="1"/>
          </p:cNvSpPr>
          <p:nvPr>
            <p:ph type="body" idx="1"/>
          </p:nvPr>
        </p:nvSpPr>
        <p:spPr>
          <a:xfrm>
            <a:off x="3840115" y="604364"/>
            <a:ext cx="4084708" cy="3933094"/>
          </a:xfrm>
          <a:prstGeom prst="rect">
            <a:avLst/>
          </a:prstGeom>
          <a:noFill/>
          <a:ln>
            <a:noFill/>
          </a:ln>
        </p:spPr>
        <p:txBody>
          <a:bodyPr spcFirstLastPara="1" wrap="square" lIns="68575" tIns="34275" rIns="68575" bIns="34275" anchor="ctr"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29" name="Google Shape;129;p21"/>
          <p:cNvSpPr txBox="1">
            <a:spLocks noGrp="1"/>
          </p:cNvSpPr>
          <p:nvPr>
            <p:ph type="body" idx="2"/>
          </p:nvPr>
        </p:nvSpPr>
        <p:spPr>
          <a:xfrm>
            <a:off x="1477742" y="2389615"/>
            <a:ext cx="1998271" cy="1789798"/>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SzPts val="1100"/>
              <a:buNone/>
              <a:defRPr sz="1200"/>
            </a:lvl1pPr>
            <a:lvl2pPr marL="914400" lvl="1" indent="-228600" algn="l">
              <a:lnSpc>
                <a:spcPct val="120000"/>
              </a:lnSpc>
              <a:spcBef>
                <a:spcPts val="500"/>
              </a:spcBef>
              <a:spcAft>
                <a:spcPts val="0"/>
              </a:spcAft>
              <a:buSzPts val="900"/>
              <a:buNone/>
              <a:defRPr sz="1100"/>
            </a:lvl2pPr>
            <a:lvl3pPr marL="1371600" lvl="2" indent="-228600" algn="l">
              <a:lnSpc>
                <a:spcPct val="120000"/>
              </a:lnSpc>
              <a:spcBef>
                <a:spcPts val="500"/>
              </a:spcBef>
              <a:spcAft>
                <a:spcPts val="0"/>
              </a:spcAft>
              <a:buSzPts val="800"/>
              <a:buNone/>
              <a:defRPr sz="900"/>
            </a:lvl3pPr>
            <a:lvl4pPr marL="1828800" lvl="3" indent="-228600" algn="l">
              <a:lnSpc>
                <a:spcPct val="120000"/>
              </a:lnSpc>
              <a:spcBef>
                <a:spcPts val="500"/>
              </a:spcBef>
              <a:spcAft>
                <a:spcPts val="0"/>
              </a:spcAft>
              <a:buSzPts val="700"/>
              <a:buNone/>
              <a:defRPr sz="800"/>
            </a:lvl4pPr>
            <a:lvl5pPr marL="2286000" lvl="4" indent="-228600" algn="l">
              <a:lnSpc>
                <a:spcPct val="120000"/>
              </a:lnSpc>
              <a:spcBef>
                <a:spcPts val="500"/>
              </a:spcBef>
              <a:spcAft>
                <a:spcPts val="0"/>
              </a:spcAft>
              <a:buSzPts val="700"/>
              <a:buNone/>
              <a:defRPr sz="800"/>
            </a:lvl5pPr>
            <a:lvl6pPr marL="2743200" lvl="5" indent="-228600" algn="l">
              <a:lnSpc>
                <a:spcPct val="120000"/>
              </a:lnSpc>
              <a:spcBef>
                <a:spcPts val="500"/>
              </a:spcBef>
              <a:spcAft>
                <a:spcPts val="0"/>
              </a:spcAft>
              <a:buSzPts val="700"/>
              <a:buNone/>
              <a:defRPr sz="800"/>
            </a:lvl6pPr>
            <a:lvl7pPr marL="3200400" lvl="6" indent="-228600" algn="l">
              <a:lnSpc>
                <a:spcPct val="120000"/>
              </a:lnSpc>
              <a:spcBef>
                <a:spcPts val="500"/>
              </a:spcBef>
              <a:spcAft>
                <a:spcPts val="0"/>
              </a:spcAft>
              <a:buSzPts val="700"/>
              <a:buNone/>
              <a:defRPr sz="800"/>
            </a:lvl7pPr>
            <a:lvl8pPr marL="3657600" lvl="7" indent="-228600" algn="l">
              <a:lnSpc>
                <a:spcPct val="120000"/>
              </a:lnSpc>
              <a:spcBef>
                <a:spcPts val="500"/>
              </a:spcBef>
              <a:spcAft>
                <a:spcPts val="0"/>
              </a:spcAft>
              <a:buSzPts val="700"/>
              <a:buNone/>
              <a:defRPr sz="800"/>
            </a:lvl8pPr>
            <a:lvl9pPr marL="4114800" lvl="8" indent="-228600" algn="l">
              <a:lnSpc>
                <a:spcPct val="120000"/>
              </a:lnSpc>
              <a:spcBef>
                <a:spcPts val="500"/>
              </a:spcBef>
              <a:spcAft>
                <a:spcPts val="500"/>
              </a:spcAft>
              <a:buSzPts val="700"/>
              <a:buNone/>
              <a:defRPr sz="800"/>
            </a:lvl9pPr>
          </a:lstStyle>
          <a:p>
            <a:endParaRPr/>
          </a:p>
        </p:txBody>
      </p:sp>
      <p:sp>
        <p:nvSpPr>
          <p:cNvPr id="130" name="Google Shape;130;p21"/>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1"/>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1"/>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3"/>
        <p:cNvGrpSpPr/>
        <p:nvPr/>
      </p:nvGrpSpPr>
      <p:grpSpPr>
        <a:xfrm>
          <a:off x="0" y="0"/>
          <a:ext cx="0" cy="0"/>
          <a:chOff x="0" y="0"/>
          <a:chExt cx="0" cy="0"/>
        </a:xfrm>
      </p:grpSpPr>
      <p:sp>
        <p:nvSpPr>
          <p:cNvPr id="134" name="Google Shape;134;p22"/>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5" name="Google Shape;135;p22"/>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22"/>
          <p:cNvSpPr>
            <a:spLocks noGrp="1"/>
          </p:cNvSpPr>
          <p:nvPr>
            <p:ph type="pic" idx="2"/>
          </p:nvPr>
        </p:nvSpPr>
        <p:spPr>
          <a:xfrm>
            <a:off x="5060296" y="2422"/>
            <a:ext cx="3472301" cy="5143500"/>
          </a:xfrm>
          <a:prstGeom prst="rect">
            <a:avLst/>
          </a:prstGeom>
          <a:solidFill>
            <a:schemeClr val="lt1">
              <a:alpha val="9803"/>
            </a:schemeClr>
          </a:solidFill>
          <a:ln>
            <a:noFill/>
          </a:ln>
        </p:spPr>
        <p:txBody>
          <a:bodyPr spcFirstLastPara="1" wrap="square" lIns="68575" tIns="34275" rIns="68575" bIns="34275" anchor="t" anchorCtr="0"/>
          <a:lstStyle>
            <a:lvl1pPr marR="0" lvl="0" algn="ctr" rtl="0">
              <a:lnSpc>
                <a:spcPct val="120000"/>
              </a:lnSpc>
              <a:spcBef>
                <a:spcPts val="800"/>
              </a:spcBef>
              <a:spcAft>
                <a:spcPts val="0"/>
              </a:spcAft>
              <a:buClr>
                <a:schemeClr val="accent6"/>
              </a:buClr>
              <a:buSzPts val="1900"/>
              <a:buFont typeface="Noto Sans Symbols"/>
              <a:buNone/>
              <a:defRPr sz="2100" b="0" i="0" u="none" strike="noStrike" cap="none">
                <a:solidFill>
                  <a:schemeClr val="lt1"/>
                </a:solidFill>
                <a:latin typeface="Arial"/>
                <a:ea typeface="Arial"/>
                <a:cs typeface="Arial"/>
                <a:sym typeface="Arial"/>
              </a:defRPr>
            </a:lvl1pPr>
            <a:lvl2pPr marR="0" lvl="1" algn="l" rtl="0">
              <a:lnSpc>
                <a:spcPct val="120000"/>
              </a:lnSpc>
              <a:spcBef>
                <a:spcPts val="500"/>
              </a:spcBef>
              <a:spcAft>
                <a:spcPts val="0"/>
              </a:spcAft>
              <a:buClr>
                <a:schemeClr val="accent6"/>
              </a:buClr>
              <a:buSzPts val="1900"/>
              <a:buFont typeface="Noto Sans Symbols"/>
              <a:buNone/>
              <a:defRPr sz="2100" b="0" i="0" u="none" strike="noStrike" cap="none">
                <a:solidFill>
                  <a:schemeClr val="lt1"/>
                </a:solidFill>
                <a:latin typeface="Arial"/>
                <a:ea typeface="Arial"/>
                <a:cs typeface="Arial"/>
                <a:sym typeface="Arial"/>
              </a:defRPr>
            </a:lvl2pPr>
            <a:lvl3pPr marR="0" lvl="2" algn="l" rtl="0">
              <a:lnSpc>
                <a:spcPct val="120000"/>
              </a:lnSpc>
              <a:spcBef>
                <a:spcPts val="500"/>
              </a:spcBef>
              <a:spcAft>
                <a:spcPts val="0"/>
              </a:spcAft>
              <a:buClr>
                <a:schemeClr val="accent6"/>
              </a:buClr>
              <a:buSzPts val="1600"/>
              <a:buFont typeface="Noto Sans Symbols"/>
              <a:buNone/>
              <a:defRPr sz="1800" b="0" i="0" u="none" strike="noStrike" cap="none">
                <a:solidFill>
                  <a:schemeClr val="lt1"/>
                </a:solidFill>
                <a:latin typeface="Arial"/>
                <a:ea typeface="Arial"/>
                <a:cs typeface="Arial"/>
                <a:sym typeface="Arial"/>
              </a:defRPr>
            </a:lvl3pPr>
            <a:lvl4pPr marR="0" lvl="3"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4pPr>
            <a:lvl5pPr marR="0" lvl="4"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5pPr>
            <a:lvl6pPr marR="0" lvl="5"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6pPr>
            <a:lvl7pPr marR="0" lvl="6"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7pPr>
            <a:lvl8pPr marR="0" lvl="7"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8pPr>
            <a:lvl9pPr marR="0" lvl="8" algn="l" rtl="0">
              <a:lnSpc>
                <a:spcPct val="120000"/>
              </a:lnSpc>
              <a:spcBef>
                <a:spcPts val="500"/>
              </a:spcBef>
              <a:spcAft>
                <a:spcPts val="50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9pPr>
          </a:lstStyle>
          <a:p>
            <a:endParaRPr/>
          </a:p>
        </p:txBody>
      </p:sp>
      <p:sp>
        <p:nvSpPr>
          <p:cNvPr id="137" name="Google Shape;137;p22"/>
          <p:cNvSpPr txBox="1"/>
          <p:nvPr/>
        </p:nvSpPr>
        <p:spPr>
          <a:xfrm>
            <a:off x="1166015" y="845663"/>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38" name="Google Shape;138;p22"/>
          <p:cNvSpPr txBox="1">
            <a:spLocks noGrp="1"/>
          </p:cNvSpPr>
          <p:nvPr>
            <p:ph type="title"/>
          </p:nvPr>
        </p:nvSpPr>
        <p:spPr>
          <a:xfrm>
            <a:off x="1478431" y="961839"/>
            <a:ext cx="2978240" cy="1425355"/>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22"/>
          <p:cNvSpPr txBox="1">
            <a:spLocks noGrp="1"/>
          </p:cNvSpPr>
          <p:nvPr>
            <p:ph type="body" idx="1"/>
          </p:nvPr>
        </p:nvSpPr>
        <p:spPr>
          <a:xfrm>
            <a:off x="1477742" y="2387196"/>
            <a:ext cx="2978906" cy="1789796"/>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SzPts val="1400"/>
              <a:buNone/>
              <a:defRPr sz="1500"/>
            </a:lvl1pPr>
            <a:lvl2pPr marL="914400" lvl="1" indent="-228600" algn="l">
              <a:lnSpc>
                <a:spcPct val="120000"/>
              </a:lnSpc>
              <a:spcBef>
                <a:spcPts val="500"/>
              </a:spcBef>
              <a:spcAft>
                <a:spcPts val="0"/>
              </a:spcAft>
              <a:buSzPts val="900"/>
              <a:buNone/>
              <a:defRPr sz="1100"/>
            </a:lvl2pPr>
            <a:lvl3pPr marL="1371600" lvl="2" indent="-228600" algn="l">
              <a:lnSpc>
                <a:spcPct val="120000"/>
              </a:lnSpc>
              <a:spcBef>
                <a:spcPts val="500"/>
              </a:spcBef>
              <a:spcAft>
                <a:spcPts val="0"/>
              </a:spcAft>
              <a:buSzPts val="800"/>
              <a:buNone/>
              <a:defRPr sz="900"/>
            </a:lvl3pPr>
            <a:lvl4pPr marL="1828800" lvl="3" indent="-228600" algn="l">
              <a:lnSpc>
                <a:spcPct val="120000"/>
              </a:lnSpc>
              <a:spcBef>
                <a:spcPts val="500"/>
              </a:spcBef>
              <a:spcAft>
                <a:spcPts val="0"/>
              </a:spcAft>
              <a:buSzPts val="700"/>
              <a:buNone/>
              <a:defRPr sz="800"/>
            </a:lvl4pPr>
            <a:lvl5pPr marL="2286000" lvl="4" indent="-228600" algn="l">
              <a:lnSpc>
                <a:spcPct val="120000"/>
              </a:lnSpc>
              <a:spcBef>
                <a:spcPts val="500"/>
              </a:spcBef>
              <a:spcAft>
                <a:spcPts val="0"/>
              </a:spcAft>
              <a:buSzPts val="700"/>
              <a:buNone/>
              <a:defRPr sz="800"/>
            </a:lvl5pPr>
            <a:lvl6pPr marL="2743200" lvl="5" indent="-228600" algn="l">
              <a:lnSpc>
                <a:spcPct val="120000"/>
              </a:lnSpc>
              <a:spcBef>
                <a:spcPts val="500"/>
              </a:spcBef>
              <a:spcAft>
                <a:spcPts val="0"/>
              </a:spcAft>
              <a:buSzPts val="700"/>
              <a:buNone/>
              <a:defRPr sz="800"/>
            </a:lvl6pPr>
            <a:lvl7pPr marL="3200400" lvl="6" indent="-228600" algn="l">
              <a:lnSpc>
                <a:spcPct val="120000"/>
              </a:lnSpc>
              <a:spcBef>
                <a:spcPts val="500"/>
              </a:spcBef>
              <a:spcAft>
                <a:spcPts val="0"/>
              </a:spcAft>
              <a:buSzPts val="700"/>
              <a:buNone/>
              <a:defRPr sz="800"/>
            </a:lvl7pPr>
            <a:lvl8pPr marL="3657600" lvl="7" indent="-228600" algn="l">
              <a:lnSpc>
                <a:spcPct val="120000"/>
              </a:lnSpc>
              <a:spcBef>
                <a:spcPts val="500"/>
              </a:spcBef>
              <a:spcAft>
                <a:spcPts val="0"/>
              </a:spcAft>
              <a:buSzPts val="700"/>
              <a:buNone/>
              <a:defRPr sz="800"/>
            </a:lvl8pPr>
            <a:lvl9pPr marL="4114800" lvl="8" indent="-228600" algn="l">
              <a:lnSpc>
                <a:spcPct val="120000"/>
              </a:lnSpc>
              <a:spcBef>
                <a:spcPts val="500"/>
              </a:spcBef>
              <a:spcAft>
                <a:spcPts val="500"/>
              </a:spcAft>
              <a:buSzPts val="700"/>
              <a:buNone/>
              <a:defRPr sz="800"/>
            </a:lvl9pPr>
          </a:lstStyle>
          <a:p>
            <a:endParaRPr/>
          </a:p>
        </p:txBody>
      </p:sp>
      <p:sp>
        <p:nvSpPr>
          <p:cNvPr id="140" name="Google Shape;140;p22"/>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2"/>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22"/>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23"/>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23"/>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6" name="Google Shape;146;p23"/>
          <p:cNvSpPr txBox="1"/>
          <p:nvPr/>
        </p:nvSpPr>
        <p:spPr>
          <a:xfrm>
            <a:off x="1645677" y="48091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47" name="Google Shape;147;p23"/>
          <p:cNvSpPr txBox="1">
            <a:spLocks noGrp="1"/>
          </p:cNvSpPr>
          <p:nvPr>
            <p:ph type="title"/>
          </p:nvPr>
        </p:nvSpPr>
        <p:spPr>
          <a:xfrm>
            <a:off x="1958856" y="606042"/>
            <a:ext cx="5965568" cy="807922"/>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8" name="Google Shape;148;p23"/>
          <p:cNvSpPr txBox="1">
            <a:spLocks noGrp="1"/>
          </p:cNvSpPr>
          <p:nvPr>
            <p:ph type="body" idx="1"/>
          </p:nvPr>
        </p:nvSpPr>
        <p:spPr>
          <a:xfrm rot="5400000">
            <a:off x="3504716" y="114570"/>
            <a:ext cx="2998371" cy="5847405"/>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49" name="Google Shape;149;p23"/>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3"/>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1" name="Google Shape;151;p23"/>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p24"/>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4" name="Google Shape;154;p24"/>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4"/>
          <p:cNvSpPr txBox="1"/>
          <p:nvPr/>
        </p:nvSpPr>
        <p:spPr>
          <a:xfrm rot="5400000">
            <a:off x="7752856" y="312046"/>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56" name="Google Shape;156;p24"/>
          <p:cNvSpPr txBox="1">
            <a:spLocks noGrp="1"/>
          </p:cNvSpPr>
          <p:nvPr>
            <p:ph type="title"/>
          </p:nvPr>
        </p:nvSpPr>
        <p:spPr>
          <a:xfrm rot="5400000">
            <a:off x="5460433" y="2073466"/>
            <a:ext cx="3933094" cy="994889"/>
          </a:xfrm>
          <a:prstGeom prst="rect">
            <a:avLst/>
          </a:prstGeom>
          <a:noFill/>
          <a:ln>
            <a:noFill/>
          </a:ln>
        </p:spPr>
        <p:txBody>
          <a:bodyPr spcFirstLastPara="1" wrap="square" lIns="68575" tIns="34275" rIns="68575" bIns="34275" anchor="t" anchorCtr="0"/>
          <a:lstStyle>
            <a:lvl1pPr lvl="0" algn="l">
              <a:lnSpc>
                <a:spcPct val="90000"/>
              </a:lnSpc>
              <a:spcBef>
                <a:spcPts val="0"/>
              </a:spcBef>
              <a:spcAft>
                <a:spcPts val="0"/>
              </a:spcAft>
              <a:buClr>
                <a:schemeClr val="lt1"/>
              </a:buClr>
              <a:buSzPts val="26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7" name="Google Shape;157;p24"/>
          <p:cNvSpPr txBox="1">
            <a:spLocks noGrp="1"/>
          </p:cNvSpPr>
          <p:nvPr>
            <p:ph type="body" idx="1"/>
          </p:nvPr>
        </p:nvSpPr>
        <p:spPr>
          <a:xfrm rot="5400000">
            <a:off x="2476826" y="207544"/>
            <a:ext cx="3809651" cy="4850177"/>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58" name="Google Shape;158;p24"/>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24"/>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4"/>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14">
            <a:alphaModFix/>
          </a:blip>
          <a:srcRect/>
          <a:stretch/>
        </p:blipFill>
        <p:spPr>
          <a:xfrm>
            <a:off x="2123845" y="1578901"/>
            <a:ext cx="7020154" cy="3564598"/>
          </a:xfrm>
          <a:prstGeom prst="rect">
            <a:avLst/>
          </a:prstGeom>
          <a:noFill/>
          <a:ln>
            <a:noFill/>
          </a:ln>
        </p:spPr>
      </p:pic>
      <p:pic>
        <p:nvPicPr>
          <p:cNvPr id="52" name="Google Shape;52;p13"/>
          <p:cNvPicPr preferRelativeResize="0"/>
          <p:nvPr/>
        </p:nvPicPr>
        <p:blipFill rotWithShape="1">
          <a:blip r:embed="rId15">
            <a:alphaModFix/>
          </a:blip>
          <a:srcRect/>
          <a:stretch/>
        </p:blipFill>
        <p:spPr>
          <a:xfrm>
            <a:off x="0" y="0"/>
            <a:ext cx="9142401" cy="5143500"/>
          </a:xfrm>
          <a:prstGeom prst="rect">
            <a:avLst/>
          </a:prstGeom>
          <a:noFill/>
          <a:ln>
            <a:noFill/>
          </a:ln>
        </p:spPr>
      </p:pic>
      <p:sp>
        <p:nvSpPr>
          <p:cNvPr id="53" name="Google Shape;53;p13"/>
          <p:cNvSpPr/>
          <p:nvPr/>
        </p:nvSpPr>
        <p:spPr>
          <a:xfrm>
            <a:off x="0" y="0"/>
            <a:ext cx="723131"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lstStyle>
            <a:lvl1pPr marR="0" lvl="0" algn="r" rtl="0">
              <a:lnSpc>
                <a:spcPct val="90000"/>
              </a:lnSpc>
              <a:spcBef>
                <a:spcPts val="0"/>
              </a:spcBef>
              <a:spcAft>
                <a:spcPts val="0"/>
              </a:spcAft>
              <a:buClr>
                <a:schemeClr val="lt1"/>
              </a:buClr>
              <a:buSzPts val="2600"/>
              <a:buFont typeface="Arial"/>
              <a:buNone/>
              <a:defRPr sz="2600" b="0" i="0" u="none" strike="noStrike" cap="non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5" name="Google Shape;55;p13"/>
          <p:cNvSpPr txBox="1">
            <a:spLocks noGrp="1"/>
          </p:cNvSpPr>
          <p:nvPr>
            <p:ph type="body" idx="1"/>
          </p:nvPr>
        </p:nvSpPr>
        <p:spPr>
          <a:xfrm>
            <a:off x="2080199" y="1539087"/>
            <a:ext cx="5847405" cy="2998371"/>
          </a:xfrm>
          <a:prstGeom prst="rect">
            <a:avLst/>
          </a:prstGeom>
          <a:noFill/>
          <a:ln>
            <a:noFill/>
          </a:ln>
        </p:spPr>
        <p:txBody>
          <a:bodyPr spcFirstLastPara="1" wrap="square" lIns="68575" tIns="34275" rIns="68575" bIns="34275" anchor="t" anchorCtr="0"/>
          <a:lstStyle>
            <a:lvl1pPr marL="457200" marR="0" lvl="0" indent="-317500" algn="l" rtl="0">
              <a:lnSpc>
                <a:spcPct val="120000"/>
              </a:lnSpc>
              <a:spcBef>
                <a:spcPts val="800"/>
              </a:spcBef>
              <a:spcAft>
                <a:spcPts val="0"/>
              </a:spcAft>
              <a:buClr>
                <a:schemeClr val="accent6"/>
              </a:buClr>
              <a:buSzPts val="1400"/>
              <a:buFont typeface="Noto Sans Symbols"/>
              <a:buChar char="▪"/>
              <a:defRPr sz="1500" b="0" i="0" u="none" strike="noStrike" cap="none">
                <a:solidFill>
                  <a:schemeClr val="lt1"/>
                </a:solidFill>
                <a:latin typeface="Arial"/>
                <a:ea typeface="Arial"/>
                <a:cs typeface="Arial"/>
                <a:sym typeface="Arial"/>
              </a:defRPr>
            </a:lvl1pPr>
            <a:lvl2pPr marL="914400" marR="0" lvl="1" indent="-304800" algn="l" rtl="0">
              <a:lnSpc>
                <a:spcPct val="120000"/>
              </a:lnSpc>
              <a:spcBef>
                <a:spcPts val="500"/>
              </a:spcBef>
              <a:spcAft>
                <a:spcPts val="0"/>
              </a:spcAft>
              <a:buClr>
                <a:schemeClr val="accent6"/>
              </a:buClr>
              <a:buSzPts val="1200"/>
              <a:buFont typeface="Noto Sans Symbols"/>
              <a:buChar char="▪"/>
              <a:defRPr sz="1400" b="0" i="0" u="none" strike="noStrike" cap="none">
                <a:solidFill>
                  <a:schemeClr val="lt1"/>
                </a:solidFill>
                <a:latin typeface="Arial"/>
                <a:ea typeface="Arial"/>
                <a:cs typeface="Arial"/>
                <a:sym typeface="Arial"/>
              </a:defRPr>
            </a:lvl2pPr>
            <a:lvl3pPr marL="1371600" marR="0" lvl="2" indent="-298450" algn="l" rtl="0">
              <a:lnSpc>
                <a:spcPct val="120000"/>
              </a:lnSpc>
              <a:spcBef>
                <a:spcPts val="500"/>
              </a:spcBef>
              <a:spcAft>
                <a:spcPts val="0"/>
              </a:spcAft>
              <a:buClr>
                <a:schemeClr val="accent6"/>
              </a:buClr>
              <a:buSzPts val="1100"/>
              <a:buFont typeface="Noto Sans Symbols"/>
              <a:buChar char="▪"/>
              <a:defRPr sz="1200" b="0" i="0" u="none" strike="noStrike" cap="none">
                <a:solidFill>
                  <a:schemeClr val="lt1"/>
                </a:solidFill>
                <a:latin typeface="Arial"/>
                <a:ea typeface="Arial"/>
                <a:cs typeface="Arial"/>
                <a:sym typeface="Arial"/>
              </a:defRPr>
            </a:lvl3pPr>
            <a:lvl4pPr marL="1828800" marR="0" lvl="3" indent="-285750" algn="l" rtl="0">
              <a:lnSpc>
                <a:spcPct val="120000"/>
              </a:lnSpc>
              <a:spcBef>
                <a:spcPts val="500"/>
              </a:spcBef>
              <a:spcAft>
                <a:spcPts val="0"/>
              </a:spcAft>
              <a:buClr>
                <a:schemeClr val="accent6"/>
              </a:buClr>
              <a:buSzPts val="900"/>
              <a:buFont typeface="Noto Sans Symbols"/>
              <a:buChar char="▪"/>
              <a:defRPr sz="1100" b="0" i="0" u="none" strike="noStrike" cap="none">
                <a:solidFill>
                  <a:schemeClr val="lt1"/>
                </a:solidFill>
                <a:latin typeface="Arial"/>
                <a:ea typeface="Arial"/>
                <a:cs typeface="Arial"/>
                <a:sym typeface="Arial"/>
              </a:defRPr>
            </a:lvl4pPr>
            <a:lvl5pPr marL="2286000" marR="0" lvl="4"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5pPr>
            <a:lvl6pPr marL="2743200" marR="0" lvl="5"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6pPr>
            <a:lvl7pPr marL="3200400" marR="0" lvl="6"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7pPr>
            <a:lvl8pPr marL="3657600" marR="0" lvl="7"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8pPr>
            <a:lvl9pPr marL="4114800" marR="0" lvl="8" indent="-279400" algn="l" rtl="0">
              <a:lnSpc>
                <a:spcPct val="120000"/>
              </a:lnSpc>
              <a:spcBef>
                <a:spcPts val="500"/>
              </a:spcBef>
              <a:spcAft>
                <a:spcPts val="50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9pPr>
          </a:lstStyle>
          <a:p>
            <a:endParaRPr/>
          </a:p>
        </p:txBody>
      </p:sp>
      <p:sp>
        <p:nvSpPr>
          <p:cNvPr id="56" name="Google Shape;56;p13"/>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marR="0" lvl="0" algn="r" rtl="0">
              <a:spcBef>
                <a:spcPts val="0"/>
              </a:spcBef>
              <a:spcAft>
                <a:spcPts val="0"/>
              </a:spcAft>
              <a:buSzPts val="1100"/>
              <a:buNone/>
              <a:defRPr sz="6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7" name="Google Shape;57;p13"/>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marR="0" lvl="0" algn="r" rtl="0">
              <a:spcBef>
                <a:spcPts val="0"/>
              </a:spcBef>
              <a:spcAft>
                <a:spcPts val="0"/>
              </a:spcAft>
              <a:buSzPts val="1100"/>
              <a:buNone/>
              <a:defRPr sz="6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8" name="Google Shape;58;p13"/>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3"/>
          <p:cNvSpPr/>
          <p:nvPr/>
        </p:nvSpPr>
        <p:spPr>
          <a:xfrm>
            <a:off x="721531" y="0"/>
            <a:ext cx="34289"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1245825" y="889908"/>
            <a:ext cx="4948356" cy="154305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3400"/>
              <a:buFont typeface="Arial"/>
              <a:buNone/>
            </a:pPr>
            <a:r>
              <a:rPr lang="en" sz="3400" b="1" i="1"/>
              <a:t>Restaurant Ratings vs. Obesity</a:t>
            </a:r>
            <a:br>
              <a:rPr lang="en" sz="3400"/>
            </a:br>
            <a:r>
              <a:rPr lang="en" sz="3400"/>
              <a:t> </a:t>
            </a:r>
            <a:br>
              <a:rPr lang="en" sz="3400"/>
            </a:br>
            <a:r>
              <a:rPr lang="en" sz="3400" b="1"/>
              <a:t>PROJECT - 01</a:t>
            </a:r>
            <a:endParaRPr sz="1100"/>
          </a:p>
        </p:txBody>
      </p:sp>
      <p:sp>
        <p:nvSpPr>
          <p:cNvPr id="167" name="Google Shape;167;p25"/>
          <p:cNvSpPr txBox="1">
            <a:spLocks noGrp="1"/>
          </p:cNvSpPr>
          <p:nvPr>
            <p:ph type="subTitle" idx="1"/>
          </p:nvPr>
        </p:nvSpPr>
        <p:spPr>
          <a:xfrm>
            <a:off x="1710903" y="3287368"/>
            <a:ext cx="4018200" cy="870160"/>
          </a:xfrm>
          <a:prstGeom prst="rect">
            <a:avLst/>
          </a:prstGeom>
          <a:noFill/>
          <a:ln>
            <a:noFill/>
          </a:ln>
        </p:spPr>
        <p:txBody>
          <a:bodyPr spcFirstLastPara="1" wrap="square" lIns="68575" tIns="0" rIns="68575" bIns="34275" anchor="b" anchorCtr="0">
            <a:noAutofit/>
          </a:bodyPr>
          <a:lstStyle/>
          <a:p>
            <a:pPr marL="0" lvl="0" indent="0" algn="ctr" rtl="0">
              <a:lnSpc>
                <a:spcPct val="110000"/>
              </a:lnSpc>
              <a:spcBef>
                <a:spcPts val="0"/>
              </a:spcBef>
              <a:spcAft>
                <a:spcPts val="0"/>
              </a:spcAft>
              <a:buSzPts val="1200"/>
              <a:buNone/>
            </a:pPr>
            <a:r>
              <a:rPr lang="en"/>
              <a:t>Rutgers Data Science Bootcamp</a:t>
            </a:r>
            <a:endParaRPr/>
          </a:p>
          <a:p>
            <a:pPr marL="0" lvl="0" indent="0" algn="ctr" rtl="0">
              <a:lnSpc>
                <a:spcPct val="110000"/>
              </a:lnSpc>
              <a:spcBef>
                <a:spcPts val="1200"/>
              </a:spcBef>
              <a:spcAft>
                <a:spcPts val="0"/>
              </a:spcAft>
              <a:buSzPts val="1200"/>
              <a:buNone/>
            </a:pPr>
            <a:r>
              <a:rPr lang="en"/>
              <a:t>By: Arjun Subramaniam, Brandon Wright, Fernando Monteiro, and Monika Raj</a:t>
            </a:r>
            <a:endParaRPr/>
          </a:p>
        </p:txBody>
      </p:sp>
      <p:pic>
        <p:nvPicPr>
          <p:cNvPr id="168" name="Google Shape;168;p25"/>
          <p:cNvPicPr preferRelativeResize="0"/>
          <p:nvPr/>
        </p:nvPicPr>
        <p:blipFill rotWithShape="1">
          <a:blip r:embed="rId3">
            <a:alphaModFix/>
          </a:blip>
          <a:srcRect/>
          <a:stretch/>
        </p:blipFill>
        <p:spPr>
          <a:xfrm>
            <a:off x="5729103" y="4273340"/>
            <a:ext cx="870160" cy="8701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0"/>
              </a:spcBef>
              <a:spcAft>
                <a:spcPts val="0"/>
              </a:spcAft>
              <a:buClr>
                <a:schemeClr val="lt1"/>
              </a:buClr>
              <a:buSzPts val="2600"/>
              <a:buFont typeface="Arial"/>
              <a:buNone/>
            </a:pPr>
            <a:endParaRPr sz="1100"/>
          </a:p>
          <a:p>
            <a:pPr marL="0" lvl="0" indent="0" algn="ctr" rtl="0">
              <a:lnSpc>
                <a:spcPct val="90000"/>
              </a:lnSpc>
              <a:spcBef>
                <a:spcPts val="0"/>
              </a:spcBef>
              <a:spcAft>
                <a:spcPts val="0"/>
              </a:spcAft>
              <a:buClr>
                <a:schemeClr val="lt1"/>
              </a:buClr>
              <a:buSzPts val="2600"/>
              <a:buFont typeface="Arial"/>
              <a:buNone/>
            </a:pPr>
            <a:r>
              <a:rPr lang="en" sz="2400" b="1"/>
              <a:t>Yelp Data Extraction </a:t>
            </a:r>
            <a:endParaRPr sz="2400" b="1"/>
          </a:p>
        </p:txBody>
      </p:sp>
      <p:pic>
        <p:nvPicPr>
          <p:cNvPr id="243" name="Google Shape;243;p34"/>
          <p:cNvPicPr preferRelativeResize="0"/>
          <p:nvPr/>
        </p:nvPicPr>
        <p:blipFill rotWithShape="1">
          <a:blip r:embed="rId3">
            <a:alphaModFix/>
          </a:blip>
          <a:srcRect/>
          <a:stretch/>
        </p:blipFill>
        <p:spPr>
          <a:xfrm>
            <a:off x="1460499" y="1362114"/>
            <a:ext cx="6223000" cy="1733550"/>
          </a:xfrm>
          <a:prstGeom prst="rect">
            <a:avLst/>
          </a:prstGeom>
          <a:noFill/>
          <a:ln>
            <a:noFill/>
          </a:ln>
        </p:spPr>
      </p:pic>
      <p:pic>
        <p:nvPicPr>
          <p:cNvPr id="244" name="Google Shape;244;p34"/>
          <p:cNvPicPr preferRelativeResize="0"/>
          <p:nvPr/>
        </p:nvPicPr>
        <p:blipFill rotWithShape="1">
          <a:blip r:embed="rId4">
            <a:alphaModFix/>
          </a:blip>
          <a:srcRect/>
          <a:stretch/>
        </p:blipFill>
        <p:spPr>
          <a:xfrm>
            <a:off x="1460500" y="3203412"/>
            <a:ext cx="6223001" cy="1879600"/>
          </a:xfrm>
          <a:prstGeom prst="rect">
            <a:avLst/>
          </a:prstGeom>
          <a:noFill/>
          <a:ln>
            <a:noFill/>
          </a:ln>
        </p:spPr>
      </p:pic>
      <p:sp>
        <p:nvSpPr>
          <p:cNvPr id="245" name="Google Shape;245;p34"/>
          <p:cNvSpPr txBox="1"/>
          <p:nvPr/>
        </p:nvSpPr>
        <p:spPr>
          <a:xfrm>
            <a:off x="1218875" y="1460925"/>
            <a:ext cx="25800" cy="16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4"/>
          <p:cNvSpPr txBox="1"/>
          <p:nvPr/>
        </p:nvSpPr>
        <p:spPr>
          <a:xfrm rot="-5400000">
            <a:off x="337025" y="2036325"/>
            <a:ext cx="15300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Unhealthy</a:t>
            </a:r>
            <a:endParaRPr b="1">
              <a:solidFill>
                <a:srgbClr val="FFFFFF"/>
              </a:solidFill>
            </a:endParaRPr>
          </a:p>
        </p:txBody>
      </p:sp>
      <p:sp>
        <p:nvSpPr>
          <p:cNvPr id="247" name="Google Shape;247;p34"/>
          <p:cNvSpPr txBox="1"/>
          <p:nvPr/>
        </p:nvSpPr>
        <p:spPr>
          <a:xfrm rot="-5400000">
            <a:off x="302375" y="3859950"/>
            <a:ext cx="1599300" cy="28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Healthy</a:t>
            </a:r>
            <a:endParaRPr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lt1"/>
              </a:buClr>
              <a:buSzPts val="2600"/>
              <a:buFont typeface="Arial"/>
              <a:buNone/>
            </a:pPr>
            <a:r>
              <a:rPr lang="en" sz="2400" b="1"/>
              <a:t>Yelp Data Extraction </a:t>
            </a:r>
            <a:endParaRPr sz="2400" b="1"/>
          </a:p>
          <a:p>
            <a:pPr marL="0" lvl="0" indent="0" algn="r" rtl="0">
              <a:lnSpc>
                <a:spcPct val="90000"/>
              </a:lnSpc>
              <a:spcBef>
                <a:spcPts val="0"/>
              </a:spcBef>
              <a:spcAft>
                <a:spcPts val="0"/>
              </a:spcAft>
              <a:buClr>
                <a:schemeClr val="lt1"/>
              </a:buClr>
              <a:buSzPts val="2600"/>
              <a:buFont typeface="Arial"/>
              <a:buNone/>
            </a:pPr>
            <a:endParaRPr sz="1100"/>
          </a:p>
        </p:txBody>
      </p:sp>
      <p:pic>
        <p:nvPicPr>
          <p:cNvPr id="253" name="Google Shape;253;p35"/>
          <p:cNvPicPr preferRelativeResize="0"/>
          <p:nvPr/>
        </p:nvPicPr>
        <p:blipFill rotWithShape="1">
          <a:blip r:embed="rId3">
            <a:alphaModFix/>
          </a:blip>
          <a:srcRect/>
          <a:stretch/>
        </p:blipFill>
        <p:spPr>
          <a:xfrm>
            <a:off x="739656" y="2263774"/>
            <a:ext cx="3591759" cy="2511425"/>
          </a:xfrm>
          <a:prstGeom prst="rect">
            <a:avLst/>
          </a:prstGeom>
          <a:noFill/>
          <a:ln>
            <a:noFill/>
          </a:ln>
        </p:spPr>
      </p:pic>
      <p:pic>
        <p:nvPicPr>
          <p:cNvPr id="254" name="Google Shape;254;p35"/>
          <p:cNvPicPr preferRelativeResize="0">
            <a:picLocks noGrp="1"/>
          </p:cNvPicPr>
          <p:nvPr>
            <p:ph type="body" idx="1"/>
          </p:nvPr>
        </p:nvPicPr>
        <p:blipFill rotWithShape="1">
          <a:blip r:embed="rId4">
            <a:alphaModFix/>
          </a:blip>
          <a:srcRect/>
          <a:stretch/>
        </p:blipFill>
        <p:spPr>
          <a:xfrm>
            <a:off x="4765631" y="2263774"/>
            <a:ext cx="3638713" cy="2511425"/>
          </a:xfrm>
          <a:prstGeom prst="rect">
            <a:avLst/>
          </a:prstGeom>
          <a:noFill/>
          <a:ln>
            <a:noFill/>
          </a:ln>
        </p:spPr>
      </p:pic>
      <p:sp>
        <p:nvSpPr>
          <p:cNvPr id="255" name="Google Shape;255;p35"/>
          <p:cNvSpPr txBox="1"/>
          <p:nvPr/>
        </p:nvSpPr>
        <p:spPr>
          <a:xfrm>
            <a:off x="5587641" y="1602175"/>
            <a:ext cx="1994700" cy="4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Unhealthy</a:t>
            </a:r>
            <a:endParaRPr sz="1800" b="1">
              <a:solidFill>
                <a:srgbClr val="FFFFFF"/>
              </a:solidFill>
            </a:endParaRPr>
          </a:p>
        </p:txBody>
      </p:sp>
      <p:sp>
        <p:nvSpPr>
          <p:cNvPr id="256" name="Google Shape;256;p35"/>
          <p:cNvSpPr txBox="1"/>
          <p:nvPr/>
        </p:nvSpPr>
        <p:spPr>
          <a:xfrm>
            <a:off x="1517788" y="1642375"/>
            <a:ext cx="2035500" cy="3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Healthy</a:t>
            </a:r>
            <a:endParaRPr sz="1800"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1143000" y="606042"/>
            <a:ext cx="7277432"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Average Ratings vs. Obesity % (US)</a:t>
            </a:r>
            <a:endParaRPr sz="2400"/>
          </a:p>
        </p:txBody>
      </p:sp>
      <p:pic>
        <p:nvPicPr>
          <p:cNvPr id="263" name="Google Shape;263;p36"/>
          <p:cNvPicPr preferRelativeResize="0">
            <a:picLocks noGrp="1"/>
          </p:cNvPicPr>
          <p:nvPr>
            <p:ph type="body" idx="1"/>
          </p:nvPr>
        </p:nvPicPr>
        <p:blipFill rotWithShape="1">
          <a:blip r:embed="rId3">
            <a:alphaModFix/>
          </a:blip>
          <a:srcRect/>
          <a:stretch/>
        </p:blipFill>
        <p:spPr>
          <a:xfrm>
            <a:off x="723569" y="1262269"/>
            <a:ext cx="7696863" cy="3498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958856" y="606042"/>
            <a:ext cx="6066637" cy="1026815"/>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600" b="1"/>
              <a:t>Top 5 Obese States</a:t>
            </a:r>
            <a:br>
              <a:rPr lang="en" sz="2300"/>
            </a:br>
            <a:r>
              <a:rPr lang="en" sz="2300"/>
              <a:t> </a:t>
            </a:r>
            <a:r>
              <a:rPr lang="en" sz="2000"/>
              <a:t>Do unhealthy restaurants have greater ratings than healthy restaurants?</a:t>
            </a:r>
            <a:endParaRPr sz="1100"/>
          </a:p>
        </p:txBody>
      </p:sp>
      <p:pic>
        <p:nvPicPr>
          <p:cNvPr id="270" name="Google Shape;270;p37"/>
          <p:cNvPicPr preferRelativeResize="0">
            <a:picLocks noGrp="1"/>
          </p:cNvPicPr>
          <p:nvPr>
            <p:ph type="body" idx="1"/>
          </p:nvPr>
        </p:nvPicPr>
        <p:blipFill rotWithShape="1">
          <a:blip r:embed="rId3">
            <a:alphaModFix/>
          </a:blip>
          <a:srcRect/>
          <a:stretch/>
        </p:blipFill>
        <p:spPr>
          <a:xfrm>
            <a:off x="793008" y="1722664"/>
            <a:ext cx="7602584" cy="31077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958856" y="606042"/>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Top 5 Obese States</a:t>
            </a:r>
            <a:br>
              <a:rPr lang="en" sz="1100" b="1"/>
            </a:br>
            <a:endParaRPr sz="2000"/>
          </a:p>
        </p:txBody>
      </p:sp>
      <p:sp>
        <p:nvSpPr>
          <p:cNvPr id="277" name="Google Shape;277;p38"/>
          <p:cNvSpPr txBox="1">
            <a:spLocks noGrp="1"/>
          </p:cNvSpPr>
          <p:nvPr>
            <p:ph type="body" idx="1"/>
          </p:nvPr>
        </p:nvSpPr>
        <p:spPr>
          <a:xfrm>
            <a:off x="1216396" y="1143001"/>
            <a:ext cx="6711208" cy="3394458"/>
          </a:xfrm>
          <a:prstGeom prst="rect">
            <a:avLst/>
          </a:prstGeom>
          <a:noFill/>
          <a:ln>
            <a:noFill/>
          </a:ln>
        </p:spPr>
        <p:txBody>
          <a:bodyPr spcFirstLastPara="1" wrap="square" lIns="68575" tIns="34275" rIns="68575" bIns="34275" anchor="ctr" anchorCtr="0">
            <a:noAutofit/>
          </a:bodyPr>
          <a:lstStyle/>
          <a:p>
            <a:pPr marL="254000" lvl="0" indent="-254000" algn="l" rtl="0">
              <a:lnSpc>
                <a:spcPct val="120000"/>
              </a:lnSpc>
              <a:spcBef>
                <a:spcPts val="0"/>
              </a:spcBef>
              <a:spcAft>
                <a:spcPts val="0"/>
              </a:spcAft>
              <a:buSzPts val="1600"/>
              <a:buChar char="▪"/>
            </a:pPr>
            <a:r>
              <a:rPr lang="en" sz="1600" b="1"/>
              <a:t>Null Hypothesis: </a:t>
            </a:r>
            <a:r>
              <a:rPr lang="en" sz="1600"/>
              <a:t>Unhealthy and healthy restaurants in Top 5 obese states have the same ratings</a:t>
            </a:r>
            <a:endParaRPr sz="1600"/>
          </a:p>
          <a:p>
            <a:pPr marL="254000" lvl="0" indent="-254000" algn="l" rtl="0">
              <a:lnSpc>
                <a:spcPct val="120000"/>
              </a:lnSpc>
              <a:spcBef>
                <a:spcPts val="1200"/>
              </a:spcBef>
              <a:spcAft>
                <a:spcPts val="0"/>
              </a:spcAft>
              <a:buSzPts val="1600"/>
              <a:buChar char="▪"/>
            </a:pPr>
            <a:r>
              <a:rPr lang="en" sz="1600" b="1"/>
              <a:t>P value = 0</a:t>
            </a:r>
            <a:endParaRPr sz="1600"/>
          </a:p>
          <a:p>
            <a:pPr marL="254000" lvl="0" indent="-254000" algn="l" rtl="0">
              <a:lnSpc>
                <a:spcPct val="120000"/>
              </a:lnSpc>
              <a:spcBef>
                <a:spcPts val="1200"/>
              </a:spcBef>
              <a:spcAft>
                <a:spcPts val="0"/>
              </a:spcAft>
              <a:buSzPts val="1600"/>
              <a:buChar char="▪"/>
            </a:pPr>
            <a:r>
              <a:rPr lang="en" sz="1600" b="1"/>
              <a:t>Statistic value = 8.5263</a:t>
            </a:r>
            <a:endParaRPr sz="1600" b="1"/>
          </a:p>
          <a:p>
            <a:pPr marL="254000" lvl="0" indent="-254000" algn="l" rtl="0">
              <a:lnSpc>
                <a:spcPct val="120000"/>
              </a:lnSpc>
              <a:spcBef>
                <a:spcPts val="1200"/>
              </a:spcBef>
              <a:spcAft>
                <a:spcPts val="0"/>
              </a:spcAft>
              <a:buSzPts val="1600"/>
              <a:buChar char="▪"/>
            </a:pPr>
            <a:r>
              <a:rPr lang="en" sz="1600" b="1"/>
              <a:t>Conclusion:  </a:t>
            </a:r>
            <a:r>
              <a:rPr lang="en" sz="1600"/>
              <a:t>We reject the null hypothesis</a:t>
            </a:r>
            <a:endParaRPr sz="1600"/>
          </a:p>
          <a:p>
            <a:pPr marL="254000" lvl="0" indent="-266700" algn="l" rtl="0">
              <a:lnSpc>
                <a:spcPct val="120000"/>
              </a:lnSpc>
              <a:spcBef>
                <a:spcPts val="1200"/>
              </a:spcBef>
              <a:spcAft>
                <a:spcPts val="0"/>
              </a:spcAft>
              <a:buSzPts val="1600"/>
              <a:buChar char="▪"/>
            </a:pPr>
            <a:r>
              <a:rPr lang="en" sz="1600"/>
              <a:t>Healthy and Unhealthy restaurants in Top 5 Obese States have different rating averages; healthy restaurants have greater Ratings than Unhealthy restaurants in Top 5 Obese States.</a:t>
            </a:r>
            <a:endParaRPr sz="1600"/>
          </a:p>
          <a:p>
            <a:pPr marL="254000" lvl="0" indent="-165100" algn="l" rtl="0">
              <a:lnSpc>
                <a:spcPct val="120000"/>
              </a:lnSpc>
              <a:spcBef>
                <a:spcPts val="1200"/>
              </a:spcBef>
              <a:spcAft>
                <a:spcPts val="0"/>
              </a:spcAft>
              <a:buSzPts val="1400"/>
              <a:buNone/>
            </a:pP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1740195" y="482203"/>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600" b="1"/>
              <a:t>Bottom 5 Obese States</a:t>
            </a:r>
            <a:br>
              <a:rPr lang="en" sz="2300"/>
            </a:br>
            <a:r>
              <a:rPr lang="en" sz="2000"/>
              <a:t>Do healthy restaurants have greater ratings than unhealthy restaurants?</a:t>
            </a:r>
            <a:br>
              <a:rPr lang="en" sz="2300"/>
            </a:br>
            <a:endParaRPr sz="2300"/>
          </a:p>
        </p:txBody>
      </p:sp>
      <p:pic>
        <p:nvPicPr>
          <p:cNvPr id="283" name="Google Shape;283;p39"/>
          <p:cNvPicPr preferRelativeResize="0">
            <a:picLocks noGrp="1"/>
          </p:cNvPicPr>
          <p:nvPr>
            <p:ph type="body" idx="1"/>
          </p:nvPr>
        </p:nvPicPr>
        <p:blipFill rotWithShape="1">
          <a:blip r:embed="rId3">
            <a:alphaModFix/>
          </a:blip>
          <a:srcRect/>
          <a:stretch/>
        </p:blipFill>
        <p:spPr>
          <a:xfrm>
            <a:off x="814388" y="1729345"/>
            <a:ext cx="7590265" cy="31110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1958856" y="606042"/>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Bottom 5 Obese States</a:t>
            </a:r>
            <a:endParaRPr sz="2400"/>
          </a:p>
        </p:txBody>
      </p:sp>
      <p:sp>
        <p:nvSpPr>
          <p:cNvPr id="290" name="Google Shape;290;p40"/>
          <p:cNvSpPr txBox="1">
            <a:spLocks noGrp="1"/>
          </p:cNvSpPr>
          <p:nvPr>
            <p:ph type="body" idx="1"/>
          </p:nvPr>
        </p:nvSpPr>
        <p:spPr>
          <a:xfrm>
            <a:off x="1216396" y="1092200"/>
            <a:ext cx="6711208" cy="3445258"/>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SzPts val="1800"/>
              <a:buNone/>
            </a:pPr>
            <a:r>
              <a:rPr lang="en" sz="1600" b="1"/>
              <a:t>Null hypothesis: </a:t>
            </a:r>
            <a:r>
              <a:rPr lang="en" sz="1600"/>
              <a:t>Unhealthy and healthy restaurants in Bottom 5 obese states have the same ratings</a:t>
            </a:r>
            <a:endParaRPr sz="1600"/>
          </a:p>
          <a:p>
            <a:pPr marL="0" lvl="0" indent="0" algn="l" rtl="0">
              <a:lnSpc>
                <a:spcPct val="120000"/>
              </a:lnSpc>
              <a:spcBef>
                <a:spcPts val="1200"/>
              </a:spcBef>
              <a:spcAft>
                <a:spcPts val="0"/>
              </a:spcAft>
              <a:buSzPts val="1800"/>
              <a:buNone/>
            </a:pPr>
            <a:r>
              <a:rPr lang="en" sz="1600" b="1"/>
              <a:t>P value </a:t>
            </a:r>
            <a:r>
              <a:rPr lang="en" sz="1600"/>
              <a:t>= </a:t>
            </a:r>
            <a:r>
              <a:rPr lang="en" sz="1600" b="1"/>
              <a:t>0</a:t>
            </a:r>
            <a:r>
              <a:rPr lang="en" sz="1600"/>
              <a:t> </a:t>
            </a:r>
            <a:endParaRPr sz="1600"/>
          </a:p>
          <a:p>
            <a:pPr marL="0" lvl="0" indent="0" algn="l" rtl="0">
              <a:lnSpc>
                <a:spcPct val="120000"/>
              </a:lnSpc>
              <a:spcBef>
                <a:spcPts val="1200"/>
              </a:spcBef>
              <a:spcAft>
                <a:spcPts val="0"/>
              </a:spcAft>
              <a:buSzPts val="1800"/>
              <a:buNone/>
            </a:pPr>
            <a:r>
              <a:rPr lang="en" sz="1600" b="1"/>
              <a:t>Statistic value </a:t>
            </a:r>
            <a:r>
              <a:rPr lang="en" sz="1600"/>
              <a:t>= </a:t>
            </a:r>
            <a:r>
              <a:rPr lang="en" sz="1600" b="1"/>
              <a:t>12.7561</a:t>
            </a:r>
            <a:endParaRPr sz="1600" b="1"/>
          </a:p>
          <a:p>
            <a:pPr marL="0" lvl="0" indent="0" algn="l" rtl="0">
              <a:lnSpc>
                <a:spcPct val="120000"/>
              </a:lnSpc>
              <a:spcBef>
                <a:spcPts val="1200"/>
              </a:spcBef>
              <a:spcAft>
                <a:spcPts val="0"/>
              </a:spcAft>
              <a:buSzPts val="1900"/>
              <a:buNone/>
            </a:pPr>
            <a:r>
              <a:rPr lang="en" sz="1600" b="1"/>
              <a:t>Conclusion: </a:t>
            </a:r>
            <a:r>
              <a:rPr lang="en" sz="1600"/>
              <a:t>We reject the null hypothesis</a:t>
            </a:r>
            <a:endParaRPr sz="1600"/>
          </a:p>
          <a:p>
            <a:pPr marL="0" lvl="0" indent="0" algn="l" rtl="0">
              <a:lnSpc>
                <a:spcPct val="120000"/>
              </a:lnSpc>
              <a:spcBef>
                <a:spcPts val="1200"/>
              </a:spcBef>
              <a:spcAft>
                <a:spcPts val="0"/>
              </a:spcAft>
              <a:buSzPts val="1400"/>
              <a:buNone/>
            </a:pPr>
            <a:r>
              <a:rPr lang="en" sz="1600"/>
              <a:t>Healthy and Unhealthy restaurants in Bottom 5 Obese States have different rating averages; healthy restaurants have greater Ratings than Unhealthy restaurants in Bottom 5 Obese States.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title"/>
          </p:nvPr>
        </p:nvSpPr>
        <p:spPr>
          <a:xfrm>
            <a:off x="1958856" y="606042"/>
            <a:ext cx="6074801" cy="96434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1800" b="1"/>
              <a:t>Comparative Analysis:</a:t>
            </a:r>
            <a:br>
              <a:rPr lang="en" sz="2400" b="1"/>
            </a:br>
            <a:r>
              <a:rPr lang="en" sz="2400" b="1"/>
              <a:t>Healthy restaurants</a:t>
            </a:r>
            <a:endParaRPr sz="2400"/>
          </a:p>
        </p:txBody>
      </p:sp>
      <p:pic>
        <p:nvPicPr>
          <p:cNvPr id="297" name="Google Shape;297;p41"/>
          <p:cNvPicPr preferRelativeResize="0">
            <a:picLocks noGrp="1"/>
          </p:cNvPicPr>
          <p:nvPr>
            <p:ph type="body" idx="1"/>
          </p:nvPr>
        </p:nvPicPr>
        <p:blipFill rotWithShape="1">
          <a:blip r:embed="rId3">
            <a:alphaModFix/>
          </a:blip>
          <a:srcRect/>
          <a:stretch/>
        </p:blipFill>
        <p:spPr>
          <a:xfrm>
            <a:off x="874046" y="1570382"/>
            <a:ext cx="7535169" cy="326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1100" b="1"/>
              <a:t>Comparative Analysis:</a:t>
            </a:r>
            <a:br>
              <a:rPr lang="en" sz="1100" b="1"/>
            </a:br>
            <a:r>
              <a:rPr lang="en" sz="1900" b="1"/>
              <a:t>Unhealthy restaurants</a:t>
            </a:r>
            <a:endParaRPr sz="1100"/>
          </a:p>
        </p:txBody>
      </p:sp>
      <p:pic>
        <p:nvPicPr>
          <p:cNvPr id="303" name="Google Shape;303;p42"/>
          <p:cNvPicPr preferRelativeResize="0">
            <a:picLocks noGrp="1"/>
          </p:cNvPicPr>
          <p:nvPr>
            <p:ph type="body" idx="1"/>
          </p:nvPr>
        </p:nvPicPr>
        <p:blipFill rotWithShape="1">
          <a:blip r:embed="rId3">
            <a:alphaModFix/>
          </a:blip>
          <a:srcRect/>
          <a:stretch/>
        </p:blipFill>
        <p:spPr>
          <a:xfrm>
            <a:off x="814387" y="1413964"/>
            <a:ext cx="7613995" cy="33297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1893881" y="692667"/>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a:t>Discussing the obstacles</a:t>
            </a:r>
            <a:endParaRPr sz="2400"/>
          </a:p>
        </p:txBody>
      </p:sp>
      <p:sp>
        <p:nvSpPr>
          <p:cNvPr id="310" name="Google Shape;310;p43"/>
          <p:cNvSpPr txBox="1">
            <a:spLocks noGrp="1"/>
          </p:cNvSpPr>
          <p:nvPr>
            <p:ph type="body" idx="1"/>
          </p:nvPr>
        </p:nvSpPr>
        <p:spPr>
          <a:xfrm>
            <a:off x="1594349" y="1440237"/>
            <a:ext cx="5847300" cy="2998500"/>
          </a:xfrm>
          <a:prstGeom prst="rect">
            <a:avLst/>
          </a:prstGeom>
          <a:noFill/>
          <a:ln>
            <a:noFill/>
          </a:ln>
        </p:spPr>
        <p:txBody>
          <a:bodyPr spcFirstLastPara="1" wrap="square" lIns="68575" tIns="34275" rIns="68575" bIns="34275" anchor="ctr" anchorCtr="0">
            <a:noAutofit/>
          </a:bodyPr>
          <a:lstStyle/>
          <a:p>
            <a:pPr marL="254000" lvl="0" indent="-279400" algn="l" rtl="0">
              <a:lnSpc>
                <a:spcPct val="120000"/>
              </a:lnSpc>
              <a:spcBef>
                <a:spcPts val="0"/>
              </a:spcBef>
              <a:spcAft>
                <a:spcPts val="0"/>
              </a:spcAft>
              <a:buSzPts val="1800"/>
              <a:buChar char="▪"/>
            </a:pPr>
            <a:r>
              <a:rPr lang="en" sz="1800"/>
              <a:t>Gathering data was most difficult, deciding which API would be best for this project.  </a:t>
            </a:r>
            <a:endParaRPr sz="1800"/>
          </a:p>
          <a:p>
            <a:pPr marL="254000" lvl="0" indent="-279400" algn="l" rtl="0">
              <a:lnSpc>
                <a:spcPct val="120000"/>
              </a:lnSpc>
              <a:spcBef>
                <a:spcPts val="1200"/>
              </a:spcBef>
              <a:spcAft>
                <a:spcPts val="0"/>
              </a:spcAft>
              <a:buSzPts val="1800"/>
              <a:buChar char="▪"/>
            </a:pPr>
            <a:r>
              <a:rPr lang="en" sz="1800"/>
              <a:t>Determine what was ”healthy and unhealthy” </a:t>
            </a:r>
            <a:endParaRPr sz="1800"/>
          </a:p>
          <a:p>
            <a:pPr marL="254000" lvl="0" indent="-279400" algn="l" rtl="0">
              <a:lnSpc>
                <a:spcPct val="120000"/>
              </a:lnSpc>
              <a:spcBef>
                <a:spcPts val="1200"/>
              </a:spcBef>
              <a:spcAft>
                <a:spcPts val="0"/>
              </a:spcAft>
              <a:buSzPts val="1800"/>
              <a:buChar char="▪"/>
            </a:pPr>
            <a:r>
              <a:rPr lang="en" sz="1800"/>
              <a:t>Merge conflicts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1135825" y="517788"/>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Project Inspiration</a:t>
            </a:r>
            <a:endParaRPr sz="2400"/>
          </a:p>
        </p:txBody>
      </p:sp>
      <p:sp>
        <p:nvSpPr>
          <p:cNvPr id="175" name="Google Shape;175;p26"/>
          <p:cNvSpPr txBox="1">
            <a:spLocks noGrp="1"/>
          </p:cNvSpPr>
          <p:nvPr>
            <p:ph type="body" idx="1"/>
          </p:nvPr>
        </p:nvSpPr>
        <p:spPr>
          <a:xfrm>
            <a:off x="1917876" y="1256200"/>
            <a:ext cx="5847300" cy="2998500"/>
          </a:xfrm>
          <a:prstGeom prst="rect">
            <a:avLst/>
          </a:prstGeom>
          <a:noFill/>
          <a:ln>
            <a:noFill/>
          </a:ln>
        </p:spPr>
        <p:txBody>
          <a:bodyPr spcFirstLastPara="1" wrap="square" lIns="68575" tIns="34275" rIns="68575" bIns="34275" anchor="ctr" anchorCtr="0">
            <a:noAutofit/>
          </a:bodyPr>
          <a:lstStyle/>
          <a:p>
            <a:pPr marL="254000" lvl="0" indent="-279400" algn="l" rtl="0">
              <a:lnSpc>
                <a:spcPct val="120000"/>
              </a:lnSpc>
              <a:spcBef>
                <a:spcPts val="0"/>
              </a:spcBef>
              <a:spcAft>
                <a:spcPts val="0"/>
              </a:spcAft>
              <a:buSzPts val="1800"/>
              <a:buChar char="▪"/>
            </a:pPr>
            <a:r>
              <a:rPr lang="en" sz="1800"/>
              <a:t>Our inspiration came from the desire to understand healthy and unhealthy food trends in the US.</a:t>
            </a:r>
            <a:endParaRPr sz="1800"/>
          </a:p>
          <a:p>
            <a:pPr marL="254000" lvl="0" indent="-279400" algn="l" rtl="0">
              <a:lnSpc>
                <a:spcPct val="120000"/>
              </a:lnSpc>
              <a:spcBef>
                <a:spcPts val="1200"/>
              </a:spcBef>
              <a:spcAft>
                <a:spcPts val="0"/>
              </a:spcAft>
              <a:buSzPts val="1800"/>
              <a:buChar char="▪"/>
            </a:pPr>
            <a:r>
              <a:rPr lang="en" sz="1800"/>
              <a:t>Do the ratings of the restaurants correlate to how healthy the restaurants are? </a:t>
            </a:r>
            <a:endParaRPr sz="1800"/>
          </a:p>
        </p:txBody>
      </p:sp>
      <p:pic>
        <p:nvPicPr>
          <p:cNvPr id="176" name="Google Shape;176;p26"/>
          <p:cNvPicPr preferRelativeResize="0"/>
          <p:nvPr/>
        </p:nvPicPr>
        <p:blipFill rotWithShape="1">
          <a:blip r:embed="rId3">
            <a:alphaModFix/>
          </a:blip>
          <a:srcRect/>
          <a:stretch/>
        </p:blipFill>
        <p:spPr>
          <a:xfrm>
            <a:off x="-1" y="3967704"/>
            <a:ext cx="2877476" cy="1175796"/>
          </a:xfrm>
          <a:prstGeom prst="rect">
            <a:avLst/>
          </a:prstGeom>
          <a:noFill/>
          <a:ln>
            <a:noFill/>
          </a:ln>
        </p:spPr>
      </p:pic>
      <p:pic>
        <p:nvPicPr>
          <p:cNvPr id="177" name="Google Shape;177;p26"/>
          <p:cNvPicPr preferRelativeResize="0"/>
          <p:nvPr/>
        </p:nvPicPr>
        <p:blipFill rotWithShape="1">
          <a:blip r:embed="rId4">
            <a:alphaModFix/>
          </a:blip>
          <a:srcRect/>
          <a:stretch/>
        </p:blipFill>
        <p:spPr>
          <a:xfrm>
            <a:off x="0" y="2708895"/>
            <a:ext cx="1843271" cy="1228241"/>
          </a:xfrm>
          <a:prstGeom prst="rect">
            <a:avLst/>
          </a:prstGeom>
          <a:noFill/>
          <a:ln>
            <a:noFill/>
          </a:ln>
        </p:spPr>
      </p:pic>
      <p:pic>
        <p:nvPicPr>
          <p:cNvPr id="178" name="Google Shape;178;p26"/>
          <p:cNvPicPr preferRelativeResize="0"/>
          <p:nvPr/>
        </p:nvPicPr>
        <p:blipFill rotWithShape="1">
          <a:blip r:embed="rId5">
            <a:alphaModFix/>
          </a:blip>
          <a:srcRect/>
          <a:stretch/>
        </p:blipFill>
        <p:spPr>
          <a:xfrm>
            <a:off x="0" y="62643"/>
            <a:ext cx="1843271" cy="2690752"/>
          </a:xfrm>
          <a:prstGeom prst="rect">
            <a:avLst/>
          </a:prstGeom>
          <a:noFill/>
          <a:ln>
            <a:noFill/>
          </a:ln>
        </p:spPr>
      </p:pic>
      <p:pic>
        <p:nvPicPr>
          <p:cNvPr id="179" name="Google Shape;179;p26" descr="Image result for chipotle burrito"/>
          <p:cNvPicPr preferRelativeResize="0"/>
          <p:nvPr/>
        </p:nvPicPr>
        <p:blipFill rotWithShape="1">
          <a:blip r:embed="rId6">
            <a:alphaModFix/>
          </a:blip>
          <a:srcRect/>
          <a:stretch/>
        </p:blipFill>
        <p:spPr>
          <a:xfrm>
            <a:off x="6034640" y="3780751"/>
            <a:ext cx="2370157" cy="1332180"/>
          </a:xfrm>
          <a:prstGeom prst="rect">
            <a:avLst/>
          </a:prstGeom>
          <a:noFill/>
          <a:ln>
            <a:noFill/>
          </a:ln>
        </p:spPr>
      </p:pic>
      <p:pic>
        <p:nvPicPr>
          <p:cNvPr id="180" name="Google Shape;180;p26"/>
          <p:cNvPicPr preferRelativeResize="0"/>
          <p:nvPr/>
        </p:nvPicPr>
        <p:blipFill rotWithShape="1">
          <a:blip r:embed="rId7">
            <a:alphaModFix/>
          </a:blip>
          <a:srcRect/>
          <a:stretch/>
        </p:blipFill>
        <p:spPr>
          <a:xfrm>
            <a:off x="3354667" y="3937136"/>
            <a:ext cx="2370157" cy="1175796"/>
          </a:xfrm>
          <a:prstGeom prst="rect">
            <a:avLst/>
          </a:prstGeom>
          <a:noFill/>
          <a:ln>
            <a:noFill/>
          </a:ln>
        </p:spPr>
      </p:pic>
      <p:pic>
        <p:nvPicPr>
          <p:cNvPr id="181" name="Google Shape;181;p26"/>
          <p:cNvPicPr preferRelativeResize="0"/>
          <p:nvPr/>
        </p:nvPicPr>
        <p:blipFill rotWithShape="1">
          <a:blip r:embed="rId8">
            <a:alphaModFix/>
          </a:blip>
          <a:srcRect/>
          <a:stretch/>
        </p:blipFill>
        <p:spPr>
          <a:xfrm>
            <a:off x="6311347" y="62643"/>
            <a:ext cx="2186638" cy="15474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a:t>Conclusion </a:t>
            </a:r>
            <a:endParaRPr sz="2400"/>
          </a:p>
        </p:txBody>
      </p:sp>
      <p:sp>
        <p:nvSpPr>
          <p:cNvPr id="316" name="Google Shape;316;p44"/>
          <p:cNvSpPr txBox="1">
            <a:spLocks noGrp="1"/>
          </p:cNvSpPr>
          <p:nvPr>
            <p:ph type="body" idx="1"/>
          </p:nvPr>
        </p:nvSpPr>
        <p:spPr>
          <a:xfrm>
            <a:off x="1723500" y="1182375"/>
            <a:ext cx="6128700" cy="2998500"/>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None/>
            </a:pPr>
            <a:r>
              <a:rPr lang="en" sz="1800"/>
              <a:t>Healthy restaurants are rated better despite rising obesity in the US.</a:t>
            </a:r>
            <a:endParaRPr sz="1800"/>
          </a:p>
          <a:p>
            <a:pPr marL="254000" lvl="0" indent="-165100" algn="l" rtl="0">
              <a:lnSpc>
                <a:spcPct val="120000"/>
              </a:lnSpc>
              <a:spcBef>
                <a:spcPts val="1200"/>
              </a:spcBef>
              <a:spcAft>
                <a:spcPts val="0"/>
              </a:spcAft>
              <a:buSzPts val="1400"/>
              <a:buNone/>
            </a:pPr>
            <a:endParaRPr sz="1100"/>
          </a:p>
          <a:p>
            <a:pPr marL="0" lvl="0" indent="0" algn="l" rtl="0">
              <a:lnSpc>
                <a:spcPct val="120000"/>
              </a:lnSpc>
              <a:spcBef>
                <a:spcPts val="1200"/>
              </a:spcBef>
              <a:spcAft>
                <a:spcPts val="0"/>
              </a:spcAft>
              <a:buSzPts val="1400"/>
              <a:buNone/>
            </a:pP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1958856" y="606042"/>
            <a:ext cx="5968800" cy="8079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
              <a:t>Thank You! EAT HEALTHY</a:t>
            </a:r>
            <a:endParaRPr/>
          </a:p>
        </p:txBody>
      </p:sp>
      <p:sp>
        <p:nvSpPr>
          <p:cNvPr id="322" name="Google Shape;322;p45"/>
          <p:cNvSpPr txBox="1">
            <a:spLocks noGrp="1"/>
          </p:cNvSpPr>
          <p:nvPr>
            <p:ph type="body" idx="1"/>
          </p:nvPr>
        </p:nvSpPr>
        <p:spPr>
          <a:xfrm>
            <a:off x="2080199" y="1539087"/>
            <a:ext cx="5847300" cy="2998500"/>
          </a:xfrm>
          <a:prstGeom prst="rect">
            <a:avLst/>
          </a:prstGeom>
        </p:spPr>
        <p:txBody>
          <a:bodyPr spcFirstLastPara="1" wrap="square" lIns="68575" tIns="34275" rIns="68575" bIns="34275" anchor="ctr" anchorCtr="0">
            <a:noAutofit/>
          </a:bodyPr>
          <a:lstStyle/>
          <a:p>
            <a:pPr marL="2286000" lvl="0" indent="457200" algn="l" rtl="0">
              <a:spcBef>
                <a:spcPts val="800"/>
              </a:spcBef>
              <a:spcAft>
                <a:spcPts val="50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1958856" y="305261"/>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br>
              <a:rPr lang="en" sz="1100" b="1"/>
            </a:br>
            <a:r>
              <a:rPr lang="en" sz="2400" b="1"/>
              <a:t>Healthy and Unhealthy Restaurants?</a:t>
            </a:r>
            <a:br>
              <a:rPr lang="en" sz="1100" b="1"/>
            </a:br>
            <a:endParaRPr sz="1100" b="1"/>
          </a:p>
        </p:txBody>
      </p:sp>
      <p:sp>
        <p:nvSpPr>
          <p:cNvPr id="188" name="Google Shape;188;p27"/>
          <p:cNvSpPr txBox="1">
            <a:spLocks noGrp="1"/>
          </p:cNvSpPr>
          <p:nvPr>
            <p:ph type="body" idx="1"/>
          </p:nvPr>
        </p:nvSpPr>
        <p:spPr>
          <a:xfrm>
            <a:off x="938350" y="1113175"/>
            <a:ext cx="6989400" cy="3725100"/>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SzPts val="1500"/>
              <a:buNone/>
            </a:pPr>
            <a:r>
              <a:rPr lang="en" sz="1800" b="1"/>
              <a:t>Healthy restaurant</a:t>
            </a:r>
            <a:endParaRPr sz="1800"/>
          </a:p>
          <a:p>
            <a:pPr marL="0" lvl="0" indent="0" algn="l" rtl="0">
              <a:lnSpc>
                <a:spcPct val="120000"/>
              </a:lnSpc>
              <a:spcBef>
                <a:spcPts val="1200"/>
              </a:spcBef>
              <a:spcAft>
                <a:spcPts val="0"/>
              </a:spcAft>
              <a:buSzPts val="1200"/>
              <a:buNone/>
            </a:pPr>
            <a:r>
              <a:rPr lang="en" sz="1400" b="1"/>
              <a:t>Uses clean ingredients</a:t>
            </a:r>
            <a:r>
              <a:rPr lang="en" sz="1100" b="1"/>
              <a:t>:</a:t>
            </a:r>
            <a:endParaRPr sz="1100"/>
          </a:p>
          <a:p>
            <a:pPr marL="254000" lvl="0" indent="-254000" algn="l" rtl="0">
              <a:lnSpc>
                <a:spcPct val="120000"/>
              </a:lnSpc>
              <a:spcBef>
                <a:spcPts val="1200"/>
              </a:spcBef>
              <a:spcAft>
                <a:spcPts val="0"/>
              </a:spcAft>
              <a:buSzPts val="1400"/>
              <a:buChar char="▪"/>
            </a:pPr>
            <a:r>
              <a:rPr lang="en" sz="1600"/>
              <a:t>No MSG,  artificial trans-fat, </a:t>
            </a:r>
            <a:endParaRPr sz="1100"/>
          </a:p>
          <a:p>
            <a:pPr marL="254000" lvl="0" indent="-254000" algn="l" rtl="0">
              <a:lnSpc>
                <a:spcPct val="120000"/>
              </a:lnSpc>
              <a:spcBef>
                <a:spcPts val="1200"/>
              </a:spcBef>
              <a:spcAft>
                <a:spcPts val="0"/>
              </a:spcAft>
              <a:buSzPts val="1400"/>
              <a:buChar char="▪"/>
            </a:pPr>
            <a:r>
              <a:rPr lang="en" sz="1600"/>
              <a:t>No preservatives or coloring, </a:t>
            </a:r>
            <a:endParaRPr sz="1100"/>
          </a:p>
          <a:p>
            <a:pPr marL="254000" lvl="0" indent="-254000" algn="l" rtl="0">
              <a:lnSpc>
                <a:spcPct val="120000"/>
              </a:lnSpc>
              <a:spcBef>
                <a:spcPts val="1200"/>
              </a:spcBef>
              <a:spcAft>
                <a:spcPts val="0"/>
              </a:spcAft>
              <a:buSzPts val="1400"/>
              <a:buChar char="▪"/>
            </a:pPr>
            <a:r>
              <a:rPr lang="en" sz="1600"/>
              <a:t>No sweeteners or flavors , etc.</a:t>
            </a:r>
            <a:endParaRPr sz="1100"/>
          </a:p>
          <a:p>
            <a:pPr marL="0" lvl="0" indent="0" algn="l" rtl="0">
              <a:lnSpc>
                <a:spcPct val="120000"/>
              </a:lnSpc>
              <a:spcBef>
                <a:spcPts val="1200"/>
              </a:spcBef>
              <a:spcAft>
                <a:spcPts val="0"/>
              </a:spcAft>
              <a:buSzPts val="1400"/>
              <a:buNone/>
            </a:pPr>
            <a:r>
              <a:rPr lang="en" sz="1800" b="1"/>
              <a:t>Unhealthy restaurants</a:t>
            </a:r>
            <a:endParaRPr sz="1800"/>
          </a:p>
          <a:p>
            <a:pPr marL="254000" lvl="0" indent="-266700" algn="l" rtl="0">
              <a:lnSpc>
                <a:spcPct val="120000"/>
              </a:lnSpc>
              <a:spcBef>
                <a:spcPts val="1200"/>
              </a:spcBef>
              <a:spcAft>
                <a:spcPts val="0"/>
              </a:spcAft>
              <a:buSzPts val="1600"/>
              <a:buChar char="▪"/>
            </a:pPr>
            <a:r>
              <a:rPr lang="en" sz="1600"/>
              <a:t>Contains High sodium, High fats, High carbs </a:t>
            </a:r>
            <a:endParaRPr sz="1600"/>
          </a:p>
          <a:p>
            <a:pPr marL="254000" lvl="0" indent="-266700" algn="l" rtl="0">
              <a:lnSpc>
                <a:spcPct val="120000"/>
              </a:lnSpc>
              <a:spcBef>
                <a:spcPts val="1200"/>
              </a:spcBef>
              <a:spcAft>
                <a:spcPts val="0"/>
              </a:spcAft>
              <a:buSzPts val="1600"/>
              <a:buChar char="▪"/>
            </a:pPr>
            <a:r>
              <a:rPr lang="en" sz="1600"/>
              <a:t>Injected with hormones</a:t>
            </a:r>
            <a:endParaRPr sz="1600"/>
          </a:p>
          <a:p>
            <a:pPr marL="254000" lvl="0" indent="-165100" algn="l" rtl="0">
              <a:lnSpc>
                <a:spcPct val="120000"/>
              </a:lnSpc>
              <a:spcBef>
                <a:spcPts val="1200"/>
              </a:spcBef>
              <a:spcAft>
                <a:spcPts val="0"/>
              </a:spcAft>
              <a:buSzPts val="1400"/>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Data Sources</a:t>
            </a:r>
            <a:endParaRPr sz="2400"/>
          </a:p>
        </p:txBody>
      </p:sp>
      <p:sp>
        <p:nvSpPr>
          <p:cNvPr id="195" name="Google Shape;195;p28"/>
          <p:cNvSpPr txBox="1">
            <a:spLocks noGrp="1"/>
          </p:cNvSpPr>
          <p:nvPr>
            <p:ph type="body" idx="1"/>
          </p:nvPr>
        </p:nvSpPr>
        <p:spPr>
          <a:xfrm>
            <a:off x="1396093" y="1295400"/>
            <a:ext cx="4384222" cy="3242059"/>
          </a:xfrm>
          <a:prstGeom prst="rect">
            <a:avLst/>
          </a:prstGeom>
          <a:noFill/>
          <a:ln>
            <a:noFill/>
          </a:ln>
        </p:spPr>
        <p:txBody>
          <a:bodyPr spcFirstLastPara="1" wrap="square" lIns="68575" tIns="34275" rIns="68575" bIns="34275" anchor="ctr" anchorCtr="0">
            <a:noAutofit/>
          </a:bodyPr>
          <a:lstStyle/>
          <a:p>
            <a:pPr marL="0" lvl="0" indent="0" algn="ctr" rtl="0">
              <a:lnSpc>
                <a:spcPct val="120000"/>
              </a:lnSpc>
              <a:spcBef>
                <a:spcPts val="0"/>
              </a:spcBef>
              <a:spcAft>
                <a:spcPts val="0"/>
              </a:spcAft>
              <a:buSzPts val="1500"/>
              <a:buNone/>
            </a:pPr>
            <a:r>
              <a:rPr lang="en" sz="1700" b="1"/>
              <a:t>Restaurant Data</a:t>
            </a:r>
            <a:endParaRPr sz="1100"/>
          </a:p>
          <a:p>
            <a:pPr marL="0" lvl="0" indent="0" algn="l" rtl="0">
              <a:lnSpc>
                <a:spcPct val="120000"/>
              </a:lnSpc>
              <a:spcBef>
                <a:spcPts val="1200"/>
              </a:spcBef>
              <a:spcAft>
                <a:spcPts val="0"/>
              </a:spcAft>
              <a:buSzPts val="1300"/>
              <a:buNone/>
            </a:pPr>
            <a:r>
              <a:rPr lang="en" sz="1400" b="1"/>
              <a:t>Yelp API Data</a:t>
            </a:r>
            <a:endParaRPr sz="1100"/>
          </a:p>
          <a:p>
            <a:pPr marL="254000" lvl="0" indent="-247650" algn="l" rtl="0">
              <a:lnSpc>
                <a:spcPct val="120000"/>
              </a:lnSpc>
              <a:spcBef>
                <a:spcPts val="1200"/>
              </a:spcBef>
              <a:spcAft>
                <a:spcPts val="0"/>
              </a:spcAft>
              <a:buSzPts val="1100"/>
              <a:buChar char="▪"/>
            </a:pPr>
            <a:r>
              <a:rPr lang="en" sz="1300"/>
              <a:t>Unhealthy records – appx: 4,240</a:t>
            </a:r>
            <a:endParaRPr sz="1100"/>
          </a:p>
          <a:p>
            <a:pPr marL="254000" lvl="0" indent="-247650" algn="l" rtl="0">
              <a:lnSpc>
                <a:spcPct val="120000"/>
              </a:lnSpc>
              <a:spcBef>
                <a:spcPts val="1200"/>
              </a:spcBef>
              <a:spcAft>
                <a:spcPts val="0"/>
              </a:spcAft>
              <a:buSzPts val="1100"/>
              <a:buChar char="▪"/>
            </a:pPr>
            <a:r>
              <a:rPr lang="en" sz="1300"/>
              <a:t>Healthy records – appx: 3,136</a:t>
            </a:r>
            <a:endParaRPr sz="1100"/>
          </a:p>
          <a:p>
            <a:pPr marL="0" lvl="0" indent="0" algn="ctr" rtl="0">
              <a:lnSpc>
                <a:spcPct val="120000"/>
              </a:lnSpc>
              <a:spcBef>
                <a:spcPts val="1200"/>
              </a:spcBef>
              <a:spcAft>
                <a:spcPts val="0"/>
              </a:spcAft>
              <a:buSzPts val="1500"/>
              <a:buNone/>
            </a:pPr>
            <a:r>
              <a:rPr lang="en" sz="1700" b="1"/>
              <a:t>Obesity data </a:t>
            </a:r>
            <a:endParaRPr sz="1100"/>
          </a:p>
          <a:p>
            <a:pPr marL="0" lvl="0" indent="0" algn="l" rtl="0">
              <a:lnSpc>
                <a:spcPct val="120000"/>
              </a:lnSpc>
              <a:spcBef>
                <a:spcPts val="1200"/>
              </a:spcBef>
              <a:spcAft>
                <a:spcPts val="0"/>
              </a:spcAft>
              <a:buSzPts val="1200"/>
              <a:buNone/>
            </a:pPr>
            <a:r>
              <a:rPr lang="en" sz="1400" b="1"/>
              <a:t>CDC (center for disease  control and prevention) </a:t>
            </a:r>
            <a:endParaRPr sz="1100"/>
          </a:p>
          <a:p>
            <a:pPr marL="254000" lvl="0" indent="-260350" algn="l" rtl="0">
              <a:lnSpc>
                <a:spcPct val="120000"/>
              </a:lnSpc>
              <a:spcBef>
                <a:spcPts val="1200"/>
              </a:spcBef>
              <a:spcAft>
                <a:spcPts val="0"/>
              </a:spcAft>
              <a:buSzPts val="1100"/>
              <a:buChar char="▪"/>
            </a:pPr>
            <a:r>
              <a:rPr lang="en" sz="1200"/>
              <a:t>Approximately 59,000 records CDC </a:t>
            </a:r>
            <a:endParaRPr sz="1100"/>
          </a:p>
        </p:txBody>
      </p:sp>
      <p:pic>
        <p:nvPicPr>
          <p:cNvPr id="196" name="Google Shape;196;p28"/>
          <p:cNvPicPr preferRelativeResize="0"/>
          <p:nvPr/>
        </p:nvPicPr>
        <p:blipFill rotWithShape="1">
          <a:blip r:embed="rId3">
            <a:alphaModFix/>
          </a:blip>
          <a:srcRect/>
          <a:stretch/>
        </p:blipFill>
        <p:spPr>
          <a:xfrm>
            <a:off x="5952445" y="1686980"/>
            <a:ext cx="1795462" cy="1190251"/>
          </a:xfrm>
          <a:prstGeom prst="rect">
            <a:avLst/>
          </a:prstGeom>
          <a:noFill/>
          <a:ln>
            <a:noFill/>
          </a:ln>
        </p:spPr>
      </p:pic>
      <p:pic>
        <p:nvPicPr>
          <p:cNvPr id="197" name="Google Shape;197;p28"/>
          <p:cNvPicPr preferRelativeResize="0"/>
          <p:nvPr/>
        </p:nvPicPr>
        <p:blipFill rotWithShape="1">
          <a:blip r:embed="rId4">
            <a:alphaModFix/>
          </a:blip>
          <a:srcRect/>
          <a:stretch/>
        </p:blipFill>
        <p:spPr>
          <a:xfrm>
            <a:off x="5949555" y="3025123"/>
            <a:ext cx="1837034" cy="13849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1958856" y="606042"/>
            <a:ext cx="6232644"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400"/>
              <a:buFont typeface="Arial"/>
              <a:buNone/>
            </a:pPr>
            <a:r>
              <a:rPr lang="en" sz="2400" b="1"/>
              <a:t>Hypothesis (H0) and Null-Hypothesis(Ha)</a:t>
            </a:r>
            <a:endParaRPr sz="1100"/>
          </a:p>
        </p:txBody>
      </p:sp>
      <p:sp>
        <p:nvSpPr>
          <p:cNvPr id="204" name="Google Shape;204;p29"/>
          <p:cNvSpPr txBox="1">
            <a:spLocks noGrp="1"/>
          </p:cNvSpPr>
          <p:nvPr>
            <p:ph type="body" idx="1"/>
          </p:nvPr>
        </p:nvSpPr>
        <p:spPr>
          <a:xfrm>
            <a:off x="1216396" y="1193800"/>
            <a:ext cx="6711208" cy="3343658"/>
          </a:xfrm>
          <a:prstGeom prst="rect">
            <a:avLst/>
          </a:prstGeom>
          <a:noFill/>
          <a:ln>
            <a:noFill/>
          </a:ln>
        </p:spPr>
        <p:txBody>
          <a:bodyPr spcFirstLastPara="1" wrap="square" lIns="68575" tIns="34275" rIns="68575" bIns="34275" anchor="ctr" anchorCtr="0">
            <a:noAutofit/>
          </a:bodyPr>
          <a:lstStyle/>
          <a:p>
            <a:pPr marL="254000" lvl="0" indent="-254000" algn="l" rtl="0">
              <a:lnSpc>
                <a:spcPct val="120000"/>
              </a:lnSpc>
              <a:spcBef>
                <a:spcPts val="0"/>
              </a:spcBef>
              <a:spcAft>
                <a:spcPts val="0"/>
              </a:spcAft>
              <a:buSzPts val="1600"/>
              <a:buChar char="▪"/>
            </a:pPr>
            <a:r>
              <a:rPr lang="en" sz="1800" b="1"/>
              <a:t>Hypothesis:  </a:t>
            </a:r>
            <a:endParaRPr sz="1100"/>
          </a:p>
          <a:p>
            <a:pPr marL="254000" lvl="0" indent="-254000" algn="l" rtl="0">
              <a:lnSpc>
                <a:spcPct val="120000"/>
              </a:lnSpc>
              <a:spcBef>
                <a:spcPts val="1200"/>
              </a:spcBef>
              <a:spcAft>
                <a:spcPts val="0"/>
              </a:spcAft>
              <a:buSzPts val="1200"/>
              <a:buChar char="▪"/>
            </a:pPr>
            <a:r>
              <a:rPr lang="en" sz="1400"/>
              <a:t>Top 5 obese states rate unhealthy restaurants higher </a:t>
            </a:r>
            <a:endParaRPr sz="1100"/>
          </a:p>
          <a:p>
            <a:pPr marL="254000" lvl="0" indent="-254000" algn="l" rtl="0">
              <a:lnSpc>
                <a:spcPct val="120000"/>
              </a:lnSpc>
              <a:spcBef>
                <a:spcPts val="1200"/>
              </a:spcBef>
              <a:spcAft>
                <a:spcPts val="0"/>
              </a:spcAft>
              <a:buSzPts val="1200"/>
              <a:buChar char="▪"/>
            </a:pPr>
            <a:r>
              <a:rPr lang="en" sz="1400"/>
              <a:t>Bottom 5 obese states rate healthy restaurants higher</a:t>
            </a:r>
            <a:endParaRPr sz="1100"/>
          </a:p>
          <a:p>
            <a:pPr marL="254000" lvl="0" indent="-254000" algn="l" rtl="0">
              <a:lnSpc>
                <a:spcPct val="120000"/>
              </a:lnSpc>
              <a:spcBef>
                <a:spcPts val="1200"/>
              </a:spcBef>
              <a:spcAft>
                <a:spcPts val="0"/>
              </a:spcAft>
              <a:buSzPts val="1600"/>
              <a:buChar char="▪"/>
            </a:pPr>
            <a:r>
              <a:rPr lang="en" sz="1800" b="1"/>
              <a:t>Null Hypothesis: </a:t>
            </a:r>
            <a:endParaRPr sz="1100"/>
          </a:p>
          <a:p>
            <a:pPr marL="254000" lvl="0" indent="-254000" algn="l" rtl="0">
              <a:lnSpc>
                <a:spcPct val="120000"/>
              </a:lnSpc>
              <a:spcBef>
                <a:spcPts val="1200"/>
              </a:spcBef>
              <a:spcAft>
                <a:spcPts val="0"/>
              </a:spcAft>
              <a:buSzPts val="1200"/>
              <a:buChar char="▪"/>
            </a:pPr>
            <a:r>
              <a:rPr lang="en" sz="1400"/>
              <a:t>Top 5 obese states rate unhealthy restaurants lower</a:t>
            </a:r>
            <a:endParaRPr sz="1100"/>
          </a:p>
          <a:p>
            <a:pPr marL="254000" lvl="0" indent="-254000" algn="l" rtl="0">
              <a:lnSpc>
                <a:spcPct val="120000"/>
              </a:lnSpc>
              <a:spcBef>
                <a:spcPts val="1200"/>
              </a:spcBef>
              <a:spcAft>
                <a:spcPts val="0"/>
              </a:spcAft>
              <a:buSzPts val="1200"/>
              <a:buChar char="▪"/>
            </a:pPr>
            <a:r>
              <a:rPr lang="en" sz="1400"/>
              <a:t>Bottom 5 obese states rate healthy restaurants lower</a:t>
            </a:r>
            <a:endParaRPr sz="1100"/>
          </a:p>
          <a:p>
            <a:pPr marL="254000" lvl="0" indent="-152400" algn="l" rtl="0">
              <a:lnSpc>
                <a:spcPct val="120000"/>
              </a:lnSpc>
              <a:spcBef>
                <a:spcPts val="1200"/>
              </a:spcBef>
              <a:spcAft>
                <a:spcPts val="0"/>
              </a:spcAft>
              <a:buSzPts val="1600"/>
              <a:buNone/>
            </a:pPr>
            <a:endParaRPr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Data Exploration &amp; Cleanup</a:t>
            </a:r>
            <a:endParaRPr sz="2400"/>
          </a:p>
        </p:txBody>
      </p:sp>
      <p:sp>
        <p:nvSpPr>
          <p:cNvPr id="211" name="Google Shape;211;p30"/>
          <p:cNvSpPr txBox="1">
            <a:spLocks noGrp="1"/>
          </p:cNvSpPr>
          <p:nvPr>
            <p:ph type="body" idx="1"/>
          </p:nvPr>
        </p:nvSpPr>
        <p:spPr>
          <a:xfrm>
            <a:off x="1216396" y="1014266"/>
            <a:ext cx="6711208" cy="3123494"/>
          </a:xfrm>
          <a:prstGeom prst="rect">
            <a:avLst/>
          </a:prstGeom>
          <a:noFill/>
          <a:ln>
            <a:noFill/>
          </a:ln>
        </p:spPr>
        <p:txBody>
          <a:bodyPr spcFirstLastPara="1" wrap="square" lIns="68575" tIns="34275" rIns="68575" bIns="34275" anchor="ctr" anchorCtr="0">
            <a:noAutofit/>
          </a:bodyPr>
          <a:lstStyle/>
          <a:p>
            <a:pPr marL="254000" lvl="0" indent="-279400" algn="l" rtl="0">
              <a:lnSpc>
                <a:spcPct val="120000"/>
              </a:lnSpc>
              <a:spcBef>
                <a:spcPts val="0"/>
              </a:spcBef>
              <a:spcAft>
                <a:spcPts val="0"/>
              </a:spcAft>
              <a:buSzPts val="1800"/>
              <a:buChar char="▪"/>
            </a:pPr>
            <a:r>
              <a:rPr lang="en" sz="1800"/>
              <a:t>Began the extraction of the json files</a:t>
            </a:r>
            <a:endParaRPr sz="1800"/>
          </a:p>
          <a:p>
            <a:pPr marL="254000" lvl="0" indent="-279400" algn="l" rtl="0">
              <a:lnSpc>
                <a:spcPct val="120000"/>
              </a:lnSpc>
              <a:spcBef>
                <a:spcPts val="1200"/>
              </a:spcBef>
              <a:spcAft>
                <a:spcPts val="0"/>
              </a:spcAft>
              <a:buSzPts val="1800"/>
              <a:buChar char="▪"/>
            </a:pPr>
            <a:r>
              <a:rPr lang="en" sz="1800"/>
              <a:t>Use of pandas and numpy in jupyter notebook</a:t>
            </a:r>
            <a:endParaRPr sz="1800"/>
          </a:p>
          <a:p>
            <a:pPr marL="254000" lvl="0" indent="-279400" algn="l" rtl="0">
              <a:lnSpc>
                <a:spcPct val="120000"/>
              </a:lnSpc>
              <a:spcBef>
                <a:spcPts val="1200"/>
              </a:spcBef>
              <a:spcAft>
                <a:spcPts val="0"/>
              </a:spcAft>
              <a:buSzPts val="1800"/>
              <a:buChar char="▪"/>
            </a:pPr>
            <a:r>
              <a:rPr lang="en" sz="1800"/>
              <a:t>Requests and confirmation with pprints</a:t>
            </a:r>
            <a:endParaRPr sz="1800"/>
          </a:p>
          <a:p>
            <a:pPr marL="254000" lvl="0" indent="-279400" algn="l" rtl="0">
              <a:lnSpc>
                <a:spcPct val="120000"/>
              </a:lnSpc>
              <a:spcBef>
                <a:spcPts val="1200"/>
              </a:spcBef>
              <a:spcAft>
                <a:spcPts val="0"/>
              </a:spcAft>
              <a:buSzPts val="1800"/>
              <a:buChar char="▪"/>
            </a:pPr>
            <a:r>
              <a:rPr lang="en" sz="1800"/>
              <a:t>Converting into data frames with only extracted relevant data</a:t>
            </a:r>
            <a:endParaRPr sz="1800"/>
          </a:p>
          <a:p>
            <a:pPr marL="254000" lvl="0" indent="-165100" algn="l" rtl="0">
              <a:lnSpc>
                <a:spcPct val="120000"/>
              </a:lnSpc>
              <a:spcBef>
                <a:spcPts val="1200"/>
              </a:spcBef>
              <a:spcAft>
                <a:spcPts val="0"/>
              </a:spcAft>
              <a:buSzPts val="1400"/>
              <a:buNone/>
            </a:pP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1587625" y="316381"/>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endParaRPr sz="2400" b="1"/>
          </a:p>
          <a:p>
            <a:pPr marL="0" lvl="0" indent="0" algn="ctr" rtl="0">
              <a:lnSpc>
                <a:spcPct val="90000"/>
              </a:lnSpc>
              <a:spcBef>
                <a:spcPts val="0"/>
              </a:spcBef>
              <a:spcAft>
                <a:spcPts val="0"/>
              </a:spcAft>
              <a:buClr>
                <a:schemeClr val="lt1"/>
              </a:buClr>
              <a:buSzPts val="2600"/>
              <a:buFont typeface="Arial"/>
              <a:buNone/>
            </a:pPr>
            <a:r>
              <a:rPr lang="en" sz="2400" b="1"/>
              <a:t>CDC Data Extraction </a:t>
            </a:r>
            <a:endParaRPr sz="2400"/>
          </a:p>
        </p:txBody>
      </p:sp>
      <p:pic>
        <p:nvPicPr>
          <p:cNvPr id="218" name="Google Shape;218;p31"/>
          <p:cNvPicPr preferRelativeResize="0">
            <a:picLocks noGrp="1"/>
          </p:cNvPicPr>
          <p:nvPr>
            <p:ph type="body" idx="1"/>
          </p:nvPr>
        </p:nvPicPr>
        <p:blipFill rotWithShape="1">
          <a:blip r:embed="rId3">
            <a:alphaModFix/>
          </a:blip>
          <a:srcRect/>
          <a:stretch/>
        </p:blipFill>
        <p:spPr>
          <a:xfrm>
            <a:off x="930863" y="2009915"/>
            <a:ext cx="2381400" cy="2040000"/>
          </a:xfrm>
          <a:prstGeom prst="rect">
            <a:avLst/>
          </a:prstGeom>
          <a:noFill/>
          <a:ln>
            <a:noFill/>
          </a:ln>
        </p:spPr>
      </p:pic>
      <p:pic>
        <p:nvPicPr>
          <p:cNvPr id="219" name="Google Shape;219;p31"/>
          <p:cNvPicPr preferRelativeResize="0"/>
          <p:nvPr/>
        </p:nvPicPr>
        <p:blipFill>
          <a:blip r:embed="rId4">
            <a:alphaModFix/>
          </a:blip>
          <a:stretch>
            <a:fillRect/>
          </a:stretch>
        </p:blipFill>
        <p:spPr>
          <a:xfrm>
            <a:off x="3698063" y="1466375"/>
            <a:ext cx="4593397" cy="312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1587606" y="289967"/>
            <a:ext cx="5968800" cy="8079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endParaRPr sz="2400" b="1"/>
          </a:p>
          <a:p>
            <a:pPr marL="0" lvl="0" indent="0" algn="ctr" rtl="0">
              <a:spcBef>
                <a:spcPts val="0"/>
              </a:spcBef>
              <a:spcAft>
                <a:spcPts val="0"/>
              </a:spcAft>
              <a:buClr>
                <a:schemeClr val="lt1"/>
              </a:buClr>
              <a:buSzPts val="2600"/>
              <a:buFont typeface="Arial"/>
              <a:buNone/>
            </a:pPr>
            <a:r>
              <a:rPr lang="en" sz="2400" b="1"/>
              <a:t>CDC Data Extraction </a:t>
            </a:r>
            <a:endParaRPr sz="2400" b="1"/>
          </a:p>
          <a:p>
            <a:pPr marL="0" lvl="0" indent="0" algn="r" rtl="0">
              <a:spcBef>
                <a:spcPts val="0"/>
              </a:spcBef>
              <a:spcAft>
                <a:spcPts val="0"/>
              </a:spcAft>
              <a:buNone/>
            </a:pPr>
            <a:endParaRPr/>
          </a:p>
        </p:txBody>
      </p:sp>
      <p:pic>
        <p:nvPicPr>
          <p:cNvPr id="225" name="Google Shape;225;p32"/>
          <p:cNvPicPr preferRelativeResize="0"/>
          <p:nvPr/>
        </p:nvPicPr>
        <p:blipFill rotWithShape="1">
          <a:blip r:embed="rId3">
            <a:alphaModFix/>
          </a:blip>
          <a:srcRect/>
          <a:stretch/>
        </p:blipFill>
        <p:spPr>
          <a:xfrm>
            <a:off x="3387324" y="1265788"/>
            <a:ext cx="2291850" cy="1798075"/>
          </a:xfrm>
          <a:prstGeom prst="rect">
            <a:avLst/>
          </a:prstGeom>
          <a:noFill/>
          <a:ln>
            <a:noFill/>
          </a:ln>
        </p:spPr>
      </p:pic>
      <p:pic>
        <p:nvPicPr>
          <p:cNvPr id="226" name="Google Shape;226;p32"/>
          <p:cNvPicPr preferRelativeResize="0"/>
          <p:nvPr/>
        </p:nvPicPr>
        <p:blipFill rotWithShape="1">
          <a:blip r:embed="rId4">
            <a:alphaModFix/>
          </a:blip>
          <a:srcRect/>
          <a:stretch/>
        </p:blipFill>
        <p:spPr>
          <a:xfrm>
            <a:off x="836825" y="3231799"/>
            <a:ext cx="2699625" cy="1868400"/>
          </a:xfrm>
          <a:prstGeom prst="rect">
            <a:avLst/>
          </a:prstGeom>
          <a:noFill/>
          <a:ln>
            <a:noFill/>
          </a:ln>
        </p:spPr>
      </p:pic>
      <p:pic>
        <p:nvPicPr>
          <p:cNvPr id="227" name="Google Shape;227;p32"/>
          <p:cNvPicPr preferRelativeResize="0"/>
          <p:nvPr/>
        </p:nvPicPr>
        <p:blipFill rotWithShape="1">
          <a:blip r:embed="rId5">
            <a:alphaModFix/>
          </a:blip>
          <a:srcRect/>
          <a:stretch/>
        </p:blipFill>
        <p:spPr>
          <a:xfrm>
            <a:off x="5679175" y="3216363"/>
            <a:ext cx="2513305" cy="1899275"/>
          </a:xfrm>
          <a:prstGeom prst="rect">
            <a:avLst/>
          </a:prstGeom>
          <a:noFill/>
          <a:ln>
            <a:noFill/>
          </a:ln>
        </p:spPr>
      </p:pic>
      <p:sp>
        <p:nvSpPr>
          <p:cNvPr id="228" name="Google Shape;228;p32"/>
          <p:cNvSpPr txBox="1"/>
          <p:nvPr/>
        </p:nvSpPr>
        <p:spPr>
          <a:xfrm>
            <a:off x="1412938" y="2818125"/>
            <a:ext cx="1547400" cy="3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Top 5 </a:t>
            </a:r>
            <a:endParaRPr sz="1800" b="1">
              <a:solidFill>
                <a:srgbClr val="FFFFFF"/>
              </a:solidFill>
            </a:endParaRPr>
          </a:p>
        </p:txBody>
      </p:sp>
      <p:sp>
        <p:nvSpPr>
          <p:cNvPr id="229" name="Google Shape;229;p32"/>
          <p:cNvSpPr txBox="1"/>
          <p:nvPr/>
        </p:nvSpPr>
        <p:spPr>
          <a:xfrm>
            <a:off x="6310525" y="2839425"/>
            <a:ext cx="1348500" cy="2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Bottom 5</a:t>
            </a:r>
            <a:endParaRPr sz="1800"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1795570" y="43459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br>
              <a:rPr lang="en" sz="1100" b="1"/>
            </a:br>
            <a:r>
              <a:rPr lang="en" sz="2400" b="1"/>
              <a:t>Obesity Rankings</a:t>
            </a:r>
            <a:endParaRPr sz="2400"/>
          </a:p>
        </p:txBody>
      </p:sp>
      <p:pic>
        <p:nvPicPr>
          <p:cNvPr id="236" name="Google Shape;236;p33"/>
          <p:cNvPicPr preferRelativeResize="0">
            <a:picLocks noGrp="1"/>
          </p:cNvPicPr>
          <p:nvPr>
            <p:ph type="body" idx="1"/>
          </p:nvPr>
        </p:nvPicPr>
        <p:blipFill rotWithShape="1">
          <a:blip r:embed="rId3">
            <a:alphaModFix/>
          </a:blip>
          <a:srcRect/>
          <a:stretch/>
        </p:blipFill>
        <p:spPr>
          <a:xfrm>
            <a:off x="906235" y="1466561"/>
            <a:ext cx="7429500" cy="324234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1317</Words>
  <Application>Microsoft Office PowerPoint</Application>
  <PresentationFormat>On-screen Show (16:9)</PresentationFormat>
  <Paragraphs>166</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Courier New</vt:lpstr>
      <vt:lpstr>Noto Sans Symbols</vt:lpstr>
      <vt:lpstr>Simple Light</vt:lpstr>
      <vt:lpstr>Madison</vt:lpstr>
      <vt:lpstr>Restaurant Ratings vs. Obesity   PROJECT - 01</vt:lpstr>
      <vt:lpstr>Project Inspiration</vt:lpstr>
      <vt:lpstr> Healthy and Unhealthy Restaurants? </vt:lpstr>
      <vt:lpstr>Data Sources</vt:lpstr>
      <vt:lpstr>Hypothesis (H0) and Null-Hypothesis(Ha)</vt:lpstr>
      <vt:lpstr>Data Exploration &amp; Cleanup</vt:lpstr>
      <vt:lpstr> CDC Data Extraction </vt:lpstr>
      <vt:lpstr> CDC Data Extraction  </vt:lpstr>
      <vt:lpstr> Obesity Rankings</vt:lpstr>
      <vt:lpstr> Yelp Data Extraction </vt:lpstr>
      <vt:lpstr>Yelp Data Extraction  </vt:lpstr>
      <vt:lpstr>Average Ratings vs. Obesity % (US)</vt:lpstr>
      <vt:lpstr>Top 5 Obese States  Do unhealthy restaurants have greater ratings than healthy restaurants?</vt:lpstr>
      <vt:lpstr>Top 5 Obese States </vt:lpstr>
      <vt:lpstr>Bottom 5 Obese States Do healthy restaurants have greater ratings than unhealthy restaurants? </vt:lpstr>
      <vt:lpstr>Bottom 5 Obese States</vt:lpstr>
      <vt:lpstr>Comparative Analysis: Healthy restaurants</vt:lpstr>
      <vt:lpstr>Comparative Analysis: Unhealthy restaurants</vt:lpstr>
      <vt:lpstr>Discussing the obstacles</vt:lpstr>
      <vt:lpstr>Conclusion </vt:lpstr>
      <vt:lpstr>Thank You! EAT HEALTHY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Ratings vs. Obesity   PROJECT - 01</dc:title>
  <dc:creator>Monika</dc:creator>
  <cp:lastModifiedBy>Monika Raj</cp:lastModifiedBy>
  <cp:revision>1</cp:revision>
  <dcterms:modified xsi:type="dcterms:W3CDTF">2019-03-30T13:41:31Z</dcterms:modified>
</cp:coreProperties>
</file>