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C66F5-6758-1BE1-37B8-F544A9AE9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9C12AD-D7C3-F700-1CE1-CEDED6BC36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54BE2-48F3-C427-ACDD-EFC37771D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07C6-633B-4C50-90BF-8ECF2A072752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0F128-A977-2CA9-70F1-AEDA4967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1A1B7-1370-56C4-9047-921696FB2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E569-805A-4E0E-88F8-923AA67A6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914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AC8F9-DE40-FDCD-F2FE-5FF225ED8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7388E4-7392-7988-186B-787AEFF30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9723F-57E1-886A-8011-3EAE918FB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07C6-633B-4C50-90BF-8ECF2A072752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0F5A1-796C-5A58-8A14-6FFB0325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C3101-944F-0003-FC52-0399F329B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E569-805A-4E0E-88F8-923AA67A6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839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8CFB06-7A5D-5D15-4B6F-50B090B72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1BF956-27B8-88C2-288A-FE8256577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9BA8D-0A97-6DEF-644A-D87C5FC24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07C6-633B-4C50-90BF-8ECF2A072752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B5810-3AD7-2D9F-85FA-D332A4204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F068D-4B4E-0CBD-394D-8CC8D3070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E569-805A-4E0E-88F8-923AA67A6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935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EBD4-CB5C-41C3-1176-932016351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90A1D-0F67-9FC4-005A-9B672E3B2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AA0EA-5DE4-FFE9-15C1-4A09A7E71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07C6-633B-4C50-90BF-8ECF2A072752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3A765-C575-FD32-C885-A7AD310B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455EE-30E6-0C3B-4BB8-1FA340E05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E569-805A-4E0E-88F8-923AA67A6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28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5F5B-EC32-352E-0666-EA17790A9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7B1EE-B37E-4F59-8713-C77F074B9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24C7-8D51-B4ED-8A69-1FFFF038A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07C6-633B-4C50-90BF-8ECF2A072752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0D1DC-1204-2657-D149-1694A2FA1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CFDF0-50AD-33D9-80B4-14AC39ED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E569-805A-4E0E-88F8-923AA67A6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67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D366-2D5D-3181-5610-FBB22DFD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9F267-3D9E-F716-2DD7-52598E9DB1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9B377-FBF1-22D5-0F67-E4E0B994E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4AD6B-0000-B5D1-FA67-27003EF39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07C6-633B-4C50-90BF-8ECF2A072752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00265-D113-EBF3-2BFE-D1BA4F32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46840-BED8-8CE5-6528-AFE0DEB9E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E569-805A-4E0E-88F8-923AA67A6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308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BE773-9D31-6DDA-95D2-742226993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BEA36-FF5B-C8AA-A17B-84C36E13D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B8B82-A6CC-518A-6F8D-1A1EBFA793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2775D-BA07-6FCB-68EC-A18E86E1D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D0DD66-A580-AD03-B1A7-A3F9C5CA6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B7AFE6-286A-3A45-965B-9457CA9F6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07C6-633B-4C50-90BF-8ECF2A072752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E623F7-D2BA-1195-D56B-C30412F2E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2C2258-5C48-515F-C899-81295165C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E569-805A-4E0E-88F8-923AA67A6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81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232DB-6D5D-445E-BD74-5D3F45D0D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FD7992-435D-5E6E-86F9-A035C8859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07C6-633B-4C50-90BF-8ECF2A072752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FE7B8-04CA-DAC2-868F-15C6E0E2E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F9F20-E140-A865-0EC3-0BD9418BD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E569-805A-4E0E-88F8-923AA67A6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46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E9E693-87E0-FFB6-1BDB-F3B20F07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07C6-633B-4C50-90BF-8ECF2A072752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4A522-E844-A29C-9D0C-58770CB72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4E1BA-94CE-01AD-29D3-B14D7819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E569-805A-4E0E-88F8-923AA67A6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22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D8EC6-B847-49CF-F35C-8972ADFC6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133B-29CF-0D33-DDD2-5C4BC0616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5EE61-A08A-F59C-4652-2FC31DABB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A79BE-EBB9-490E-A09C-25E41B987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07C6-633B-4C50-90BF-8ECF2A072752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FF82B-4F70-8A17-3CCD-421C182B5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289AB-A0F8-7C02-A983-7B51B6835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E569-805A-4E0E-88F8-923AA67A6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C332D-DA8B-209A-0461-F6206DEC7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102F89-D269-BB37-FD5F-071256D19E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4B83D-DC60-9BF1-5955-B84D154DE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1468C-BC2D-55FE-FC3D-F7AE439B8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07C6-633B-4C50-90BF-8ECF2A072752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29FE2-F482-5D1A-D1AB-9F1220D8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59FFB-E2F8-0730-0A78-3FE30EC15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2E569-805A-4E0E-88F8-923AA67A6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60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B767C0-AE46-44B4-8199-4AFF0BDC7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007F7-EE07-7A96-C845-109EA552A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97F0C-B618-1365-B193-0EA956A84F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407C6-633B-4C50-90BF-8ECF2A072752}" type="datetimeFigureOut">
              <a:rPr lang="en-IN" smtClean="0"/>
              <a:t>11-06-2025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FC8BE-D9F7-5646-B1E9-783A0CCA4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F5CB7-C06E-467B-4DF7-98E74ECDEC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2E569-805A-4E0E-88F8-923AA67A6E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88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4C63-C70C-EF33-04A8-85F4AAC4A4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Flight Price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8F3D03-9AA9-8EAB-4125-2294CAD4DC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Monika</a:t>
            </a:r>
          </a:p>
          <a:p>
            <a:r>
              <a:rPr dirty="0"/>
              <a:t>June 2025</a:t>
            </a:r>
          </a:p>
        </p:txBody>
      </p:sp>
    </p:spTree>
    <p:extLst>
      <p:ext uri="{BB962C8B-B14F-4D97-AF65-F5344CB8AC3E}">
        <p14:creationId xmlns:p14="http://schemas.microsoft.com/office/powerpoint/2010/main" val="1198900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C6F2A-D117-46D8-98E5-C5015CA7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the dataset</a:t>
            </a:r>
            <a:endParaRPr lang="en-IN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6D5E612A-FA01-4758-3B94-2DE9D44729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7335818"/>
              </p:ext>
            </p:extLst>
          </p:nvPr>
        </p:nvGraphicFramePr>
        <p:xfrm>
          <a:off x="769374" y="2055812"/>
          <a:ext cx="10515600" cy="301752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5945896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3547947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061609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Column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Non-Null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Meaning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6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Airline, </a:t>
                      </a:r>
                      <a:r>
                        <a:rPr lang="en-US" dirty="0" err="1"/>
                        <a:t>Date_of_Journey</a:t>
                      </a:r>
                      <a:r>
                        <a:rPr lang="en-US" dirty="0"/>
                        <a:t>, ..., </a:t>
                      </a:r>
                      <a:r>
                        <a:rPr lang="en-US" dirty="0" err="1"/>
                        <a:t>Additional_Info</a:t>
                      </a:r>
                      <a:r>
                        <a:rPr lang="en-US" dirty="0"/>
                        <a:t>, 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10683 non-null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✅ No missing values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3203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Route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10682 non-null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⚠️ 1 missing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919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 err="1"/>
                        <a:t>Total_Stops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10682 non-null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⚠️ 1 missing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4792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dtype</a:t>
                      </a:r>
                      <a:r>
                        <a:rPr lang="en-IN" dirty="0"/>
                        <a:t>: int64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✅ This is our target variable for prediction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15669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All others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dtype: 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Mostly strings or mixed (date/time in string form)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804904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FD025AD-39F9-FE50-889B-458EF553B904}"/>
              </a:ext>
            </a:extLst>
          </p:cNvPr>
          <p:cNvSpPr txBox="1"/>
          <p:nvPr/>
        </p:nvSpPr>
        <p:spPr>
          <a:xfrm>
            <a:off x="639095" y="5510054"/>
            <a:ext cx="98224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 of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10683 total rows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only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 row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missing values in </a:t>
            </a:r>
            <a:r>
              <a:rPr lang="en-US" altLang="en-US" sz="2000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 and </a:t>
            </a:r>
            <a:r>
              <a:rPr lang="en-US" altLang="en-US" sz="2000" dirty="0" err="1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Total_Stops</a:t>
            </a:r>
            <a:r>
              <a:rPr lang="en-US" altLang="en-US" sz="2000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it's just 1 row, it should be dropped to avoid complications during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preprocessing.</a:t>
            </a:r>
          </a:p>
        </p:txBody>
      </p:sp>
    </p:spTree>
    <p:extLst>
      <p:ext uri="{BB962C8B-B14F-4D97-AF65-F5344CB8AC3E}">
        <p14:creationId xmlns:p14="http://schemas.microsoft.com/office/powerpoint/2010/main" val="1858535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CB9E4-8B45-DAD9-3D89-960F737DA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Created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1A611C5-A6F8-277E-95D3-8E1E0BD78F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1473243"/>
              </p:ext>
            </p:extLst>
          </p:nvPr>
        </p:nvGraphicFramePr>
        <p:xfrm>
          <a:off x="838200" y="2583974"/>
          <a:ext cx="10515600" cy="28346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1238165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744681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320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Total_Stops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Encoded using </a:t>
                      </a:r>
                      <a:r>
                        <a:rPr lang="en-US" dirty="0" err="1"/>
                        <a:t>LabelEncoder</a:t>
                      </a:r>
                      <a:r>
                        <a:rPr lang="en-US" dirty="0"/>
                        <a:t> (non-stop = 0, 1 stop = 1, etc.)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6429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 err="1"/>
                        <a:t>Journey_day</a:t>
                      </a:r>
                      <a:r>
                        <a:rPr lang="en-IN" dirty="0"/>
                        <a:t>, </a:t>
                      </a:r>
                      <a:r>
                        <a:rPr lang="en-IN" dirty="0" err="1"/>
                        <a:t>Journey_month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Extracted from Date_of_Journey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395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 err="1"/>
                        <a:t>Dep_hour</a:t>
                      </a:r>
                      <a:r>
                        <a:rPr lang="en-IN" dirty="0"/>
                        <a:t>, </a:t>
                      </a:r>
                      <a:r>
                        <a:rPr lang="en-IN" dirty="0" err="1"/>
                        <a:t>Dep_minute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Extracted from Dep_Time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326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 err="1"/>
                        <a:t>Arrival_hour</a:t>
                      </a:r>
                      <a:r>
                        <a:rPr lang="en-IN" dirty="0"/>
                        <a:t>, </a:t>
                      </a:r>
                      <a:r>
                        <a:rPr lang="en-IN" dirty="0" err="1"/>
                        <a:t>Arrival_minute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Extracted from Arrival_Time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241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 err="1"/>
                        <a:t>Duration_mins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Converted from text format to total minutes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523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Airline_*, Source_*, Destination_*, </a:t>
                      </a:r>
                      <a:r>
                        <a:rPr lang="en-IN" dirty="0" err="1"/>
                        <a:t>Additional_Info</a:t>
                      </a:r>
                      <a:r>
                        <a:rPr lang="en-IN" dirty="0"/>
                        <a:t>_*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One-hot encoded categorical variables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9005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458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AD99-A73C-906D-E6D0-25965E08A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23" y="989012"/>
            <a:ext cx="5363497" cy="160020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1E1E1E"/>
                </a:solidFill>
              </a:rPr>
              <a:t> </a:t>
            </a:r>
            <a:r>
              <a:rPr lang="en-US" sz="4400" b="1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 Distribution</a:t>
            </a:r>
            <a:br>
              <a:rPr lang="en-US" sz="4400" b="1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400" b="1" dirty="0">
              <a:solidFill>
                <a:srgbClr val="1E1E1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4200FD-C987-9A1E-5F9B-3480B5E81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445751"/>
            <a:ext cx="6172200" cy="395697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F84D0-A848-9122-EE40-C64F458E4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sz="2000" b="1" dirty="0">
              <a:solidFill>
                <a:srgbClr val="1E1E1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Right-skewed distribution</a:t>
            </a:r>
            <a:r>
              <a:rPr lang="en-US" sz="2000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Most flight prices fall between ₹2,000 and ₹15,000.</a:t>
            </a:r>
          </a:p>
          <a:p>
            <a:r>
              <a:rPr lang="en-US" sz="2000" b="1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Few high-price outliers</a:t>
            </a:r>
            <a:r>
              <a:rPr lang="en-US" sz="2000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Prices reach up to ₹80,000, indicating premium or business class flights.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79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9658-3742-7C5E-E506-F9D8B3185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7" y="188912"/>
            <a:ext cx="6400800" cy="1600200"/>
          </a:xfrm>
        </p:spPr>
        <p:txBody>
          <a:bodyPr>
            <a:normAutofit/>
          </a:bodyPr>
          <a:lstStyle/>
          <a:p>
            <a:r>
              <a:rPr lang="en-US" sz="4900" b="1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 vs Total Stops</a:t>
            </a:r>
            <a:br>
              <a:rPr lang="en-US" b="1" dirty="0"/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85F7E5-0F6A-87FE-797E-33F4DE322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6479" y="1948836"/>
            <a:ext cx="6172200" cy="402871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02B94-DD9C-78DD-24FC-2397628A1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4298" y="1789112"/>
            <a:ext cx="4437728" cy="4079876"/>
          </a:xfrm>
        </p:spPr>
        <p:txBody>
          <a:bodyPr/>
          <a:lstStyle/>
          <a:p>
            <a:r>
              <a:rPr lang="en-US" sz="2000" b="1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 flights (0 stops)</a:t>
            </a:r>
            <a:r>
              <a:rPr lang="en-US" sz="2000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tend to have </a:t>
            </a:r>
            <a:r>
              <a:rPr lang="en-US" sz="2000" b="1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lower average prices</a:t>
            </a:r>
            <a:r>
              <a:rPr lang="en-US" sz="2000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b="1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or 2 stops</a:t>
            </a:r>
            <a:r>
              <a:rPr lang="en-US" sz="2000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increase the price.</a:t>
            </a:r>
          </a:p>
          <a:p>
            <a:r>
              <a:rPr lang="en-US" sz="2000" b="1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stops</a:t>
            </a:r>
            <a:r>
              <a:rPr lang="en-US" sz="2000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seem to be outliers or possibly errors, as the price is unusually low.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9184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08AB-DB8C-7E49-30E7-96485CC48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748" y="472582"/>
            <a:ext cx="4514532" cy="16002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 by Airline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813E260-121E-EEB8-051E-572C6035C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272682"/>
            <a:ext cx="6172200" cy="430311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0E0F1-1AC6-A566-AFE7-1F76F52A0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8748" y="2057400"/>
            <a:ext cx="4633277" cy="3811588"/>
          </a:xfrm>
        </p:spPr>
        <p:txBody>
          <a:bodyPr/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Jet Airways Business</a:t>
            </a:r>
            <a:r>
              <a:rPr lang="en-US" sz="2000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 has the </a:t>
            </a:r>
            <a:r>
              <a:rPr lang="en-US" sz="2000" b="1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 median and upper-range prices</a:t>
            </a:r>
            <a:r>
              <a:rPr lang="en-US" sz="2000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b="1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IndiGo, Air Asia, GoAir</a:t>
            </a:r>
            <a:r>
              <a:rPr lang="en-US" sz="2000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offer </a:t>
            </a:r>
            <a:r>
              <a:rPr lang="en-US" sz="2000" b="1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affordable fares</a:t>
            </a:r>
            <a:r>
              <a:rPr lang="en-US" sz="2000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b="1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 varies significantly across airlines</a:t>
            </a:r>
            <a:r>
              <a:rPr lang="en-US" sz="2000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is an important feature.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6454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2E802-129C-60B1-E4ED-B91CA75AD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268" y="670560"/>
            <a:ext cx="5002212" cy="1600200"/>
          </a:xfrm>
        </p:spPr>
        <p:txBody>
          <a:bodyPr>
            <a:normAutofit fontScale="90000"/>
          </a:bodyPr>
          <a:lstStyle/>
          <a:p>
            <a:r>
              <a:rPr lang="en-US" sz="4900" b="1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</a:t>
            </a:r>
            <a:br>
              <a:rPr lang="en-US" b="1" dirty="0"/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2CB4F4-60CC-C717-9138-7E9377A19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9564" y="987425"/>
            <a:ext cx="5999447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7CAFC-8BF6-D0A5-6003-C3BB23CBE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23520" y="2057400"/>
            <a:ext cx="4548505" cy="3811588"/>
          </a:xfrm>
        </p:spPr>
        <p:txBody>
          <a:bodyPr>
            <a:normAutofit/>
          </a:bodyPr>
          <a:lstStyle/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err="1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Duration_mins</a:t>
            </a:r>
            <a:r>
              <a:rPr lang="en-US" sz="2000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000" b="1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moderately correlated</a:t>
            </a:r>
            <a:r>
              <a:rPr lang="en-US" sz="2000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2000" b="1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z="2000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b="1" dirty="0" err="1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Total_Stops</a:t>
            </a:r>
            <a:r>
              <a:rPr lang="en-US" sz="2000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a </a:t>
            </a:r>
            <a:r>
              <a:rPr lang="en-US" sz="2000" b="1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correlation</a:t>
            </a:r>
            <a:r>
              <a:rPr lang="en-US" sz="2000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2000" b="1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sz="2000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as expected.</a:t>
            </a:r>
          </a:p>
          <a:p>
            <a:r>
              <a:rPr lang="en-US" sz="2000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individual encoded features (e.g., Airline, Source, Destination) show </a:t>
            </a:r>
            <a:r>
              <a:rPr lang="en-US" sz="2000" b="1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direct correlation</a:t>
            </a:r>
            <a:r>
              <a:rPr lang="en-US" sz="2000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but are still useful for modeling.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25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F7CE-3622-EB59-83B6-A012E8E07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27368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summary </a:t>
            </a:r>
            <a:endParaRPr lang="en-IN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65D1CC1-DBEB-C4CF-90B8-FE6FC209EE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124256"/>
              </p:ext>
            </p:extLst>
          </p:nvPr>
        </p:nvGraphicFramePr>
        <p:xfrm>
          <a:off x="838200" y="1690688"/>
          <a:ext cx="10515600" cy="146304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40498845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234094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229282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RMSE ↓ (lower is better)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R² Score ↑ (higher is better)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896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Linear Regression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2641.70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0.676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28719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XGBoost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1573.60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0.885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799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Random Forest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1466.04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0.900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9768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40BFB4F-1021-A6F2-65B5-82BECC8FAB66}"/>
              </a:ext>
            </a:extLst>
          </p:cNvPr>
          <p:cNvSpPr txBox="1"/>
          <p:nvPr/>
        </p:nvSpPr>
        <p:spPr>
          <a:xfrm>
            <a:off x="763966" y="3434080"/>
            <a:ext cx="11107994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underperforms due to its inability to capture nonlinear patterns in flight pricing.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shows significant improvement — powerful for structured/tabular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performs best overall, suggesting: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It’s capturing interactions between variables effectively.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Possibly less overfitting compared to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E1E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(despite similar results).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01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4F3A03-B2FD-3B48-892F-CA547C2F8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68" y="304800"/>
            <a:ext cx="5439092" cy="1600200"/>
          </a:xfrm>
        </p:spPr>
        <p:txBody>
          <a:bodyPr>
            <a:normAutofit/>
          </a:bodyPr>
          <a:lstStyle/>
          <a:p>
            <a:r>
              <a:rPr lang="en-IN" sz="4400" dirty="0">
                <a:solidFill>
                  <a:srgbClr val="1E1E1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4D85163-D5B6-204E-2698-2E12A21214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4205065"/>
              </p:ext>
            </p:extLst>
          </p:nvPr>
        </p:nvGraphicFramePr>
        <p:xfrm>
          <a:off x="719343" y="2574564"/>
          <a:ext cx="3932238" cy="300427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10746">
                  <a:extLst>
                    <a:ext uri="{9D8B030D-6E8A-4147-A177-3AD203B41FA5}">
                      <a16:colId xmlns:a16="http://schemas.microsoft.com/office/drawing/2014/main" val="517723658"/>
                    </a:ext>
                  </a:extLst>
                </a:gridCol>
                <a:gridCol w="1310746">
                  <a:extLst>
                    <a:ext uri="{9D8B030D-6E8A-4147-A177-3AD203B41FA5}">
                      <a16:colId xmlns:a16="http://schemas.microsoft.com/office/drawing/2014/main" val="3778615316"/>
                    </a:ext>
                  </a:extLst>
                </a:gridCol>
                <a:gridCol w="1310746">
                  <a:extLst>
                    <a:ext uri="{9D8B030D-6E8A-4147-A177-3AD203B41FA5}">
                      <a16:colId xmlns:a16="http://schemas.microsoft.com/office/drawing/2014/main" val="1471686783"/>
                    </a:ext>
                  </a:extLst>
                </a:gridCol>
              </a:tblGrid>
              <a:tr h="214685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Rank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671" marR="53671" marT="26836" marB="268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Feature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671" marR="53671" marT="26836" marB="268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Importance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671" marR="53671" marT="26836" marB="268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5912228"/>
                  </a:ext>
                </a:extLst>
              </a:tr>
              <a:tr h="375699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1️⃣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671" marR="53671" marT="26836" marB="268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err="1"/>
                        <a:t>Duration_mins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671" marR="53671" marT="26836" marB="268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/>
                        <a:t>~0.44</a:t>
                      </a:r>
                      <a:r>
                        <a:rPr lang="en-US" sz="1100"/>
                        <a:t> – Dominates model prediction power.</a:t>
                      </a:r>
                      <a:endParaRPr lang="en-US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671" marR="53671" marT="26836" marB="268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4209124"/>
                  </a:ext>
                </a:extLst>
              </a:tr>
              <a:tr h="375699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2️⃣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671" marR="53671" marT="26836" marB="268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 err="1"/>
                        <a:t>Journey_day</a:t>
                      </a:r>
                      <a:endParaRPr lang="en-IN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671" marR="53671" marT="26836" marB="268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~0.08 – Likely reflects weekend vs weekday pricing.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671" marR="53671" marT="26836" marB="268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878268"/>
                  </a:ext>
                </a:extLst>
              </a:tr>
              <a:tr h="375699">
                <a:tc>
                  <a:txBody>
                    <a:bodyPr/>
                    <a:lstStyle/>
                    <a:p>
                      <a:pPr algn="ctr"/>
                      <a:r>
                        <a:rPr lang="en-IN" sz="1100"/>
                        <a:t>3️⃣</a:t>
                      </a:r>
                      <a:endParaRPr lang="en-IN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671" marR="53671" marT="26836" marB="268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/>
                        <a:t>In-flight meal not included</a:t>
                      </a:r>
                      <a:endParaRPr lang="en-IN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671" marR="53671" marT="26836" marB="268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~0.07 – May correlate with low-cost carriers.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671" marR="53671" marT="26836" marB="268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565724"/>
                  </a:ext>
                </a:extLst>
              </a:tr>
              <a:tr h="375699">
                <a:tc>
                  <a:txBody>
                    <a:bodyPr/>
                    <a:lstStyle/>
                    <a:p>
                      <a:pPr algn="ctr"/>
                      <a:r>
                        <a:rPr lang="en-IN" sz="1100"/>
                        <a:t>4️⃣</a:t>
                      </a:r>
                      <a:endParaRPr lang="en-IN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671" marR="53671" marT="26836" marB="268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/>
                        <a:t>Airline_Jet Airways Business</a:t>
                      </a:r>
                      <a:endParaRPr lang="en-IN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671" marR="53671" marT="26836" marB="268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~0.06 – Business class flights are priced much higher.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671" marR="53671" marT="26836" marB="268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1444703"/>
                  </a:ext>
                </a:extLst>
              </a:tr>
              <a:tr h="375699">
                <a:tc>
                  <a:txBody>
                    <a:bodyPr/>
                    <a:lstStyle/>
                    <a:p>
                      <a:pPr algn="ctr"/>
                      <a:r>
                        <a:rPr lang="en-IN" sz="1100"/>
                        <a:t>5️⃣</a:t>
                      </a:r>
                      <a:endParaRPr lang="en-IN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671" marR="53671" marT="26836" marB="268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/>
                        <a:t>Airline_Jet Airways</a:t>
                      </a:r>
                      <a:endParaRPr lang="en-IN" sz="11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671" marR="53671" marT="26836" marB="268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~0.06 – Jet Airways fares seem to be distinguishable.</a:t>
                      </a:r>
                      <a:endParaRPr 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3671" marR="53671" marT="26836" marB="2683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14388018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1C67DD24-602B-F0AC-0C68-82DFDE2A4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110" y="619125"/>
            <a:ext cx="6665502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69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527</Words>
  <Application>Microsoft Office PowerPoint</Application>
  <PresentationFormat>Widescreen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Flight Price Prediction</vt:lpstr>
      <vt:lpstr>Summary of the dataset</vt:lpstr>
      <vt:lpstr>Feature Created </vt:lpstr>
      <vt:lpstr> Price Distribution </vt:lpstr>
      <vt:lpstr>Price vs Total Stops </vt:lpstr>
      <vt:lpstr>Price by Airline</vt:lpstr>
      <vt:lpstr>Correlation Matrix </vt:lpstr>
      <vt:lpstr>Model performance summary </vt:lpstr>
      <vt:lpstr>Feature Importance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Monika Kennedy</dc:creator>
  <cp:lastModifiedBy>Monika Kennedy</cp:lastModifiedBy>
  <cp:revision>3</cp:revision>
  <dcterms:created xsi:type="dcterms:W3CDTF">2025-06-08T06:53:23Z</dcterms:created>
  <dcterms:modified xsi:type="dcterms:W3CDTF">2025-06-11T16:19:41Z</dcterms:modified>
</cp:coreProperties>
</file>