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Delivery Time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Approach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8DD40-DD47-3984-F174-798B96AB7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6" y="917669"/>
            <a:ext cx="4991797" cy="3334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F3856C-06CF-9504-07DE-A8841B17A5BF}"/>
              </a:ext>
            </a:extLst>
          </p:cNvPr>
          <p:cNvSpPr txBox="1"/>
          <p:nvPr/>
        </p:nvSpPr>
        <p:spPr>
          <a:xfrm>
            <a:off x="467033" y="4251884"/>
            <a:ext cx="69661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Key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Groceries require the fastest delivery</a:t>
            </a:r>
            <a:r>
              <a:rPr lang="en-US"/>
              <a:t>, likely due to perishability.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All other categories have similar delivery times (~130 hours)</a:t>
            </a:r>
            <a:r>
              <a:rPr lang="en-US"/>
              <a:t>, meaning shipping processes for non-perishable goods may not vary significantly.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Retailers may optimize logistics for different categories</a:t>
            </a:r>
            <a:r>
              <a:rPr lang="en-US"/>
              <a:t> by focusing on reducing delivery times where possible.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E2679-75C0-3331-BA3D-FB75887047A4}"/>
              </a:ext>
            </a:extLst>
          </p:cNvPr>
          <p:cNvSpPr txBox="1"/>
          <p:nvPr/>
        </p:nvSpPr>
        <p:spPr>
          <a:xfrm>
            <a:off x="601263" y="54833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Delivery Time by Product Category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5580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Standardized numerical features using </a:t>
            </a:r>
            <a:r>
              <a:rPr dirty="0" err="1"/>
              <a:t>MinMaxScaler</a:t>
            </a:r>
            <a:r>
              <a:rPr dirty="0"/>
              <a:t> &amp; </a:t>
            </a:r>
            <a:r>
              <a:rPr dirty="0" err="1"/>
              <a:t>StandardScaler</a:t>
            </a:r>
            <a:endParaRPr dirty="0"/>
          </a:p>
          <a:p>
            <a:r>
              <a:rPr dirty="0"/>
              <a:t>- Encoded categorical features</a:t>
            </a:r>
          </a:p>
          <a:p>
            <a:r>
              <a:rPr dirty="0"/>
              <a:t>- Selected key features affecting delivery time (Distance, Traffic, Agent Rating)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- Tested multiple regression models:</a:t>
            </a:r>
          </a:p>
          <a:p>
            <a:r>
              <a:rPr dirty="0"/>
              <a:t>  1. Linear Regression</a:t>
            </a:r>
          </a:p>
          <a:p>
            <a:r>
              <a:rPr dirty="0"/>
              <a:t>  2. Ridge Regression</a:t>
            </a:r>
          </a:p>
          <a:p>
            <a:r>
              <a:rPr dirty="0"/>
              <a:t>  3. Decision Tree</a:t>
            </a:r>
          </a:p>
          <a:p>
            <a:r>
              <a:rPr dirty="0"/>
              <a:t>  4. Random Forest (Best)</a:t>
            </a:r>
          </a:p>
          <a:p>
            <a:r>
              <a:rPr dirty="0"/>
              <a:t>  5. Gradient Boosting</a:t>
            </a:r>
          </a:p>
          <a:p>
            <a:r>
              <a:rPr dirty="0"/>
              <a:t>  6. SVR &amp; KNN</a:t>
            </a:r>
          </a:p>
          <a:p>
            <a:endParaRPr dirty="0"/>
          </a:p>
          <a:p>
            <a:r>
              <a:rPr dirty="0"/>
              <a:t>- Evaluated using RMSE (Root Mean Squared Error)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Model Selection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 Forest Regressor gave the best performance</a:t>
            </a:r>
          </a:p>
          <a:p>
            <a:r>
              <a:t>- Saved trained model using Pickle &amp; Joblib</a:t>
            </a:r>
          </a:p>
          <a:p>
            <a:r>
              <a:t>- Ready for deployment &amp; further optimization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 Predict Amazon delivery time using machine learning models.</a:t>
            </a:r>
          </a:p>
          <a:p>
            <a:endParaRPr dirty="0"/>
          </a:p>
          <a:p>
            <a:r>
              <a:rPr dirty="0"/>
              <a:t>Dataset Features:</a:t>
            </a:r>
          </a:p>
          <a:p>
            <a:r>
              <a:rPr dirty="0"/>
              <a:t>- Agent age &amp; rating</a:t>
            </a:r>
          </a:p>
          <a:p>
            <a:r>
              <a:rPr dirty="0"/>
              <a:t>- Distance</a:t>
            </a:r>
          </a:p>
          <a:p>
            <a:r>
              <a:rPr dirty="0"/>
              <a:t>- Weather &amp; traffic conditions</a:t>
            </a:r>
          </a:p>
          <a:p>
            <a:r>
              <a:rPr dirty="0"/>
              <a:t>- Vehicle type</a:t>
            </a:r>
          </a:p>
          <a:p>
            <a:r>
              <a:rPr dirty="0"/>
              <a:t>- Product category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Cleaned dataset by removing duplicates &amp; missing values</a:t>
            </a:r>
          </a:p>
          <a:p>
            <a:r>
              <a:rPr dirty="0"/>
              <a:t>- Calculated distance using the Haversine formula</a:t>
            </a:r>
          </a:p>
          <a:p>
            <a:r>
              <a:rPr dirty="0"/>
              <a:t>- Encoded categorical variables</a:t>
            </a:r>
          </a:p>
          <a:p>
            <a:r>
              <a:rPr dirty="0"/>
              <a:t>- Removed outliers using IQR method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Visualized relationships between features and delivery time</a:t>
            </a:r>
          </a:p>
          <a:p>
            <a:r>
              <a:t>- Scatterplots for Distance vs. Delivery Time</a:t>
            </a:r>
          </a:p>
          <a:p>
            <a:r>
              <a:t>- Boxplots for Weather, Traffic, and Vehicle impact</a:t>
            </a:r>
          </a:p>
          <a:p>
            <a:r>
              <a:t>- Bar plots for Product Category effects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9463EF-DDA2-47F3-F59C-BE342F4196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418" r="12322" b="3200"/>
          <a:stretch/>
        </p:blipFill>
        <p:spPr>
          <a:xfrm>
            <a:off x="196645" y="869285"/>
            <a:ext cx="8032955" cy="3112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ABE080-4891-14D2-B261-6BB480D5E6AE}"/>
              </a:ext>
            </a:extLst>
          </p:cNvPr>
          <p:cNvSpPr txBox="1"/>
          <p:nvPr/>
        </p:nvSpPr>
        <p:spPr>
          <a:xfrm>
            <a:off x="196645" y="78262"/>
            <a:ext cx="8750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a histogram with a KDE (Kernel Density Estimate) plot overlaid, representing the distribution of </a:t>
            </a:r>
            <a:r>
              <a:rPr lang="en-US" b="1" dirty="0"/>
              <a:t>delivery time (in hours)</a:t>
            </a:r>
            <a:r>
              <a:rPr lang="en-US" dirty="0"/>
              <a:t> for Amazon deliveries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97EE1-A338-8322-9396-F7B217CB3D2C}"/>
              </a:ext>
            </a:extLst>
          </p:cNvPr>
          <p:cNvSpPr txBox="1"/>
          <p:nvPr/>
        </p:nvSpPr>
        <p:spPr>
          <a:xfrm>
            <a:off x="358877" y="4224083"/>
            <a:ext cx="85884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deliveries happen between </a:t>
            </a:r>
            <a:r>
              <a:rPr lang="en-US" b="1" dirty="0"/>
              <a:t>50 to 150 hours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 long tail, meaning some deliveries take much longer (outliers).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bimodal distribution</a:t>
            </a:r>
            <a:r>
              <a:rPr lang="en-US" dirty="0"/>
              <a:t> suggests different shipping speeds, possibly </a:t>
            </a:r>
            <a:r>
              <a:rPr lang="en-US" b="1" dirty="0"/>
              <a:t>standard vs. express delivery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45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618C70-71E9-AC17-3417-A34409C4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74" r="4432"/>
          <a:stretch/>
        </p:blipFill>
        <p:spPr>
          <a:xfrm>
            <a:off x="353963" y="1097756"/>
            <a:ext cx="4060721" cy="3305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07016-4DCD-430F-AB52-7C10E591DC9B}"/>
              </a:ext>
            </a:extLst>
          </p:cNvPr>
          <p:cNvSpPr txBox="1"/>
          <p:nvPr/>
        </p:nvSpPr>
        <p:spPr>
          <a:xfrm>
            <a:off x="594852" y="265922"/>
            <a:ext cx="7084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scatter plot visualizes the relationship between </a:t>
            </a:r>
            <a:r>
              <a:rPr lang="en-US" b="1" dirty="0"/>
              <a:t>Distance (km)</a:t>
            </a:r>
            <a:r>
              <a:rPr lang="en-US" dirty="0"/>
              <a:t> and </a:t>
            </a:r>
            <a:r>
              <a:rPr lang="en-US" b="1" dirty="0"/>
              <a:t>Delivery Time (hours)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AA412-756B-EC9D-304F-5860E3F39D9D}"/>
              </a:ext>
            </a:extLst>
          </p:cNvPr>
          <p:cNvSpPr txBox="1"/>
          <p:nvPr/>
        </p:nvSpPr>
        <p:spPr>
          <a:xfrm>
            <a:off x="292510" y="4674065"/>
            <a:ext cx="82443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Next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Check for missing or incorrect data</a:t>
            </a:r>
            <a:r>
              <a:rPr lang="en-US" dirty="0"/>
              <a:t>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 other factors (e.g., shipping method, holidays, or regional delays)</a:t>
            </a:r>
            <a:r>
              <a:rPr lang="en-US" dirty="0"/>
              <a:t> affecting delivery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a regression model</a:t>
            </a:r>
            <a:r>
              <a:rPr lang="en-US" dirty="0"/>
              <a:t> to identify key variables influencing delivery delays.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61AF7-E042-0E4E-DD2C-0A835588D85A}"/>
              </a:ext>
            </a:extLst>
          </p:cNvPr>
          <p:cNvSpPr txBox="1"/>
          <p:nvPr/>
        </p:nvSpPr>
        <p:spPr>
          <a:xfrm>
            <a:off x="4286865" y="1445271"/>
            <a:ext cx="4748979" cy="223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No clear linear relationship: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Deliveries with similar distances (e.g., around 5000 km) show a </a:t>
            </a:r>
            <a:r>
              <a:rPr lang="en-US" sz="1100" b="1" dirty="0"/>
              <a:t>wide range of delivery times</a:t>
            </a:r>
            <a:r>
              <a:rPr lang="en-US" sz="1100" dirty="0"/>
              <a:t>, indicating other influencing factors such as </a:t>
            </a:r>
            <a:r>
              <a:rPr lang="en-US" sz="1100" b="1" dirty="0"/>
              <a:t>shipping method, logistics delays, or location accessibility</a:t>
            </a:r>
            <a:r>
              <a:rPr lang="en-US" sz="1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Grouping at specific distances: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There are clusters at certain distances (e.g., 2000 km, 4000 km, and 6000 km), which may correspond to predefined shipping zones or 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Possible Data Issues: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b="1" dirty="0"/>
              <a:t>vertical line at 0 km</a:t>
            </a:r>
            <a:r>
              <a:rPr lang="en-US" sz="1100" dirty="0"/>
              <a:t> suggests potential data recording issues or local deliveries with missing distance data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95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AF3CA-F17C-1167-0289-B996AD8F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52" t="13656" r="8906"/>
          <a:stretch/>
        </p:blipFill>
        <p:spPr>
          <a:xfrm>
            <a:off x="521110" y="813723"/>
            <a:ext cx="6115665" cy="3276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2BDC17-E687-C565-0BCD-4787175C4AED}"/>
              </a:ext>
            </a:extLst>
          </p:cNvPr>
          <p:cNvSpPr txBox="1"/>
          <p:nvPr/>
        </p:nvSpPr>
        <p:spPr>
          <a:xfrm>
            <a:off x="201562" y="3364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Impact of Weather on Delivery Time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E7931-94B7-AE45-619E-EB78CCDE2D30}"/>
              </a:ext>
            </a:extLst>
          </p:cNvPr>
          <p:cNvSpPr txBox="1"/>
          <p:nvPr/>
        </p:nvSpPr>
        <p:spPr>
          <a:xfrm>
            <a:off x="172064" y="4090219"/>
            <a:ext cx="681375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Sunny conditions:</a:t>
            </a:r>
            <a:r>
              <a:rPr lang="en-US" dirty="0"/>
              <a:t> Have a lower median delivery time, meaning deliveries are generally faster.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Stormy, Sandstorms, Cloudy, Fog, and Windy conditions:</a:t>
            </a:r>
            <a:r>
              <a:rPr lang="en-US" dirty="0"/>
              <a:t> Show </a:t>
            </a:r>
            <a:r>
              <a:rPr lang="en-US" b="1" dirty="0"/>
              <a:t>higher median times</a:t>
            </a:r>
            <a:r>
              <a:rPr lang="en-US" dirty="0"/>
              <a:t> and </a:t>
            </a:r>
            <a:r>
              <a:rPr lang="en-US" b="1" dirty="0"/>
              <a:t>more outliers</a:t>
            </a:r>
            <a:r>
              <a:rPr lang="en-US" dirty="0"/>
              <a:t>, indicating that adverse weather slows down deliveries and increases variability.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Foggy and Cloudy conditions:</a:t>
            </a:r>
            <a:r>
              <a:rPr lang="en-US" dirty="0"/>
              <a:t> Appear to have the </a:t>
            </a:r>
            <a:r>
              <a:rPr lang="en-US" b="1" dirty="0"/>
              <a:t>widest spread</a:t>
            </a:r>
            <a:r>
              <a:rPr lang="en-US" dirty="0"/>
              <a:t>, meaning deliveries under these conditions have highly inconsistent times.</a:t>
            </a:r>
          </a:p>
        </p:txBody>
      </p:sp>
    </p:spTree>
    <p:extLst>
      <p:ext uri="{BB962C8B-B14F-4D97-AF65-F5344CB8AC3E}">
        <p14:creationId xmlns:p14="http://schemas.microsoft.com/office/powerpoint/2010/main" val="425444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1E1683-E0CB-C6C0-7B6D-3761A22F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1" y="941750"/>
            <a:ext cx="5823093" cy="2972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EE318-98A9-CB29-5F23-7847548EF465}"/>
              </a:ext>
            </a:extLst>
          </p:cNvPr>
          <p:cNvSpPr txBox="1"/>
          <p:nvPr/>
        </p:nvSpPr>
        <p:spPr>
          <a:xfrm>
            <a:off x="496529" y="5724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Effect of Vehicle Type on Delivery Time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DDDB4-8E69-57A6-8F02-B861A65386C2}"/>
              </a:ext>
            </a:extLst>
          </p:cNvPr>
          <p:cNvSpPr txBox="1"/>
          <p:nvPr/>
        </p:nvSpPr>
        <p:spPr>
          <a:xfrm>
            <a:off x="673510" y="3913965"/>
            <a:ext cx="6553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Scooters and vans</a:t>
            </a:r>
            <a:r>
              <a:rPr lang="en-US" dirty="0"/>
              <a:t> tend to have </a:t>
            </a:r>
            <a:r>
              <a:rPr lang="en-US" b="1" dirty="0"/>
              <a:t>more consistent</a:t>
            </a:r>
            <a:r>
              <a:rPr lang="en-US" dirty="0"/>
              <a:t> delivery times than motorcycles.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Motorcycles</a:t>
            </a:r>
            <a:r>
              <a:rPr lang="en-US" dirty="0"/>
              <a:t> might be </a:t>
            </a:r>
            <a:r>
              <a:rPr lang="en-US" b="1" dirty="0"/>
              <a:t>faster in some cases</a:t>
            </a:r>
            <a:r>
              <a:rPr lang="en-US" dirty="0"/>
              <a:t>, but they also have more </a:t>
            </a:r>
            <a:r>
              <a:rPr lang="en-US" b="1" dirty="0"/>
              <a:t>variability</a:t>
            </a:r>
            <a:r>
              <a:rPr lang="en-US" dirty="0"/>
              <a:t>, leading to possible delays.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Companies should consider using </a:t>
            </a:r>
            <a:r>
              <a:rPr lang="en-US" b="1" dirty="0"/>
              <a:t>scooters or vans</a:t>
            </a:r>
            <a:r>
              <a:rPr lang="en-US" dirty="0"/>
              <a:t> for more predictable delivery times, especially for time-sensitive deliveries.</a:t>
            </a:r>
          </a:p>
        </p:txBody>
      </p:sp>
    </p:spTree>
    <p:extLst>
      <p:ext uri="{BB962C8B-B14F-4D97-AF65-F5344CB8AC3E}">
        <p14:creationId xmlns:p14="http://schemas.microsoft.com/office/powerpoint/2010/main" val="416088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BB331-2C1D-765B-C097-D7DB01E44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1" y="784433"/>
            <a:ext cx="5759073" cy="3241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90755B-89F1-B7BF-2330-1CA4967E090F}"/>
              </a:ext>
            </a:extLst>
          </p:cNvPr>
          <p:cNvSpPr txBox="1"/>
          <p:nvPr/>
        </p:nvSpPr>
        <p:spPr>
          <a:xfrm>
            <a:off x="644013" y="4151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Agent Rating vs. Delivery Time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0457E-B6FA-78EE-A35F-EF9EC8B4B1C8}"/>
              </a:ext>
            </a:extLst>
          </p:cNvPr>
          <p:cNvSpPr txBox="1"/>
          <p:nvPr/>
        </p:nvSpPr>
        <p:spPr>
          <a:xfrm>
            <a:off x="368709" y="4025894"/>
            <a:ext cx="80378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Higher-rated agents tend to have shorter and more consistent delivery times.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Lower-rated agents exhibit high variability</a:t>
            </a:r>
            <a:r>
              <a:rPr lang="en-US" dirty="0"/>
              <a:t> in delivery times, with frequent delays.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Businesses may benefit from assigning more critical deliveries to </a:t>
            </a:r>
            <a:r>
              <a:rPr lang="en-US" b="1" dirty="0"/>
              <a:t>higher-rated agents</a:t>
            </a:r>
            <a:r>
              <a:rPr lang="en-US" dirty="0"/>
              <a:t> for better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Ratings seem to correlate inversely with delivery time,</a:t>
            </a:r>
            <a:r>
              <a:rPr lang="en-US" dirty="0"/>
              <a:t> meaning as agent ratings increase, delivery time decreases.</a:t>
            </a:r>
          </a:p>
        </p:txBody>
      </p:sp>
    </p:spTree>
    <p:extLst>
      <p:ext uri="{BB962C8B-B14F-4D97-AF65-F5344CB8AC3E}">
        <p14:creationId xmlns:p14="http://schemas.microsoft.com/office/powerpoint/2010/main" val="159595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713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Amazon Delivery Time Prediction</vt:lpstr>
      <vt:lpstr>Introduction</vt:lpstr>
      <vt:lpstr>Data Preprocessing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Model Training &amp; Evaluation</vt:lpstr>
      <vt:lpstr>Best Model Selection &amp; Deployment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Monika Kennedy</cp:lastModifiedBy>
  <cp:revision>2</cp:revision>
  <dcterms:created xsi:type="dcterms:W3CDTF">2013-01-27T09:14:16Z</dcterms:created>
  <dcterms:modified xsi:type="dcterms:W3CDTF">2025-02-08T18:38:55Z</dcterms:modified>
  <cp:category/>
</cp:coreProperties>
</file>