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Light"/>
      <p:regular r:id="rId27"/>
      <p:bold r:id="rId28"/>
      <p:italic r:id="rId29"/>
      <p:boldItalic r:id="rId30"/>
    </p:embeddedFont>
    <p:embeddedFont>
      <p:font typeface="Montserrat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h+LpuW7b4pj5L5THe9Y9KB/2KR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Light-bold.fntdata"/><Relationship Id="rId27" Type="http://schemas.openxmlformats.org/officeDocument/2006/relationships/font" Target="fonts/Montserrat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ExtraBold-bold.fntdata"/><Relationship Id="rId30" Type="http://schemas.openxmlformats.org/officeDocument/2006/relationships/font" Target="fonts/MontserratLight-boldItalic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MontserratExtraBol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0cc4200d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180cc4200d4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07013175f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1807013175f_0_5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807013175f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1807013175f_5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07013175f_2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807013175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807013175f_0_7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1807013175f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f055e87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1af055e878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9e273e9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1b9e273e9f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07013175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1807013175f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952833f80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5952833f8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7FE8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0cc4200d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180cc4200d4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0cc4200d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180cc4200d4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0cc4200d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180cc4200d4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64750" y="0"/>
            <a:ext cx="11003525" cy="70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4220308" y="-21845"/>
            <a:ext cx="9718313" cy="8223310"/>
          </a:xfrm>
          <a:prstGeom prst="parallelogram">
            <a:avLst>
              <a:gd fmla="val 25000" name="adj"/>
            </a:avLst>
          </a:prstGeom>
          <a:solidFill>
            <a:srgbClr val="2135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172675" y="1660925"/>
            <a:ext cx="52854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Effect of </a:t>
            </a:r>
            <a:r>
              <a:rPr b="1" i="0" lang="en-US" sz="3500" u="none" cap="none" strike="noStrike">
                <a:solidFill>
                  <a:srgbClr val="FF9700"/>
                </a:solidFill>
                <a:latin typeface="Montserrat"/>
                <a:ea typeface="Montserrat"/>
                <a:cs typeface="Montserrat"/>
                <a:sym typeface="Montserrat"/>
              </a:rPr>
              <a:t>Camera Use</a:t>
            </a:r>
            <a:r>
              <a:rPr b="1" i="0" lang="en-US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b="1" i="0" lang="en-US" sz="3500" u="none" cap="none" strike="noStrike">
                <a:solidFill>
                  <a:srgbClr val="FF9700"/>
                </a:solidFill>
                <a:latin typeface="Montserrat"/>
                <a:ea typeface="Montserrat"/>
                <a:cs typeface="Montserrat"/>
                <a:sym typeface="Montserrat"/>
              </a:rPr>
              <a:t>Online Learning</a:t>
            </a:r>
            <a:r>
              <a:rPr b="1" i="0" lang="en-US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on Participant </a:t>
            </a:r>
            <a:r>
              <a:rPr b="1" i="0" lang="en-US" sz="3500" u="none" cap="none" strike="noStrike">
                <a:solidFill>
                  <a:srgbClr val="FF9700"/>
                </a:solidFill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i="0" sz="600" u="none" cap="none" strike="noStrike">
              <a:solidFill>
                <a:srgbClr val="FF97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172675" y="5056175"/>
            <a:ext cx="46221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Presented to you by: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AutoNum type="arabicPeriod"/>
            </a:pPr>
            <a:r>
              <a:rPr b="0" i="0" lang="en-US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Aithal, Mukunda</a:t>
            </a:r>
            <a:endParaRPr b="0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AutoNum type="arabicPeriod"/>
            </a:pPr>
            <a:r>
              <a:rPr b="0" i="0" lang="en-US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Cheng, Yifan</a:t>
            </a:r>
            <a:endParaRPr b="0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AutoNum type="arabicPeriod"/>
            </a:pPr>
            <a:r>
              <a:rPr b="0" i="0" lang="en-US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Huang, Cindy</a:t>
            </a:r>
            <a:endParaRPr b="0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AutoNum type="arabicPeriod"/>
            </a:pPr>
            <a:r>
              <a:rPr b="0" i="0" lang="en-US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Sembiring, Monika</a:t>
            </a:r>
            <a:endParaRPr b="0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AutoNum type="arabicPeriod"/>
            </a:pPr>
            <a:r>
              <a:rPr b="0" i="0" lang="en-US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Wang, Kelly</a:t>
            </a:r>
            <a:endParaRPr b="0" i="0" sz="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4102036" y="2545978"/>
            <a:ext cx="1915380" cy="4368386"/>
          </a:xfrm>
          <a:prstGeom prst="parallelogram">
            <a:avLst>
              <a:gd fmla="val 58175" name="adj"/>
            </a:avLst>
          </a:prstGeom>
          <a:solidFill>
            <a:srgbClr val="007FE8">
              <a:alpha val="6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1014" y="-3933112"/>
            <a:ext cx="4756899" cy="345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0cc4200d4_0_73"/>
          <p:cNvSpPr txBox="1"/>
          <p:nvPr/>
        </p:nvSpPr>
        <p:spPr>
          <a:xfrm>
            <a:off x="169600" y="152400"/>
            <a:ext cx="1219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97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PROJECT</a:t>
            </a:r>
            <a:r>
              <a:rPr b="0" i="0" lang="en-US" sz="2800" u="none" cap="none" strike="noStrike">
                <a:solidFill>
                  <a:srgbClr val="04958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b="1" i="0" lang="en-US" sz="2800" u="none" cap="none" strike="noStrike">
                <a:solidFill>
                  <a:srgbClr val="21356D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0" i="0" sz="2400" u="none" cap="none" strike="noStrike">
              <a:solidFill>
                <a:srgbClr val="2135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g180cc4200d4_0_73"/>
          <p:cNvSpPr/>
          <p:nvPr/>
        </p:nvSpPr>
        <p:spPr>
          <a:xfrm>
            <a:off x="4845000" y="6437475"/>
            <a:ext cx="2422500" cy="420600"/>
          </a:xfrm>
          <a:prstGeom prst="rect">
            <a:avLst/>
          </a:prstGeom>
          <a:solidFill>
            <a:srgbClr val="21356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g180cc4200d4_0_73"/>
          <p:cNvSpPr/>
          <p:nvPr/>
        </p:nvSpPr>
        <p:spPr>
          <a:xfrm>
            <a:off x="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g180cc4200d4_0_73"/>
          <p:cNvSpPr/>
          <p:nvPr/>
        </p:nvSpPr>
        <p:spPr>
          <a:xfrm>
            <a:off x="2422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g180cc4200d4_0_73"/>
          <p:cNvSpPr/>
          <p:nvPr/>
        </p:nvSpPr>
        <p:spPr>
          <a:xfrm>
            <a:off x="7267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Findings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g180cc4200d4_0_73"/>
          <p:cNvSpPr/>
          <p:nvPr/>
        </p:nvSpPr>
        <p:spPr>
          <a:xfrm>
            <a:off x="9690000" y="6437475"/>
            <a:ext cx="26091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g180cc4200d4_0_73"/>
          <p:cNvSpPr txBox="1"/>
          <p:nvPr/>
        </p:nvSpPr>
        <p:spPr>
          <a:xfrm>
            <a:off x="1439775" y="2087975"/>
            <a:ext cx="10202100" cy="646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ivreg(y ~ X + G + X:G|T + G + T:G + additional controls)</a:t>
            </a:r>
            <a:endParaRPr b="1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g180cc4200d4_0_73"/>
          <p:cNvSpPr txBox="1"/>
          <p:nvPr/>
        </p:nvSpPr>
        <p:spPr>
          <a:xfrm>
            <a:off x="1428675" y="2905025"/>
            <a:ext cx="10224300" cy="27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with: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number of correct answer from quiz after the video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whether the video on and recorded for at least 40% of the video (&gt; 120 seconds)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indicate group that answered all pre-quiz correct vs. group that did not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 participant actual decision to have camera on and be recorded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controls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 correct answer for quiz before video, duration to finish the survey, gender, race, and ID of the video watched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g180cc4200d4_0_73"/>
          <p:cNvSpPr txBox="1"/>
          <p:nvPr/>
        </p:nvSpPr>
        <p:spPr>
          <a:xfrm>
            <a:off x="1439775" y="1270925"/>
            <a:ext cx="8202900" cy="646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LATE with Heterogeneous causal effect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g180cc4200d4_0_73"/>
          <p:cNvSpPr/>
          <p:nvPr/>
        </p:nvSpPr>
        <p:spPr>
          <a:xfrm>
            <a:off x="448425" y="1193975"/>
            <a:ext cx="831000" cy="80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</a:t>
            </a:r>
            <a:endParaRPr b="0" i="0" sz="30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07013175f_0_589"/>
          <p:cNvSpPr/>
          <p:nvPr/>
        </p:nvSpPr>
        <p:spPr>
          <a:xfrm>
            <a:off x="48450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g1807013175f_0_589"/>
          <p:cNvSpPr/>
          <p:nvPr/>
        </p:nvSpPr>
        <p:spPr>
          <a:xfrm>
            <a:off x="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g1807013175f_0_589"/>
          <p:cNvSpPr/>
          <p:nvPr/>
        </p:nvSpPr>
        <p:spPr>
          <a:xfrm>
            <a:off x="2422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g1807013175f_0_589"/>
          <p:cNvSpPr/>
          <p:nvPr/>
        </p:nvSpPr>
        <p:spPr>
          <a:xfrm>
            <a:off x="7267500" y="6437475"/>
            <a:ext cx="2422500" cy="420600"/>
          </a:xfrm>
          <a:prstGeom prst="rect">
            <a:avLst/>
          </a:prstGeom>
          <a:solidFill>
            <a:srgbClr val="21356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Findings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g1807013175f_0_589"/>
          <p:cNvSpPr/>
          <p:nvPr/>
        </p:nvSpPr>
        <p:spPr>
          <a:xfrm>
            <a:off x="9690000" y="6437475"/>
            <a:ext cx="26091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g1807013175f_0_589"/>
          <p:cNvSpPr/>
          <p:nvPr/>
        </p:nvSpPr>
        <p:spPr>
          <a:xfrm>
            <a:off x="48450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g1807013175f_0_589"/>
          <p:cNvSpPr/>
          <p:nvPr/>
        </p:nvSpPr>
        <p:spPr>
          <a:xfrm>
            <a:off x="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g1807013175f_0_589"/>
          <p:cNvSpPr/>
          <p:nvPr/>
        </p:nvSpPr>
        <p:spPr>
          <a:xfrm>
            <a:off x="2422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g1807013175f_0_589"/>
          <p:cNvSpPr/>
          <p:nvPr/>
        </p:nvSpPr>
        <p:spPr>
          <a:xfrm>
            <a:off x="7267500" y="6437475"/>
            <a:ext cx="2422500" cy="420600"/>
          </a:xfrm>
          <a:prstGeom prst="rect">
            <a:avLst/>
          </a:prstGeom>
          <a:solidFill>
            <a:srgbClr val="21356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Findings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g1807013175f_0_589"/>
          <p:cNvSpPr/>
          <p:nvPr/>
        </p:nvSpPr>
        <p:spPr>
          <a:xfrm>
            <a:off x="9690000" y="6437475"/>
            <a:ext cx="26091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g1807013175f_0_589"/>
          <p:cNvSpPr txBox="1"/>
          <p:nvPr/>
        </p:nvSpPr>
        <p:spPr>
          <a:xfrm>
            <a:off x="169599" y="152400"/>
            <a:ext cx="1219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97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REGRESSION:</a:t>
            </a:r>
            <a:r>
              <a:rPr b="0" i="0" lang="en-US" sz="2800" u="none" cap="none" strike="noStrike">
                <a:solidFill>
                  <a:srgbClr val="04958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b="1" i="0" lang="en-US" sz="2800" u="none" cap="none" strike="noStrike">
                <a:solidFill>
                  <a:srgbClr val="21356D"/>
                </a:solidFill>
                <a:latin typeface="Montserrat"/>
                <a:ea typeface="Montserrat"/>
                <a:cs typeface="Montserrat"/>
                <a:sym typeface="Montserrat"/>
              </a:rPr>
              <a:t>OVERALL CAUSAL EFFECTS</a:t>
            </a:r>
            <a:endParaRPr b="0" i="0" sz="2800" u="none" cap="none" strike="noStrike">
              <a:solidFill>
                <a:srgbClr val="2135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g1807013175f_0_5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150" y="675600"/>
            <a:ext cx="8442949" cy="56949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807013175f_0_589"/>
          <p:cNvSpPr/>
          <p:nvPr/>
        </p:nvSpPr>
        <p:spPr>
          <a:xfrm>
            <a:off x="2830500" y="1797425"/>
            <a:ext cx="632100" cy="5232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1807013175f_0_589"/>
          <p:cNvSpPr/>
          <p:nvPr/>
        </p:nvSpPr>
        <p:spPr>
          <a:xfrm>
            <a:off x="4044550" y="2259725"/>
            <a:ext cx="632100" cy="523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807013175f_0_589"/>
          <p:cNvSpPr/>
          <p:nvPr/>
        </p:nvSpPr>
        <p:spPr>
          <a:xfrm>
            <a:off x="5178025" y="2638525"/>
            <a:ext cx="632100" cy="5232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807013175f_0_589"/>
          <p:cNvSpPr/>
          <p:nvPr/>
        </p:nvSpPr>
        <p:spPr>
          <a:xfrm>
            <a:off x="6962350" y="3546925"/>
            <a:ext cx="632100" cy="35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1807013175f_0_589"/>
          <p:cNvSpPr/>
          <p:nvPr/>
        </p:nvSpPr>
        <p:spPr>
          <a:xfrm>
            <a:off x="2967300" y="2424425"/>
            <a:ext cx="358500" cy="35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g1807013175f_0_589"/>
          <p:cNvSpPr/>
          <p:nvPr/>
        </p:nvSpPr>
        <p:spPr>
          <a:xfrm>
            <a:off x="4181350" y="2859825"/>
            <a:ext cx="358500" cy="35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g1807013175f_0_589"/>
          <p:cNvSpPr/>
          <p:nvPr/>
        </p:nvSpPr>
        <p:spPr>
          <a:xfrm>
            <a:off x="5314825" y="2200975"/>
            <a:ext cx="358500" cy="35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g1807013175f_0_589"/>
          <p:cNvSpPr/>
          <p:nvPr/>
        </p:nvSpPr>
        <p:spPr>
          <a:xfrm>
            <a:off x="6527650" y="3561850"/>
            <a:ext cx="358500" cy="35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g1807013175f_0_589"/>
          <p:cNvSpPr txBox="1"/>
          <p:nvPr/>
        </p:nvSpPr>
        <p:spPr>
          <a:xfrm>
            <a:off x="8895600" y="967963"/>
            <a:ext cx="3075000" cy="738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Camera Requirements: No causal effect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g1807013175f_0_589"/>
          <p:cNvSpPr txBox="1"/>
          <p:nvPr/>
        </p:nvSpPr>
        <p:spPr>
          <a:xfrm>
            <a:off x="8895600" y="1994863"/>
            <a:ext cx="3075000" cy="738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Allow Camera: 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causal effect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g1807013175f_0_589"/>
          <p:cNvSpPr txBox="1"/>
          <p:nvPr/>
        </p:nvSpPr>
        <p:spPr>
          <a:xfrm>
            <a:off x="8895600" y="3021750"/>
            <a:ext cx="3075000" cy="738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Camera on for &gt; 120s: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causal effect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1" name="Google Shape;261;g1807013175f_0_589"/>
          <p:cNvCxnSpPr>
            <a:stCxn id="250" idx="0"/>
            <a:endCxn id="258" idx="1"/>
          </p:cNvCxnSpPr>
          <p:nvPr/>
        </p:nvCxnSpPr>
        <p:spPr>
          <a:xfrm rot="-5400000">
            <a:off x="5791200" y="-1307125"/>
            <a:ext cx="459900" cy="5749200"/>
          </a:xfrm>
          <a:prstGeom prst="bentConnector2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62" name="Google Shape;262;g1807013175f_0_589"/>
          <p:cNvCxnSpPr>
            <a:stCxn id="251" idx="0"/>
            <a:endCxn id="259" idx="1"/>
          </p:cNvCxnSpPr>
          <p:nvPr/>
        </p:nvCxnSpPr>
        <p:spPr>
          <a:xfrm flipH="1" rot="-5400000">
            <a:off x="6575800" y="44525"/>
            <a:ext cx="104700" cy="4535100"/>
          </a:xfrm>
          <a:prstGeom prst="bentConnector4">
            <a:avLst>
              <a:gd fmla="val -227436" name="adj1"/>
              <a:gd fmla="val 53483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63" name="Google Shape;263;g1807013175f_0_589"/>
          <p:cNvCxnSpPr>
            <a:stCxn id="252" idx="2"/>
            <a:endCxn id="260" idx="1"/>
          </p:cNvCxnSpPr>
          <p:nvPr/>
        </p:nvCxnSpPr>
        <p:spPr>
          <a:xfrm flipH="1" rot="-5400000">
            <a:off x="7080025" y="1575775"/>
            <a:ext cx="229500" cy="3401400"/>
          </a:xfrm>
          <a:prstGeom prst="bentConnector2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g1807013175f_0_589"/>
          <p:cNvCxnSpPr>
            <a:stCxn id="253" idx="3"/>
            <a:endCxn id="265" idx="1"/>
          </p:cNvCxnSpPr>
          <p:nvPr/>
        </p:nvCxnSpPr>
        <p:spPr>
          <a:xfrm>
            <a:off x="7594450" y="3726175"/>
            <a:ext cx="1301100" cy="7092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65" name="Google Shape;265;g1807013175f_0_589"/>
          <p:cNvSpPr txBox="1"/>
          <p:nvPr/>
        </p:nvSpPr>
        <p:spPr>
          <a:xfrm>
            <a:off x="8895600" y="4065875"/>
            <a:ext cx="3075000" cy="738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heterogeneous causal effect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807013175f_5_14"/>
          <p:cNvSpPr txBox="1"/>
          <p:nvPr/>
        </p:nvSpPr>
        <p:spPr>
          <a:xfrm>
            <a:off x="169600" y="152400"/>
            <a:ext cx="1219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97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LESSON</a:t>
            </a:r>
            <a:r>
              <a:rPr b="0" i="0" lang="en-US" sz="2800" u="none" cap="none" strike="noStrike">
                <a:solidFill>
                  <a:srgbClr val="04958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b="1" i="0" lang="en-US" sz="2800" u="none" cap="none" strike="noStrike">
                <a:solidFill>
                  <a:srgbClr val="21356D"/>
                </a:solidFill>
                <a:latin typeface="Montserrat"/>
                <a:ea typeface="Montserrat"/>
                <a:cs typeface="Montserrat"/>
                <a:sym typeface="Montserrat"/>
              </a:rPr>
              <a:t>LEARNED</a:t>
            </a:r>
            <a:endParaRPr b="0" i="0" sz="2400" u="none" cap="none" strike="noStrike">
              <a:solidFill>
                <a:srgbClr val="2135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g1807013175f_5_14"/>
          <p:cNvSpPr/>
          <p:nvPr/>
        </p:nvSpPr>
        <p:spPr>
          <a:xfrm>
            <a:off x="48450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g1807013175f_5_14"/>
          <p:cNvSpPr/>
          <p:nvPr/>
        </p:nvSpPr>
        <p:spPr>
          <a:xfrm>
            <a:off x="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g1807013175f_5_14"/>
          <p:cNvSpPr/>
          <p:nvPr/>
        </p:nvSpPr>
        <p:spPr>
          <a:xfrm>
            <a:off x="2422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g1807013175f_5_14"/>
          <p:cNvSpPr/>
          <p:nvPr/>
        </p:nvSpPr>
        <p:spPr>
          <a:xfrm>
            <a:off x="7267500" y="6437475"/>
            <a:ext cx="2422500" cy="420600"/>
          </a:xfrm>
          <a:prstGeom prst="rect">
            <a:avLst/>
          </a:prstGeom>
          <a:solidFill>
            <a:srgbClr val="21356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Findings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g1807013175f_5_14"/>
          <p:cNvSpPr/>
          <p:nvPr/>
        </p:nvSpPr>
        <p:spPr>
          <a:xfrm>
            <a:off x="9690000" y="6437475"/>
            <a:ext cx="26091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g1807013175f_5_14"/>
          <p:cNvSpPr/>
          <p:nvPr/>
        </p:nvSpPr>
        <p:spPr>
          <a:xfrm>
            <a:off x="48450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g1807013175f_5_14"/>
          <p:cNvSpPr/>
          <p:nvPr/>
        </p:nvSpPr>
        <p:spPr>
          <a:xfrm>
            <a:off x="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g1807013175f_5_14"/>
          <p:cNvSpPr/>
          <p:nvPr/>
        </p:nvSpPr>
        <p:spPr>
          <a:xfrm>
            <a:off x="2422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g1807013175f_5_14"/>
          <p:cNvSpPr/>
          <p:nvPr/>
        </p:nvSpPr>
        <p:spPr>
          <a:xfrm>
            <a:off x="7267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Findings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g1807013175f_5_14"/>
          <p:cNvSpPr/>
          <p:nvPr/>
        </p:nvSpPr>
        <p:spPr>
          <a:xfrm>
            <a:off x="9690000" y="6437475"/>
            <a:ext cx="2609100" cy="420600"/>
          </a:xfrm>
          <a:prstGeom prst="rect">
            <a:avLst/>
          </a:prstGeom>
          <a:solidFill>
            <a:srgbClr val="21356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g1807013175f_5_14"/>
          <p:cNvSpPr txBox="1"/>
          <p:nvPr/>
        </p:nvSpPr>
        <p:spPr>
          <a:xfrm>
            <a:off x="2221213" y="1478213"/>
            <a:ext cx="9023700" cy="492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Recording duration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might not explain attention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well.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2" name="Google Shape;282;g1807013175f_5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088" y="1293575"/>
            <a:ext cx="861875" cy="86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807013175f_5_14"/>
          <p:cNvSpPr txBox="1"/>
          <p:nvPr/>
        </p:nvSpPr>
        <p:spPr>
          <a:xfrm>
            <a:off x="2221213" y="2625151"/>
            <a:ext cx="9023700" cy="80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Even though the result is not statistically significant, this analysis can be a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baseline for future studies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4" name="Google Shape;284;g1807013175f_5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7088" y="2594430"/>
            <a:ext cx="861875" cy="8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07013175f_2_15"/>
          <p:cNvSpPr txBox="1"/>
          <p:nvPr/>
        </p:nvSpPr>
        <p:spPr>
          <a:xfrm>
            <a:off x="3018600" y="3105950"/>
            <a:ext cx="2744700" cy="252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Attention Level</a:t>
            </a:r>
            <a:endParaRPr b="1" i="0" sz="2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Collect data that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explain attention level better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such as eye movement along the material in the screen.</a:t>
            </a:r>
            <a:endParaRPr b="1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g1807013175f_2_15"/>
          <p:cNvSpPr txBox="1"/>
          <p:nvPr/>
        </p:nvSpPr>
        <p:spPr>
          <a:xfrm>
            <a:off x="6428700" y="3105950"/>
            <a:ext cx="2744700" cy="252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Sample Size</a:t>
            </a:r>
            <a:endParaRPr b="1" i="0" sz="2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Recruit more participants to c</a:t>
            </a: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ollect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more data for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higher power of study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g1807013175f_2_15"/>
          <p:cNvSpPr txBox="1"/>
          <p:nvPr/>
        </p:nvSpPr>
        <p:spPr>
          <a:xfrm>
            <a:off x="169599" y="152400"/>
            <a:ext cx="1219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97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FUTURE </a:t>
            </a:r>
            <a:r>
              <a:rPr b="1" i="0" lang="en-US" sz="2800" u="none" cap="none" strike="noStrike">
                <a:solidFill>
                  <a:srgbClr val="21356D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b="0" i="0" sz="2800" u="none" cap="none" strike="noStrike">
              <a:solidFill>
                <a:srgbClr val="2135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g1807013175f_2_15"/>
          <p:cNvSpPr/>
          <p:nvPr/>
        </p:nvSpPr>
        <p:spPr>
          <a:xfrm>
            <a:off x="48450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g1807013175f_2_15"/>
          <p:cNvSpPr/>
          <p:nvPr/>
        </p:nvSpPr>
        <p:spPr>
          <a:xfrm>
            <a:off x="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g1807013175f_2_15"/>
          <p:cNvSpPr/>
          <p:nvPr/>
        </p:nvSpPr>
        <p:spPr>
          <a:xfrm>
            <a:off x="2422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g1807013175f_2_15"/>
          <p:cNvSpPr/>
          <p:nvPr/>
        </p:nvSpPr>
        <p:spPr>
          <a:xfrm>
            <a:off x="7267500" y="6437475"/>
            <a:ext cx="2422500" cy="420600"/>
          </a:xfrm>
          <a:prstGeom prst="rect">
            <a:avLst/>
          </a:prstGeom>
          <a:solidFill>
            <a:srgbClr val="21356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Findings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g1807013175f_2_15"/>
          <p:cNvSpPr/>
          <p:nvPr/>
        </p:nvSpPr>
        <p:spPr>
          <a:xfrm>
            <a:off x="9690000" y="6437475"/>
            <a:ext cx="26091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g1807013175f_2_15"/>
          <p:cNvSpPr/>
          <p:nvPr/>
        </p:nvSpPr>
        <p:spPr>
          <a:xfrm>
            <a:off x="48450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g1807013175f_2_15"/>
          <p:cNvSpPr/>
          <p:nvPr/>
        </p:nvSpPr>
        <p:spPr>
          <a:xfrm>
            <a:off x="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g1807013175f_2_15"/>
          <p:cNvSpPr/>
          <p:nvPr/>
        </p:nvSpPr>
        <p:spPr>
          <a:xfrm>
            <a:off x="2422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g1807013175f_2_15"/>
          <p:cNvSpPr/>
          <p:nvPr/>
        </p:nvSpPr>
        <p:spPr>
          <a:xfrm>
            <a:off x="7267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Findings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g1807013175f_2_15"/>
          <p:cNvSpPr/>
          <p:nvPr/>
        </p:nvSpPr>
        <p:spPr>
          <a:xfrm>
            <a:off x="9690000" y="6437475"/>
            <a:ext cx="2609100" cy="420600"/>
          </a:xfrm>
          <a:prstGeom prst="rect">
            <a:avLst/>
          </a:prstGeom>
          <a:solidFill>
            <a:srgbClr val="21356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2" name="Google Shape;302;g1807013175f_2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4801" y="1066338"/>
            <a:ext cx="1816700" cy="181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1807013175f_2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2700" y="1066350"/>
            <a:ext cx="1816700" cy="18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56D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807013175f_0_759"/>
          <p:cNvSpPr txBox="1"/>
          <p:nvPr/>
        </p:nvSpPr>
        <p:spPr>
          <a:xfrm>
            <a:off x="3453300" y="2998050"/>
            <a:ext cx="5285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</a:t>
            </a:r>
            <a:r>
              <a:rPr b="1" i="0" lang="en-US" sz="5000" u="none" cap="none" strike="noStrike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i="0" sz="2100" u="none" cap="none" strike="noStrike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f055e878b_1_0"/>
          <p:cNvSpPr/>
          <p:nvPr/>
        </p:nvSpPr>
        <p:spPr>
          <a:xfrm>
            <a:off x="48450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g1af055e878b_1_0"/>
          <p:cNvSpPr/>
          <p:nvPr/>
        </p:nvSpPr>
        <p:spPr>
          <a:xfrm>
            <a:off x="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g1af055e878b_1_0"/>
          <p:cNvSpPr/>
          <p:nvPr/>
        </p:nvSpPr>
        <p:spPr>
          <a:xfrm>
            <a:off x="306375" y="1198000"/>
            <a:ext cx="2422500" cy="8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g1af055e878b_1_0"/>
          <p:cNvSpPr/>
          <p:nvPr/>
        </p:nvSpPr>
        <p:spPr>
          <a:xfrm>
            <a:off x="2875750" y="1198000"/>
            <a:ext cx="8982000" cy="877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59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Popularity of online learning and its potential to sustain.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related research of turning video on in online learning on with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 of learning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g1af055e878b_1_0"/>
          <p:cNvSpPr/>
          <p:nvPr/>
        </p:nvSpPr>
        <p:spPr>
          <a:xfrm>
            <a:off x="306375" y="4266726"/>
            <a:ext cx="2422500" cy="8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Findings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g1af055e878b_1_0"/>
          <p:cNvSpPr/>
          <p:nvPr/>
        </p:nvSpPr>
        <p:spPr>
          <a:xfrm>
            <a:off x="306375" y="5279350"/>
            <a:ext cx="2422500" cy="8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b="1" i="0" sz="175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af055e878b_1_0"/>
          <p:cNvSpPr/>
          <p:nvPr/>
        </p:nvSpPr>
        <p:spPr>
          <a:xfrm>
            <a:off x="2875751" y="3264929"/>
            <a:ext cx="2682300" cy="871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1af055e878b_1_0"/>
          <p:cNvSpPr/>
          <p:nvPr/>
        </p:nvSpPr>
        <p:spPr>
          <a:xfrm>
            <a:off x="5643419" y="3258775"/>
            <a:ext cx="6214200" cy="871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Regression to get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four level causal effect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g1af055e878b_1_0"/>
          <p:cNvSpPr/>
          <p:nvPr/>
        </p:nvSpPr>
        <p:spPr>
          <a:xfrm>
            <a:off x="306375" y="3235101"/>
            <a:ext cx="2422500" cy="8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g1af055e878b_1_0"/>
          <p:cNvSpPr/>
          <p:nvPr/>
        </p:nvSpPr>
        <p:spPr>
          <a:xfrm>
            <a:off x="2875750" y="4267625"/>
            <a:ext cx="8982000" cy="878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59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results are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 statistically significant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~ no causal effects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Insignificance due to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limited data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that explains attention.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g1af055e878b_1_0"/>
          <p:cNvSpPr/>
          <p:nvPr/>
        </p:nvSpPr>
        <p:spPr>
          <a:xfrm>
            <a:off x="306375" y="2204942"/>
            <a:ext cx="2422500" cy="8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g1af055e878b_1_0"/>
          <p:cNvSpPr/>
          <p:nvPr/>
        </p:nvSpPr>
        <p:spPr>
          <a:xfrm>
            <a:off x="2875746" y="2229654"/>
            <a:ext cx="8982000" cy="877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Does having the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video 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being recorded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during online learning affect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participant learning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g1af055e878b_1_0"/>
          <p:cNvSpPr/>
          <p:nvPr/>
        </p:nvSpPr>
        <p:spPr>
          <a:xfrm>
            <a:off x="2422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af055e878b_1_0"/>
          <p:cNvSpPr/>
          <p:nvPr/>
        </p:nvSpPr>
        <p:spPr>
          <a:xfrm>
            <a:off x="2870225" y="5276375"/>
            <a:ext cx="8982000" cy="878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59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Incorporate more data on covariates that explain attention.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Recruit more participants to c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ollect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more data for higher power of study. 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1af055e878b_1_0"/>
          <p:cNvSpPr txBox="1"/>
          <p:nvPr/>
        </p:nvSpPr>
        <p:spPr>
          <a:xfrm>
            <a:off x="169594" y="152400"/>
            <a:ext cx="5479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97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EXECUTIVE </a:t>
            </a:r>
            <a:r>
              <a:rPr b="1" i="0" lang="en-US" sz="2800" u="none" cap="none" strike="noStrike">
                <a:solidFill>
                  <a:srgbClr val="21356D"/>
                </a:solidFill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endParaRPr b="0" i="0" sz="2800" u="none" cap="none" strike="noStrike">
              <a:solidFill>
                <a:srgbClr val="2135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2135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g1af055e878b_1_0"/>
          <p:cNvSpPr/>
          <p:nvPr/>
        </p:nvSpPr>
        <p:spPr>
          <a:xfrm>
            <a:off x="7267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Findings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g1af055e878b_1_0"/>
          <p:cNvSpPr/>
          <p:nvPr/>
        </p:nvSpPr>
        <p:spPr>
          <a:xfrm>
            <a:off x="9690000" y="6437475"/>
            <a:ext cx="26091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9e273e9f0_0_6"/>
          <p:cNvSpPr txBox="1"/>
          <p:nvPr/>
        </p:nvSpPr>
        <p:spPr>
          <a:xfrm>
            <a:off x="169601" y="152400"/>
            <a:ext cx="673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97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BACKGROUND </a:t>
            </a:r>
            <a:r>
              <a:rPr b="1" i="0" lang="en-US" sz="2800" u="none" cap="none" strike="noStrike">
                <a:solidFill>
                  <a:srgbClr val="21356D"/>
                </a:solidFill>
                <a:latin typeface="Montserrat"/>
                <a:ea typeface="Montserrat"/>
                <a:cs typeface="Montserrat"/>
                <a:sym typeface="Montserrat"/>
              </a:rPr>
              <a:t>&amp; MOTIVATION</a:t>
            </a:r>
            <a:endParaRPr b="0" i="0" sz="2800" u="none" cap="none" strike="noStrike">
              <a:solidFill>
                <a:srgbClr val="2135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2135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g1b9e273e9f0_0_6"/>
          <p:cNvSpPr/>
          <p:nvPr/>
        </p:nvSpPr>
        <p:spPr>
          <a:xfrm>
            <a:off x="48450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g1b9e273e9f0_0_6"/>
          <p:cNvSpPr/>
          <p:nvPr/>
        </p:nvSpPr>
        <p:spPr>
          <a:xfrm>
            <a:off x="0" y="6437475"/>
            <a:ext cx="2422500" cy="420600"/>
          </a:xfrm>
          <a:prstGeom prst="rect">
            <a:avLst/>
          </a:prstGeom>
          <a:solidFill>
            <a:srgbClr val="21356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g1b9e273e9f0_0_6"/>
          <p:cNvSpPr/>
          <p:nvPr/>
        </p:nvSpPr>
        <p:spPr>
          <a:xfrm>
            <a:off x="2422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g1b9e273e9f0_0_6"/>
          <p:cNvSpPr/>
          <p:nvPr/>
        </p:nvSpPr>
        <p:spPr>
          <a:xfrm>
            <a:off x="7267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Findings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g1b9e273e9f0_0_6"/>
          <p:cNvSpPr/>
          <p:nvPr/>
        </p:nvSpPr>
        <p:spPr>
          <a:xfrm>
            <a:off x="9690000" y="6437475"/>
            <a:ext cx="26091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g1b9e273e9f0_0_6"/>
          <p:cNvSpPr txBox="1"/>
          <p:nvPr/>
        </p:nvSpPr>
        <p:spPr>
          <a:xfrm>
            <a:off x="4371000" y="3020275"/>
            <a:ext cx="3370500" cy="23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June of 2020,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more than 700 universities were holding classes online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using the video communication platform Zoom (Kostadin et al., 2022)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g1b9e273e9f0_0_6"/>
          <p:cNvSpPr txBox="1"/>
          <p:nvPr/>
        </p:nvSpPr>
        <p:spPr>
          <a:xfrm>
            <a:off x="8340575" y="3020275"/>
            <a:ext cx="3370500" cy="295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Even as quarantine restrictions are being lifted, there is a general consensus that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virtual learning platforms will remain an indispensable educational tool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(George et al., 2021)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g1b9e273e9f0_0_6"/>
          <p:cNvSpPr txBox="1"/>
          <p:nvPr/>
        </p:nvSpPr>
        <p:spPr>
          <a:xfrm>
            <a:off x="401437" y="3020275"/>
            <a:ext cx="3370500" cy="172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Online learning had already been on the rise (Seaman et al., 2018), but the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pandemic catalyzed this trend.</a:t>
            </a:r>
            <a:endParaRPr b="1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g1b9e273e9f0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913" y="1214650"/>
            <a:ext cx="1657524" cy="165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b9e273e9f0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7501" y="1214663"/>
            <a:ext cx="1657500" cy="16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b9e273e9f0_0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97075" y="1214673"/>
            <a:ext cx="1657500" cy="16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07013175f_0_58"/>
          <p:cNvSpPr txBox="1"/>
          <p:nvPr/>
        </p:nvSpPr>
        <p:spPr>
          <a:xfrm>
            <a:off x="169601" y="152400"/>
            <a:ext cx="673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97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BACKGROUND </a:t>
            </a:r>
            <a:r>
              <a:rPr b="1" i="0" lang="en-US" sz="2800" u="none" cap="none" strike="noStrike">
                <a:solidFill>
                  <a:srgbClr val="21356D"/>
                </a:solidFill>
                <a:latin typeface="Montserrat"/>
                <a:ea typeface="Montserrat"/>
                <a:cs typeface="Montserrat"/>
                <a:sym typeface="Montserrat"/>
              </a:rPr>
              <a:t>&amp; MOTIVATION</a:t>
            </a:r>
            <a:endParaRPr b="0" i="0" sz="2800" u="none" cap="none" strike="noStrike">
              <a:solidFill>
                <a:srgbClr val="2135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2135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g1807013175f_0_58"/>
          <p:cNvSpPr/>
          <p:nvPr/>
        </p:nvSpPr>
        <p:spPr>
          <a:xfrm>
            <a:off x="48450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g1807013175f_0_58"/>
          <p:cNvSpPr/>
          <p:nvPr/>
        </p:nvSpPr>
        <p:spPr>
          <a:xfrm>
            <a:off x="0" y="6437475"/>
            <a:ext cx="2422500" cy="420600"/>
          </a:xfrm>
          <a:prstGeom prst="rect">
            <a:avLst/>
          </a:prstGeom>
          <a:solidFill>
            <a:srgbClr val="21356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g1807013175f_0_58"/>
          <p:cNvSpPr/>
          <p:nvPr/>
        </p:nvSpPr>
        <p:spPr>
          <a:xfrm>
            <a:off x="2422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g1807013175f_0_58"/>
          <p:cNvSpPr/>
          <p:nvPr/>
        </p:nvSpPr>
        <p:spPr>
          <a:xfrm>
            <a:off x="7267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Findings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g1807013175f_0_58"/>
          <p:cNvSpPr/>
          <p:nvPr/>
        </p:nvSpPr>
        <p:spPr>
          <a:xfrm>
            <a:off x="9690000" y="6437475"/>
            <a:ext cx="26091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g1807013175f_0_58"/>
          <p:cNvSpPr txBox="1"/>
          <p:nvPr/>
        </p:nvSpPr>
        <p:spPr>
          <a:xfrm>
            <a:off x="4889601" y="1179588"/>
            <a:ext cx="6943800" cy="677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Existing Related Study</a:t>
            </a:r>
            <a:endParaRPr b="1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Only focus on relationship between camera on and engagement. 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g1807013175f_0_58"/>
          <p:cNvSpPr txBox="1"/>
          <p:nvPr/>
        </p:nvSpPr>
        <p:spPr>
          <a:xfrm>
            <a:off x="396200" y="3764500"/>
            <a:ext cx="3638100" cy="17238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 does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having the video 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being recorded during online learning</a:t>
            </a: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affect participant learning?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g1807013175f_0_58"/>
          <p:cNvSpPr txBox="1"/>
          <p:nvPr/>
        </p:nvSpPr>
        <p:spPr>
          <a:xfrm>
            <a:off x="4889601" y="1949688"/>
            <a:ext cx="6943800" cy="212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Lights, Cameras (On), Action! Camera Usage During Zoom Classes Facilitates Student Engagement Without Increasing Fatigue (Kushlev &amp; Epstein-Shuman, 2022)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Student Visibility’s Relationship to Distractibility: How Cameras Affect Engagement in Online Classes (Kessler et al., 2021)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Picturing One’s Self: Camera Use in Zoom Classes during the COVID-19 Pandemic (Li et al., 2022)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g1807013175f_0_58"/>
          <p:cNvSpPr txBox="1"/>
          <p:nvPr/>
        </p:nvSpPr>
        <p:spPr>
          <a:xfrm>
            <a:off x="4889601" y="4262413"/>
            <a:ext cx="6943800" cy="1416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rgbClr val="0E101A"/>
                </a:solidFill>
                <a:latin typeface="Montserrat"/>
                <a:ea typeface="Montserrat"/>
                <a:cs typeface="Montserrat"/>
                <a:sym typeface="Montserrat"/>
              </a:rPr>
              <a:t>Our analysis is </a:t>
            </a:r>
            <a:r>
              <a:rPr b="1" i="0" lang="en-US" sz="2000" u="none" cap="none" strike="noStrike">
                <a:solidFill>
                  <a:srgbClr val="0E101A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b="0" i="0" lang="en-US" sz="2000" u="none" cap="none" strike="noStrike">
                <a:solidFill>
                  <a:srgbClr val="0E101A"/>
                </a:solidFill>
                <a:latin typeface="Montserrat"/>
                <a:ea typeface="Montserrat"/>
                <a:cs typeface="Montserrat"/>
                <a:sym typeface="Montserrat"/>
              </a:rPr>
              <a:t>because it assesses the causal effects of </a:t>
            </a:r>
            <a:r>
              <a:rPr b="1" i="0" lang="en-US" sz="2000" u="none" cap="none" strike="noStrike">
                <a:solidFill>
                  <a:srgbClr val="0E101A"/>
                </a:solidFill>
                <a:latin typeface="Montserrat"/>
                <a:ea typeface="Montserrat"/>
                <a:cs typeface="Montserrat"/>
                <a:sym typeface="Montserrat"/>
              </a:rPr>
              <a:t>a learner being recorded on camera while watching an instructional video </a:t>
            </a:r>
            <a:r>
              <a:rPr b="0" i="0" lang="en-US" sz="2000" u="none" cap="none" strike="noStrike">
                <a:solidFill>
                  <a:srgbClr val="0E101A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i="0" lang="en-US" sz="2000" u="none" cap="none" strike="noStrike">
                <a:solidFill>
                  <a:srgbClr val="0E101A"/>
                </a:solidFill>
                <a:latin typeface="Montserrat"/>
                <a:ea typeface="Montserrat"/>
                <a:cs typeface="Montserrat"/>
                <a:sym typeface="Montserrat"/>
              </a:rPr>
              <a:t>their understanding of the concepts </a:t>
            </a:r>
            <a:r>
              <a:rPr b="0" i="0" lang="en-US" sz="2000" u="none" cap="none" strike="noStrike">
                <a:solidFill>
                  <a:srgbClr val="0E101A"/>
                </a:solidFill>
                <a:latin typeface="Montserrat"/>
                <a:ea typeface="Montserrat"/>
                <a:cs typeface="Montserrat"/>
                <a:sym typeface="Montserrat"/>
              </a:rPr>
              <a:t>taught in video.</a:t>
            </a:r>
            <a:r>
              <a:rPr b="1" i="0" lang="en-US" sz="2000" u="none" cap="none" strike="noStrike">
                <a:solidFill>
                  <a:srgbClr val="0E101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1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g1807013175f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2035" y="1369685"/>
            <a:ext cx="2286426" cy="2286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g1807013175f_0_58"/>
          <p:cNvCxnSpPr/>
          <p:nvPr/>
        </p:nvCxnSpPr>
        <p:spPr>
          <a:xfrm>
            <a:off x="4461950" y="1433888"/>
            <a:ext cx="0" cy="397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952833f80_0_14"/>
          <p:cNvSpPr txBox="1"/>
          <p:nvPr/>
        </p:nvSpPr>
        <p:spPr>
          <a:xfrm>
            <a:off x="181251" y="123650"/>
            <a:ext cx="6159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97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PROBLEM </a:t>
            </a:r>
            <a:r>
              <a:rPr b="1" i="0" lang="en-US" sz="2800" u="none" cap="none" strike="noStrike">
                <a:solidFill>
                  <a:srgbClr val="21356D"/>
                </a:solidFill>
                <a:latin typeface="Montserrat"/>
                <a:ea typeface="Montserrat"/>
                <a:cs typeface="Montserrat"/>
                <a:sym typeface="Montserrat"/>
              </a:rPr>
              <a:t>STATEMENT</a:t>
            </a:r>
            <a:endParaRPr b="0" i="0" sz="2800" u="none" cap="none" strike="noStrike">
              <a:solidFill>
                <a:srgbClr val="2135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2135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g15952833f80_0_14"/>
          <p:cNvSpPr/>
          <p:nvPr/>
        </p:nvSpPr>
        <p:spPr>
          <a:xfrm>
            <a:off x="48450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15952833f80_0_14"/>
          <p:cNvSpPr/>
          <p:nvPr/>
        </p:nvSpPr>
        <p:spPr>
          <a:xfrm>
            <a:off x="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g15952833f80_0_14"/>
          <p:cNvSpPr/>
          <p:nvPr/>
        </p:nvSpPr>
        <p:spPr>
          <a:xfrm>
            <a:off x="2422500" y="6437475"/>
            <a:ext cx="2422500" cy="420600"/>
          </a:xfrm>
          <a:prstGeom prst="rect">
            <a:avLst/>
          </a:prstGeom>
          <a:solidFill>
            <a:srgbClr val="21356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g15952833f80_0_14"/>
          <p:cNvSpPr/>
          <p:nvPr/>
        </p:nvSpPr>
        <p:spPr>
          <a:xfrm>
            <a:off x="7267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Findings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g15952833f80_0_14"/>
          <p:cNvSpPr/>
          <p:nvPr/>
        </p:nvSpPr>
        <p:spPr>
          <a:xfrm>
            <a:off x="9690000" y="6437475"/>
            <a:ext cx="26091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g15952833f80_0_14"/>
          <p:cNvSpPr txBox="1"/>
          <p:nvPr/>
        </p:nvSpPr>
        <p:spPr>
          <a:xfrm>
            <a:off x="3362713" y="3505663"/>
            <a:ext cx="6066000" cy="1108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Does having camera on for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 least 40% of the video duration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have a causal effect on a participant’s learning?</a:t>
            </a:r>
            <a:endParaRPr b="1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g15952833f80_0_14"/>
          <p:cNvSpPr txBox="1"/>
          <p:nvPr/>
        </p:nvSpPr>
        <p:spPr>
          <a:xfrm>
            <a:off x="3301513" y="2206388"/>
            <a:ext cx="6127200" cy="1108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Does the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decision to turn on their camera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have a causal effect on a participant’s learning?</a:t>
            </a:r>
            <a:endParaRPr b="1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g15952833f80_0_14"/>
          <p:cNvSpPr txBox="1"/>
          <p:nvPr/>
        </p:nvSpPr>
        <p:spPr>
          <a:xfrm>
            <a:off x="3332988" y="4842688"/>
            <a:ext cx="6127200" cy="1108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 there any </a:t>
            </a: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different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causal effect for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groups with 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without prior knowledge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on the concept taught?</a:t>
            </a:r>
            <a:endParaRPr b="1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g15952833f80_0_14"/>
          <p:cNvSpPr txBox="1"/>
          <p:nvPr/>
        </p:nvSpPr>
        <p:spPr>
          <a:xfrm>
            <a:off x="3268838" y="907113"/>
            <a:ext cx="6159900" cy="1108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Does the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requirement to use their camera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have a causal effect on a participant’s learning?</a:t>
            </a:r>
            <a:endParaRPr b="1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g15952833f80_0_14"/>
          <p:cNvSpPr/>
          <p:nvPr/>
        </p:nvSpPr>
        <p:spPr>
          <a:xfrm>
            <a:off x="2731814" y="907112"/>
            <a:ext cx="1150500" cy="110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b="0" i="0" sz="40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8" name="Google Shape;158;g15952833f80_0_14"/>
          <p:cNvSpPr/>
          <p:nvPr/>
        </p:nvSpPr>
        <p:spPr>
          <a:xfrm>
            <a:off x="2731814" y="3505662"/>
            <a:ext cx="1150500" cy="110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b="0" i="0" sz="40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9" name="Google Shape;159;g15952833f80_0_14"/>
          <p:cNvSpPr/>
          <p:nvPr/>
        </p:nvSpPr>
        <p:spPr>
          <a:xfrm>
            <a:off x="2731814" y="2206387"/>
            <a:ext cx="1150500" cy="110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b="0" i="0" sz="40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0" name="Google Shape;160;g15952833f80_0_14"/>
          <p:cNvSpPr/>
          <p:nvPr/>
        </p:nvSpPr>
        <p:spPr>
          <a:xfrm>
            <a:off x="2731814" y="4842687"/>
            <a:ext cx="1150500" cy="110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</a:t>
            </a:r>
            <a:endParaRPr b="0" i="0" sz="40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0cc4200d4_0_103"/>
          <p:cNvSpPr txBox="1"/>
          <p:nvPr/>
        </p:nvSpPr>
        <p:spPr>
          <a:xfrm>
            <a:off x="169600" y="152400"/>
            <a:ext cx="1219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97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PROJECT</a:t>
            </a:r>
            <a:r>
              <a:rPr b="0" i="0" lang="en-US" sz="2800" u="none" cap="none" strike="noStrike">
                <a:solidFill>
                  <a:srgbClr val="04958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b="1" i="0" lang="en-US" sz="2800" u="none" cap="none" strike="noStrike">
                <a:solidFill>
                  <a:srgbClr val="21356D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0" i="0" sz="2400" u="none" cap="none" strike="noStrike">
              <a:solidFill>
                <a:srgbClr val="2135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g180cc4200d4_0_103"/>
          <p:cNvSpPr/>
          <p:nvPr/>
        </p:nvSpPr>
        <p:spPr>
          <a:xfrm>
            <a:off x="2114700" y="1208405"/>
            <a:ext cx="7962600" cy="704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Received the dataset as CSV file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g180cc4200d4_0_103"/>
          <p:cNvSpPr/>
          <p:nvPr/>
        </p:nvSpPr>
        <p:spPr>
          <a:xfrm>
            <a:off x="2114700" y="2467050"/>
            <a:ext cx="7962600" cy="704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Define well recorded video 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g180cc4200d4_0_103"/>
          <p:cNvSpPr/>
          <p:nvPr/>
        </p:nvSpPr>
        <p:spPr>
          <a:xfrm>
            <a:off x="2114702" y="3705975"/>
            <a:ext cx="7962600" cy="704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Define subgroups based on pre quiz score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" name="Google Shape;169;g180cc4200d4_0_103"/>
          <p:cNvCxnSpPr>
            <a:stCxn id="166" idx="2"/>
            <a:endCxn id="167" idx="0"/>
          </p:cNvCxnSpPr>
          <p:nvPr/>
        </p:nvCxnSpPr>
        <p:spPr>
          <a:xfrm>
            <a:off x="6096000" y="1913105"/>
            <a:ext cx="0" cy="5538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" name="Google Shape;170;g180cc4200d4_0_103"/>
          <p:cNvCxnSpPr>
            <a:stCxn id="167" idx="2"/>
            <a:endCxn id="168" idx="0"/>
          </p:cNvCxnSpPr>
          <p:nvPr/>
        </p:nvCxnSpPr>
        <p:spPr>
          <a:xfrm>
            <a:off x="6096000" y="3171750"/>
            <a:ext cx="0" cy="5343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1" name="Google Shape;171;g180cc4200d4_0_103"/>
          <p:cNvSpPr/>
          <p:nvPr/>
        </p:nvSpPr>
        <p:spPr>
          <a:xfrm>
            <a:off x="4845000" y="6437475"/>
            <a:ext cx="2422500" cy="420600"/>
          </a:xfrm>
          <a:prstGeom prst="rect">
            <a:avLst/>
          </a:prstGeom>
          <a:solidFill>
            <a:srgbClr val="21356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g180cc4200d4_0_103"/>
          <p:cNvSpPr/>
          <p:nvPr/>
        </p:nvSpPr>
        <p:spPr>
          <a:xfrm>
            <a:off x="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g180cc4200d4_0_103"/>
          <p:cNvSpPr/>
          <p:nvPr/>
        </p:nvSpPr>
        <p:spPr>
          <a:xfrm>
            <a:off x="2422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g180cc4200d4_0_103"/>
          <p:cNvSpPr/>
          <p:nvPr/>
        </p:nvSpPr>
        <p:spPr>
          <a:xfrm>
            <a:off x="7267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Findings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g180cc4200d4_0_103"/>
          <p:cNvSpPr/>
          <p:nvPr/>
        </p:nvSpPr>
        <p:spPr>
          <a:xfrm>
            <a:off x="9690000" y="6437475"/>
            <a:ext cx="26091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g180cc4200d4_0_103"/>
          <p:cNvSpPr/>
          <p:nvPr/>
        </p:nvSpPr>
        <p:spPr>
          <a:xfrm>
            <a:off x="2114702" y="4944888"/>
            <a:ext cx="7962600" cy="704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Implemented the analysis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" name="Google Shape;177;g180cc4200d4_0_103"/>
          <p:cNvCxnSpPr>
            <a:stCxn id="168" idx="2"/>
            <a:endCxn id="176" idx="0"/>
          </p:cNvCxnSpPr>
          <p:nvPr/>
        </p:nvCxnSpPr>
        <p:spPr>
          <a:xfrm>
            <a:off x="6096002" y="4410675"/>
            <a:ext cx="0" cy="5343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169600" y="152400"/>
            <a:ext cx="1219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97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PROJECT</a:t>
            </a:r>
            <a:r>
              <a:rPr b="0" i="0" lang="en-US" sz="2800" u="none" cap="none" strike="noStrike">
                <a:solidFill>
                  <a:srgbClr val="04958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b="1" i="0" lang="en-US" sz="2800" u="none" cap="none" strike="noStrike">
                <a:solidFill>
                  <a:srgbClr val="21356D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0" i="0" sz="2400" u="none" cap="none" strike="noStrike">
              <a:solidFill>
                <a:srgbClr val="2135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4845000" y="6437475"/>
            <a:ext cx="2422500" cy="420600"/>
          </a:xfrm>
          <a:prstGeom prst="rect">
            <a:avLst/>
          </a:prstGeom>
          <a:solidFill>
            <a:srgbClr val="21356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2422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7267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Findings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9690000" y="6437475"/>
            <a:ext cx="26091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"/>
          <p:cNvSpPr txBox="1"/>
          <p:nvPr/>
        </p:nvSpPr>
        <p:spPr>
          <a:xfrm>
            <a:off x="1439775" y="1270925"/>
            <a:ext cx="5283600" cy="646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Intention-to-treat (ITT)</a:t>
            </a:r>
            <a:endParaRPr b="0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"/>
          <p:cNvSpPr txBox="1"/>
          <p:nvPr/>
        </p:nvSpPr>
        <p:spPr>
          <a:xfrm>
            <a:off x="1439775" y="2052800"/>
            <a:ext cx="7358100" cy="646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~ T + additional controls</a:t>
            </a:r>
            <a:endParaRPr b="1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448425" y="1193975"/>
            <a:ext cx="831000" cy="80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b="0" i="0" sz="30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1" name="Google Shape;191;p2"/>
          <p:cNvSpPr txBox="1"/>
          <p:nvPr/>
        </p:nvSpPr>
        <p:spPr>
          <a:xfrm>
            <a:off x="1439775" y="2864450"/>
            <a:ext cx="10224300" cy="19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with: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number of correct answer from quiz after the video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 prompt to turn on the camera and enable recording while watching the video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controls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 correct answer for quiz before video, duration to finish the survey, gender, race, and ID of the video watched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0cc4200d4_0_45"/>
          <p:cNvSpPr txBox="1"/>
          <p:nvPr/>
        </p:nvSpPr>
        <p:spPr>
          <a:xfrm>
            <a:off x="1439775" y="1270925"/>
            <a:ext cx="8202900" cy="646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Local Average Treatment Effect (LATE)</a:t>
            </a:r>
            <a:endParaRPr b="0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g180cc4200d4_0_45"/>
          <p:cNvSpPr txBox="1"/>
          <p:nvPr/>
        </p:nvSpPr>
        <p:spPr>
          <a:xfrm>
            <a:off x="169600" y="152400"/>
            <a:ext cx="1219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97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PROJECT</a:t>
            </a:r>
            <a:r>
              <a:rPr b="0" i="0" lang="en-US" sz="2800" u="none" cap="none" strike="noStrike">
                <a:solidFill>
                  <a:srgbClr val="04958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b="1" i="0" lang="en-US" sz="2800" u="none" cap="none" strike="noStrike">
                <a:solidFill>
                  <a:srgbClr val="21356D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0" i="0" sz="2400" u="none" cap="none" strike="noStrike">
              <a:solidFill>
                <a:srgbClr val="2135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g180cc4200d4_0_45"/>
          <p:cNvSpPr/>
          <p:nvPr/>
        </p:nvSpPr>
        <p:spPr>
          <a:xfrm>
            <a:off x="4845000" y="6437475"/>
            <a:ext cx="2422500" cy="420600"/>
          </a:xfrm>
          <a:prstGeom prst="rect">
            <a:avLst/>
          </a:prstGeom>
          <a:solidFill>
            <a:srgbClr val="21356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g180cc4200d4_0_45"/>
          <p:cNvSpPr/>
          <p:nvPr/>
        </p:nvSpPr>
        <p:spPr>
          <a:xfrm>
            <a:off x="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g180cc4200d4_0_45"/>
          <p:cNvSpPr/>
          <p:nvPr/>
        </p:nvSpPr>
        <p:spPr>
          <a:xfrm>
            <a:off x="2422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g180cc4200d4_0_45"/>
          <p:cNvSpPr/>
          <p:nvPr/>
        </p:nvSpPr>
        <p:spPr>
          <a:xfrm>
            <a:off x="7267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Findings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g180cc4200d4_0_45"/>
          <p:cNvSpPr/>
          <p:nvPr/>
        </p:nvSpPr>
        <p:spPr>
          <a:xfrm>
            <a:off x="9690000" y="6437475"/>
            <a:ext cx="26091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g180cc4200d4_0_45"/>
          <p:cNvSpPr txBox="1"/>
          <p:nvPr/>
        </p:nvSpPr>
        <p:spPr>
          <a:xfrm>
            <a:off x="1439775" y="2061275"/>
            <a:ext cx="6249600" cy="646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ivreg(y ~ X|T + additional controls)</a:t>
            </a:r>
            <a:endParaRPr b="1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g180cc4200d4_0_45"/>
          <p:cNvSpPr txBox="1"/>
          <p:nvPr/>
        </p:nvSpPr>
        <p:spPr>
          <a:xfrm>
            <a:off x="1439775" y="2851625"/>
            <a:ext cx="10224300" cy="235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with: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number of correct answer from quiz after the video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participant actual decision to have camera on and be recorded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 prompt to turn on the camera and enable recording while watching the video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controls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 correct answer for quiz before video, duration to finish the survey, gender, race, and ID of the video watched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g180cc4200d4_0_45"/>
          <p:cNvSpPr/>
          <p:nvPr/>
        </p:nvSpPr>
        <p:spPr>
          <a:xfrm>
            <a:off x="448425" y="1193975"/>
            <a:ext cx="831000" cy="80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b="0" i="0" sz="30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80cc4200d4_0_59"/>
          <p:cNvSpPr txBox="1"/>
          <p:nvPr/>
        </p:nvSpPr>
        <p:spPr>
          <a:xfrm>
            <a:off x="169600" y="152400"/>
            <a:ext cx="1219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97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PROJECT</a:t>
            </a:r>
            <a:r>
              <a:rPr b="0" i="0" lang="en-US" sz="2800" u="none" cap="none" strike="noStrike">
                <a:solidFill>
                  <a:srgbClr val="04958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b="1" i="0" lang="en-US" sz="2800" u="none" cap="none" strike="noStrike">
                <a:solidFill>
                  <a:srgbClr val="21356D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0" i="0" sz="2400" u="none" cap="none" strike="noStrike">
              <a:solidFill>
                <a:srgbClr val="2135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g180cc4200d4_0_59"/>
          <p:cNvSpPr/>
          <p:nvPr/>
        </p:nvSpPr>
        <p:spPr>
          <a:xfrm>
            <a:off x="4845000" y="6437475"/>
            <a:ext cx="2422500" cy="420600"/>
          </a:xfrm>
          <a:prstGeom prst="rect">
            <a:avLst/>
          </a:prstGeom>
          <a:solidFill>
            <a:srgbClr val="21356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g180cc4200d4_0_59"/>
          <p:cNvSpPr/>
          <p:nvPr/>
        </p:nvSpPr>
        <p:spPr>
          <a:xfrm>
            <a:off x="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g180cc4200d4_0_59"/>
          <p:cNvSpPr/>
          <p:nvPr/>
        </p:nvSpPr>
        <p:spPr>
          <a:xfrm>
            <a:off x="2422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g180cc4200d4_0_59"/>
          <p:cNvSpPr/>
          <p:nvPr/>
        </p:nvSpPr>
        <p:spPr>
          <a:xfrm>
            <a:off x="7267500" y="6437475"/>
            <a:ext cx="24225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Findings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g180cc4200d4_0_59"/>
          <p:cNvSpPr/>
          <p:nvPr/>
        </p:nvSpPr>
        <p:spPr>
          <a:xfrm>
            <a:off x="9690000" y="6437475"/>
            <a:ext cx="2609100" cy="4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g180cc4200d4_0_59"/>
          <p:cNvSpPr txBox="1"/>
          <p:nvPr/>
        </p:nvSpPr>
        <p:spPr>
          <a:xfrm>
            <a:off x="1439775" y="2042300"/>
            <a:ext cx="8937900" cy="646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ivreg(y ~ X|T + additional controls)</a:t>
            </a:r>
            <a:endParaRPr b="1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g180cc4200d4_0_59"/>
          <p:cNvSpPr txBox="1"/>
          <p:nvPr/>
        </p:nvSpPr>
        <p:spPr>
          <a:xfrm>
            <a:off x="1439775" y="2802000"/>
            <a:ext cx="10224300" cy="26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with: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number of correct answer from quiz after the video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whether the participant has their video on and being recorded for at least 40% of the entire video (&gt; 120 seconds)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 participant actual decision to have camera on and be recorded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controls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 correct answer for quiz before video, duration to finish the survey, gender, race, and ID of the video watched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g180cc4200d4_0_59"/>
          <p:cNvSpPr/>
          <p:nvPr/>
        </p:nvSpPr>
        <p:spPr>
          <a:xfrm>
            <a:off x="448425" y="1193975"/>
            <a:ext cx="831000" cy="80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b="0" i="0" sz="30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9" name="Google Shape;219;g180cc4200d4_0_59"/>
          <p:cNvSpPr txBox="1"/>
          <p:nvPr/>
        </p:nvSpPr>
        <p:spPr>
          <a:xfrm>
            <a:off x="1439775" y="1270925"/>
            <a:ext cx="5283600" cy="646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LATE within LATE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2015-11-28T13:30:02Z</dcterms:created>
  <dc:creator>Andhina Ratnaputri</dc:creator>
</cp:coreProperties>
</file>