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85" r:id="rId2"/>
    <p:sldId id="288" r:id="rId3"/>
    <p:sldId id="293" r:id="rId4"/>
    <p:sldId id="315" r:id="rId5"/>
    <p:sldId id="290" r:id="rId6"/>
    <p:sldId id="289" r:id="rId7"/>
    <p:sldId id="298" r:id="rId8"/>
    <p:sldId id="292" r:id="rId9"/>
    <p:sldId id="306" r:id="rId10"/>
    <p:sldId id="307" r:id="rId11"/>
    <p:sldId id="304" r:id="rId12"/>
    <p:sldId id="305" r:id="rId13"/>
    <p:sldId id="313" r:id="rId14"/>
    <p:sldId id="314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ti Gole" initials="DG" lastIdx="1" clrIdx="0">
    <p:extLst>
      <p:ext uri="{19B8F6BF-5375-455C-9EA6-DF929625EA0E}">
        <p15:presenceInfo xmlns:p15="http://schemas.microsoft.com/office/powerpoint/2012/main" userId="3b058f5cab0184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A55FC-7D9A-43C1-B4E7-18DC4A850BB2}" type="doc">
      <dgm:prSet loTypeId="urn:microsoft.com/office/officeart/2005/8/layout/vList2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99C8FD8-EFD3-40E6-8645-95A744F639AA}">
      <dgm:prSet/>
      <dgm:spPr/>
      <dgm:t>
        <a:bodyPr/>
        <a:lstStyle/>
        <a:p>
          <a:r>
            <a:rPr lang="en-US" dirty="0"/>
            <a:t>Square Feet Living       </a:t>
          </a:r>
        </a:p>
      </dgm:t>
    </dgm:pt>
    <dgm:pt modelId="{0F35B450-4372-4CEA-8D53-D104068838E8}" type="parTrans" cxnId="{316F689F-6B60-436C-B75B-E6CC34539D22}">
      <dgm:prSet/>
      <dgm:spPr/>
      <dgm:t>
        <a:bodyPr/>
        <a:lstStyle/>
        <a:p>
          <a:endParaRPr lang="en-US"/>
        </a:p>
      </dgm:t>
    </dgm:pt>
    <dgm:pt modelId="{D367466F-F580-4D3E-A2AF-AF67AE952FD5}" type="sibTrans" cxnId="{316F689F-6B60-436C-B75B-E6CC34539D22}">
      <dgm:prSet/>
      <dgm:spPr/>
      <dgm:t>
        <a:bodyPr/>
        <a:lstStyle/>
        <a:p>
          <a:endParaRPr lang="en-US"/>
        </a:p>
      </dgm:t>
    </dgm:pt>
    <dgm:pt modelId="{727F8661-2BE9-45BC-82F4-AE5415228E60}">
      <dgm:prSet/>
      <dgm:spPr/>
      <dgm:t>
        <a:bodyPr/>
        <a:lstStyle/>
        <a:p>
          <a:r>
            <a:rPr lang="en-US" dirty="0"/>
            <a:t>Waterfront</a:t>
          </a:r>
        </a:p>
      </dgm:t>
    </dgm:pt>
    <dgm:pt modelId="{21899984-2BAA-47D2-8A6E-2CA78D026152}" type="parTrans" cxnId="{2DF6F49F-9994-4DEA-93C8-39FCF58C9E1D}">
      <dgm:prSet/>
      <dgm:spPr/>
      <dgm:t>
        <a:bodyPr/>
        <a:lstStyle/>
        <a:p>
          <a:endParaRPr lang="en-US"/>
        </a:p>
      </dgm:t>
    </dgm:pt>
    <dgm:pt modelId="{0C306C9A-BFC3-4CF3-B030-82D063663108}" type="sibTrans" cxnId="{2DF6F49F-9994-4DEA-93C8-39FCF58C9E1D}">
      <dgm:prSet/>
      <dgm:spPr/>
      <dgm:t>
        <a:bodyPr/>
        <a:lstStyle/>
        <a:p>
          <a:endParaRPr lang="en-US"/>
        </a:p>
      </dgm:t>
    </dgm:pt>
    <dgm:pt modelId="{B9F60FBA-2EF2-4EFB-971F-D36178949400}">
      <dgm:prSet/>
      <dgm:spPr/>
      <dgm:t>
        <a:bodyPr/>
        <a:lstStyle/>
        <a:p>
          <a:r>
            <a:rPr lang="en-US" dirty="0"/>
            <a:t>Zip code   </a:t>
          </a:r>
        </a:p>
      </dgm:t>
    </dgm:pt>
    <dgm:pt modelId="{EF102C56-1A15-4E1F-BE8C-853F0A99EC41}" type="parTrans" cxnId="{7ADE37D1-C03C-4320-90A1-FE7699CC8C49}">
      <dgm:prSet/>
      <dgm:spPr/>
      <dgm:t>
        <a:bodyPr/>
        <a:lstStyle/>
        <a:p>
          <a:endParaRPr lang="en-US"/>
        </a:p>
      </dgm:t>
    </dgm:pt>
    <dgm:pt modelId="{4096291D-A8C3-457A-A6C2-5C803821AD6B}" type="sibTrans" cxnId="{7ADE37D1-C03C-4320-90A1-FE7699CC8C49}">
      <dgm:prSet/>
      <dgm:spPr/>
      <dgm:t>
        <a:bodyPr/>
        <a:lstStyle/>
        <a:p>
          <a:endParaRPr lang="en-US"/>
        </a:p>
      </dgm:t>
    </dgm:pt>
    <dgm:pt modelId="{AAADB2A5-98FE-4D75-98B4-0E78C803963D}">
      <dgm:prSet/>
      <dgm:spPr/>
      <dgm:t>
        <a:bodyPr/>
        <a:lstStyle/>
        <a:p>
          <a:r>
            <a:rPr lang="en-US" dirty="0"/>
            <a:t>Bedrooms</a:t>
          </a:r>
        </a:p>
      </dgm:t>
    </dgm:pt>
    <dgm:pt modelId="{D0161520-B999-4F02-8E65-DE98EA7FAF09}" type="parTrans" cxnId="{BFFE02A3-1F51-4AF0-A283-2CC5EE65B139}">
      <dgm:prSet/>
      <dgm:spPr/>
      <dgm:t>
        <a:bodyPr/>
        <a:lstStyle/>
        <a:p>
          <a:endParaRPr lang="en-US"/>
        </a:p>
      </dgm:t>
    </dgm:pt>
    <dgm:pt modelId="{952BC201-05F7-4BD1-9E88-F949596E0B4B}" type="sibTrans" cxnId="{BFFE02A3-1F51-4AF0-A283-2CC5EE65B139}">
      <dgm:prSet/>
      <dgm:spPr/>
      <dgm:t>
        <a:bodyPr/>
        <a:lstStyle/>
        <a:p>
          <a:endParaRPr lang="en-US"/>
        </a:p>
      </dgm:t>
    </dgm:pt>
    <dgm:pt modelId="{A0073E7D-8FF3-42BA-95CF-25D612E5F6F0}">
      <dgm:prSet/>
      <dgm:spPr/>
      <dgm:t>
        <a:bodyPr/>
        <a:lstStyle/>
        <a:p>
          <a:r>
            <a:rPr lang="en-US"/>
            <a:t>Bathrooms  </a:t>
          </a:r>
          <a:endParaRPr lang="en-US" dirty="0"/>
        </a:p>
      </dgm:t>
    </dgm:pt>
    <dgm:pt modelId="{2F8FFF20-7861-4F93-835F-6D9DFFC1883B}" type="parTrans" cxnId="{203FFDA3-8691-4F45-AE11-B91961F00999}">
      <dgm:prSet/>
      <dgm:spPr/>
      <dgm:t>
        <a:bodyPr/>
        <a:lstStyle/>
        <a:p>
          <a:endParaRPr lang="en-US"/>
        </a:p>
      </dgm:t>
    </dgm:pt>
    <dgm:pt modelId="{DB695386-F920-47D6-ACD2-2407DC3C5E8A}" type="sibTrans" cxnId="{203FFDA3-8691-4F45-AE11-B91961F00999}">
      <dgm:prSet/>
      <dgm:spPr/>
      <dgm:t>
        <a:bodyPr/>
        <a:lstStyle/>
        <a:p>
          <a:endParaRPr lang="en-US"/>
        </a:p>
      </dgm:t>
    </dgm:pt>
    <dgm:pt modelId="{E9D34D30-672E-43E5-91A5-094A6A9FC680}" type="pres">
      <dgm:prSet presAssocID="{E3AA55FC-7D9A-43C1-B4E7-18DC4A850BB2}" presName="linear" presStyleCnt="0">
        <dgm:presLayoutVars>
          <dgm:animLvl val="lvl"/>
          <dgm:resizeHandles val="exact"/>
        </dgm:presLayoutVars>
      </dgm:prSet>
      <dgm:spPr/>
    </dgm:pt>
    <dgm:pt modelId="{0B4F1678-0294-4A15-9D20-43E45AD12D57}" type="pres">
      <dgm:prSet presAssocID="{999C8FD8-EFD3-40E6-8645-95A744F639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575EA6-ECE0-45BF-832C-50AA4F357EE9}" type="pres">
      <dgm:prSet presAssocID="{D367466F-F580-4D3E-A2AF-AF67AE952FD5}" presName="spacer" presStyleCnt="0"/>
      <dgm:spPr/>
    </dgm:pt>
    <dgm:pt modelId="{5ACB330A-E752-41CA-AD56-771C1EB2CA09}" type="pres">
      <dgm:prSet presAssocID="{727F8661-2BE9-45BC-82F4-AE5415228E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84440C-E15B-406E-9BDC-16CC985E1EB8}" type="pres">
      <dgm:prSet presAssocID="{0C306C9A-BFC3-4CF3-B030-82D063663108}" presName="spacer" presStyleCnt="0"/>
      <dgm:spPr/>
    </dgm:pt>
    <dgm:pt modelId="{60B631F0-ACC4-4D6D-AB04-6841017C7E93}" type="pres">
      <dgm:prSet presAssocID="{B9F60FBA-2EF2-4EFB-971F-D361789494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04F2D8-2188-4C62-99F7-5555D3B8E68B}" type="pres">
      <dgm:prSet presAssocID="{4096291D-A8C3-457A-A6C2-5C803821AD6B}" presName="spacer" presStyleCnt="0"/>
      <dgm:spPr/>
    </dgm:pt>
    <dgm:pt modelId="{473CAE42-9AAE-4CC6-A29F-7E6A4D8A53E2}" type="pres">
      <dgm:prSet presAssocID="{AAADB2A5-98FE-4D75-98B4-0E78C80396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D26072-6646-48F3-ABD6-E511FF85DFD8}" type="pres">
      <dgm:prSet presAssocID="{952BC201-05F7-4BD1-9E88-F949596E0B4B}" presName="spacer" presStyleCnt="0"/>
      <dgm:spPr/>
    </dgm:pt>
    <dgm:pt modelId="{C21A6896-E7E7-422A-AC11-33EFBCA4AEF8}" type="pres">
      <dgm:prSet presAssocID="{A0073E7D-8FF3-42BA-95CF-25D612E5F6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C5FD02-0F5E-4976-B9E4-4E521B94B0BE}" type="presOf" srcId="{E3AA55FC-7D9A-43C1-B4E7-18DC4A850BB2}" destId="{E9D34D30-672E-43E5-91A5-094A6A9FC680}" srcOrd="0" destOrd="0" presId="urn:microsoft.com/office/officeart/2005/8/layout/vList2"/>
    <dgm:cxn modelId="{0DEEF865-F0F4-4F94-91F8-339E274857FE}" type="presOf" srcId="{B9F60FBA-2EF2-4EFB-971F-D36178949400}" destId="{60B631F0-ACC4-4D6D-AB04-6841017C7E93}" srcOrd="0" destOrd="0" presId="urn:microsoft.com/office/officeart/2005/8/layout/vList2"/>
    <dgm:cxn modelId="{50ED1D56-4B57-4A72-AFB4-F3C60303ABEC}" type="presOf" srcId="{727F8661-2BE9-45BC-82F4-AE5415228E60}" destId="{5ACB330A-E752-41CA-AD56-771C1EB2CA09}" srcOrd="0" destOrd="0" presId="urn:microsoft.com/office/officeart/2005/8/layout/vList2"/>
    <dgm:cxn modelId="{DF571E8F-310C-4A44-97F0-69F69B0980F8}" type="presOf" srcId="{AAADB2A5-98FE-4D75-98B4-0E78C803963D}" destId="{473CAE42-9AAE-4CC6-A29F-7E6A4D8A53E2}" srcOrd="0" destOrd="0" presId="urn:microsoft.com/office/officeart/2005/8/layout/vList2"/>
    <dgm:cxn modelId="{316F689F-6B60-436C-B75B-E6CC34539D22}" srcId="{E3AA55FC-7D9A-43C1-B4E7-18DC4A850BB2}" destId="{999C8FD8-EFD3-40E6-8645-95A744F639AA}" srcOrd="0" destOrd="0" parTransId="{0F35B450-4372-4CEA-8D53-D104068838E8}" sibTransId="{D367466F-F580-4D3E-A2AF-AF67AE952FD5}"/>
    <dgm:cxn modelId="{2DF6F49F-9994-4DEA-93C8-39FCF58C9E1D}" srcId="{E3AA55FC-7D9A-43C1-B4E7-18DC4A850BB2}" destId="{727F8661-2BE9-45BC-82F4-AE5415228E60}" srcOrd="1" destOrd="0" parTransId="{21899984-2BAA-47D2-8A6E-2CA78D026152}" sibTransId="{0C306C9A-BFC3-4CF3-B030-82D063663108}"/>
    <dgm:cxn modelId="{BFFE02A3-1F51-4AF0-A283-2CC5EE65B139}" srcId="{E3AA55FC-7D9A-43C1-B4E7-18DC4A850BB2}" destId="{AAADB2A5-98FE-4D75-98B4-0E78C803963D}" srcOrd="3" destOrd="0" parTransId="{D0161520-B999-4F02-8E65-DE98EA7FAF09}" sibTransId="{952BC201-05F7-4BD1-9E88-F949596E0B4B}"/>
    <dgm:cxn modelId="{203FFDA3-8691-4F45-AE11-B91961F00999}" srcId="{E3AA55FC-7D9A-43C1-B4E7-18DC4A850BB2}" destId="{A0073E7D-8FF3-42BA-95CF-25D612E5F6F0}" srcOrd="4" destOrd="0" parTransId="{2F8FFF20-7861-4F93-835F-6D9DFFC1883B}" sibTransId="{DB695386-F920-47D6-ACD2-2407DC3C5E8A}"/>
    <dgm:cxn modelId="{2CC8FEA4-2F54-47BA-9716-92BAF65DE975}" type="presOf" srcId="{A0073E7D-8FF3-42BA-95CF-25D612E5F6F0}" destId="{C21A6896-E7E7-422A-AC11-33EFBCA4AEF8}" srcOrd="0" destOrd="0" presId="urn:microsoft.com/office/officeart/2005/8/layout/vList2"/>
    <dgm:cxn modelId="{B0F6B1B8-8AC7-4673-9FE6-504EE72CC1E3}" type="presOf" srcId="{999C8FD8-EFD3-40E6-8645-95A744F639AA}" destId="{0B4F1678-0294-4A15-9D20-43E45AD12D57}" srcOrd="0" destOrd="0" presId="urn:microsoft.com/office/officeart/2005/8/layout/vList2"/>
    <dgm:cxn modelId="{7ADE37D1-C03C-4320-90A1-FE7699CC8C49}" srcId="{E3AA55FC-7D9A-43C1-B4E7-18DC4A850BB2}" destId="{B9F60FBA-2EF2-4EFB-971F-D36178949400}" srcOrd="2" destOrd="0" parTransId="{EF102C56-1A15-4E1F-BE8C-853F0A99EC41}" sibTransId="{4096291D-A8C3-457A-A6C2-5C803821AD6B}"/>
    <dgm:cxn modelId="{A2F6BC85-FBBF-4DAA-BBB2-FBCA9CB63538}" type="presParOf" srcId="{E9D34D30-672E-43E5-91A5-094A6A9FC680}" destId="{0B4F1678-0294-4A15-9D20-43E45AD12D57}" srcOrd="0" destOrd="0" presId="urn:microsoft.com/office/officeart/2005/8/layout/vList2"/>
    <dgm:cxn modelId="{9786BA07-05FB-47F2-A4A4-0AFE3EB53128}" type="presParOf" srcId="{E9D34D30-672E-43E5-91A5-094A6A9FC680}" destId="{5A575EA6-ECE0-45BF-832C-50AA4F357EE9}" srcOrd="1" destOrd="0" presId="urn:microsoft.com/office/officeart/2005/8/layout/vList2"/>
    <dgm:cxn modelId="{00DD1690-683C-49BA-8D6E-BD3D3D4AD8CD}" type="presParOf" srcId="{E9D34D30-672E-43E5-91A5-094A6A9FC680}" destId="{5ACB330A-E752-41CA-AD56-771C1EB2CA09}" srcOrd="2" destOrd="0" presId="urn:microsoft.com/office/officeart/2005/8/layout/vList2"/>
    <dgm:cxn modelId="{F7024D33-B343-4686-9AF6-5FBC88F1A92E}" type="presParOf" srcId="{E9D34D30-672E-43E5-91A5-094A6A9FC680}" destId="{E184440C-E15B-406E-9BDC-16CC985E1EB8}" srcOrd="3" destOrd="0" presId="urn:microsoft.com/office/officeart/2005/8/layout/vList2"/>
    <dgm:cxn modelId="{E49FE95F-25B6-45EC-BE44-DF99C29F0CC9}" type="presParOf" srcId="{E9D34D30-672E-43E5-91A5-094A6A9FC680}" destId="{60B631F0-ACC4-4D6D-AB04-6841017C7E93}" srcOrd="4" destOrd="0" presId="urn:microsoft.com/office/officeart/2005/8/layout/vList2"/>
    <dgm:cxn modelId="{B8D7CE30-20B4-46D6-9891-3337D82176E9}" type="presParOf" srcId="{E9D34D30-672E-43E5-91A5-094A6A9FC680}" destId="{4204F2D8-2188-4C62-99F7-5555D3B8E68B}" srcOrd="5" destOrd="0" presId="urn:microsoft.com/office/officeart/2005/8/layout/vList2"/>
    <dgm:cxn modelId="{DC001BF7-87AB-4EE8-B76F-107E196EFE43}" type="presParOf" srcId="{E9D34D30-672E-43E5-91A5-094A6A9FC680}" destId="{473CAE42-9AAE-4CC6-A29F-7E6A4D8A53E2}" srcOrd="6" destOrd="0" presId="urn:microsoft.com/office/officeart/2005/8/layout/vList2"/>
    <dgm:cxn modelId="{C65081FD-7D0C-48DF-A1B5-41959BB581AB}" type="presParOf" srcId="{E9D34D30-672E-43E5-91A5-094A6A9FC680}" destId="{6FD26072-6646-48F3-ABD6-E511FF85DFD8}" srcOrd="7" destOrd="0" presId="urn:microsoft.com/office/officeart/2005/8/layout/vList2"/>
    <dgm:cxn modelId="{05E79397-426A-4906-B6FA-EB9F9D14E7D4}" type="presParOf" srcId="{E9D34D30-672E-43E5-91A5-094A6A9FC680}" destId="{C21A6896-E7E7-422A-AC11-33EFBCA4AE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F1678-0294-4A15-9D20-43E45AD12D57}">
      <dsp:nvSpPr>
        <dsp:cNvPr id="0" name=""/>
        <dsp:cNvSpPr/>
      </dsp:nvSpPr>
      <dsp:spPr>
        <a:xfrm>
          <a:off x="0" y="65087"/>
          <a:ext cx="8824913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Square Feet Living       </a:t>
          </a:r>
        </a:p>
      </dsp:txBody>
      <dsp:txXfrm>
        <a:off x="29271" y="94358"/>
        <a:ext cx="8766371" cy="541083"/>
      </dsp:txXfrm>
    </dsp:sp>
    <dsp:sp modelId="{5ACB330A-E752-41CA-AD56-771C1EB2CA09}">
      <dsp:nvSpPr>
        <dsp:cNvPr id="0" name=""/>
        <dsp:cNvSpPr/>
      </dsp:nvSpPr>
      <dsp:spPr>
        <a:xfrm>
          <a:off x="0" y="736712"/>
          <a:ext cx="8824913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Waterfront</a:t>
          </a:r>
        </a:p>
      </dsp:txBody>
      <dsp:txXfrm>
        <a:off x="29271" y="765983"/>
        <a:ext cx="8766371" cy="541083"/>
      </dsp:txXfrm>
    </dsp:sp>
    <dsp:sp modelId="{60B631F0-ACC4-4D6D-AB04-6841017C7E93}">
      <dsp:nvSpPr>
        <dsp:cNvPr id="0" name=""/>
        <dsp:cNvSpPr/>
      </dsp:nvSpPr>
      <dsp:spPr>
        <a:xfrm>
          <a:off x="0" y="1408337"/>
          <a:ext cx="8824913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Zip code   </a:t>
          </a:r>
        </a:p>
      </dsp:txBody>
      <dsp:txXfrm>
        <a:off x="29271" y="1437608"/>
        <a:ext cx="8766371" cy="541083"/>
      </dsp:txXfrm>
    </dsp:sp>
    <dsp:sp modelId="{473CAE42-9AAE-4CC6-A29F-7E6A4D8A53E2}">
      <dsp:nvSpPr>
        <dsp:cNvPr id="0" name=""/>
        <dsp:cNvSpPr/>
      </dsp:nvSpPr>
      <dsp:spPr>
        <a:xfrm>
          <a:off x="0" y="2079962"/>
          <a:ext cx="8824913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Bedrooms</a:t>
          </a:r>
        </a:p>
      </dsp:txBody>
      <dsp:txXfrm>
        <a:off x="29271" y="2109233"/>
        <a:ext cx="8766371" cy="541083"/>
      </dsp:txXfrm>
    </dsp:sp>
    <dsp:sp modelId="{C21A6896-E7E7-422A-AC11-33EFBCA4AEF8}">
      <dsp:nvSpPr>
        <dsp:cNvPr id="0" name=""/>
        <dsp:cNvSpPr/>
      </dsp:nvSpPr>
      <dsp:spPr>
        <a:xfrm>
          <a:off x="0" y="2751587"/>
          <a:ext cx="8824913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Bathrooms  </a:t>
          </a:r>
          <a:endParaRPr lang="en-US" sz="2500" kern="1200" dirty="0"/>
        </a:p>
      </dsp:txBody>
      <dsp:txXfrm>
        <a:off x="29271" y="2780858"/>
        <a:ext cx="8766371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56B25D-DECF-4DCB-B466-C0A7108E5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6900AE-24FA-49F9-8F2B-812D28FC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E5C9-1913-49A3-B0B6-5BD0392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7" y="1063417"/>
            <a:ext cx="9468895" cy="1372986"/>
          </a:xfrm>
        </p:spPr>
        <p:txBody>
          <a:bodyPr/>
          <a:lstStyle/>
          <a:p>
            <a:r>
              <a:rPr lang="en-US" dirty="0"/>
              <a:t>Group 5 King County Housing Project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600" dirty="0"/>
              <a:t>Prediction Of Home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853A-9689-4AA0-9C08-793E955C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3283" y="4687408"/>
            <a:ext cx="2104008" cy="1971583"/>
          </a:xfrm>
        </p:spPr>
        <p:txBody>
          <a:bodyPr/>
          <a:lstStyle/>
          <a:p>
            <a:r>
              <a:rPr lang="en-US" b="1" dirty="0"/>
              <a:t>Presented By</a:t>
            </a:r>
          </a:p>
          <a:p>
            <a:r>
              <a:rPr lang="en-US" b="1" dirty="0"/>
              <a:t>Monika Singla</a:t>
            </a:r>
          </a:p>
        </p:txBody>
      </p:sp>
    </p:spTree>
    <p:extLst>
      <p:ext uri="{BB962C8B-B14F-4D97-AF65-F5344CB8AC3E}">
        <p14:creationId xmlns:p14="http://schemas.microsoft.com/office/powerpoint/2010/main" val="366130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EB71B3-00CD-41E1-A051-3FE4D7891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828132"/>
            <a:ext cx="3575247" cy="577837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3042C3-E585-49D4-ADE5-8F90BBAD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57" y="845717"/>
            <a:ext cx="3374403" cy="5321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8B00-0100-426F-AF65-0C511FBCA3DB}"/>
              </a:ext>
            </a:extLst>
          </p:cNvPr>
          <p:cNvSpPr txBox="1"/>
          <p:nvPr/>
        </p:nvSpPr>
        <p:spPr>
          <a:xfrm>
            <a:off x="1715879" y="251495"/>
            <a:ext cx="357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Priced Zip code Zone: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A7441-E11A-4D9E-A5C4-702C98B97A1F}"/>
              </a:ext>
            </a:extLst>
          </p:cNvPr>
          <p:cNvSpPr/>
          <p:nvPr/>
        </p:nvSpPr>
        <p:spPr>
          <a:xfrm>
            <a:off x="2061563" y="1389185"/>
            <a:ext cx="1441939" cy="5064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204DA6-5BDC-42FA-AB86-BB1772463903}"/>
              </a:ext>
            </a:extLst>
          </p:cNvPr>
          <p:cNvSpPr/>
          <p:nvPr/>
        </p:nvSpPr>
        <p:spPr>
          <a:xfrm>
            <a:off x="6266422" y="1389185"/>
            <a:ext cx="1430215" cy="45895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85DB36-2521-4323-BB93-D6B118E557BC}"/>
              </a:ext>
            </a:extLst>
          </p:cNvPr>
          <p:cNvCxnSpPr/>
          <p:nvPr/>
        </p:nvCxnSpPr>
        <p:spPr>
          <a:xfrm>
            <a:off x="1312693" y="74203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905734-C78C-48EF-A44B-481CB2083B95}"/>
              </a:ext>
            </a:extLst>
          </p:cNvPr>
          <p:cNvCxnSpPr>
            <a:cxnSpLocks/>
          </p:cNvCxnSpPr>
          <p:nvPr/>
        </p:nvCxnSpPr>
        <p:spPr>
          <a:xfrm flipV="1">
            <a:off x="6115864" y="6200403"/>
            <a:ext cx="866586" cy="256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80DA1C-3E0D-4907-B6BB-E04134C42AE3}"/>
              </a:ext>
            </a:extLst>
          </p:cNvPr>
          <p:cNvSpPr txBox="1"/>
          <p:nvPr/>
        </p:nvSpPr>
        <p:spPr>
          <a:xfrm>
            <a:off x="6519013" y="412376"/>
            <a:ext cx="337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 Priced Zip Code Zone:</a:t>
            </a:r>
          </a:p>
        </p:txBody>
      </p:sp>
    </p:spTree>
    <p:extLst>
      <p:ext uri="{BB962C8B-B14F-4D97-AF65-F5344CB8AC3E}">
        <p14:creationId xmlns:p14="http://schemas.microsoft.com/office/powerpoint/2010/main" val="411511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F4B725-F735-4519-8874-A4267553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79436"/>
              </p:ext>
            </p:extLst>
          </p:nvPr>
        </p:nvGraphicFramePr>
        <p:xfrm>
          <a:off x="528985" y="1331528"/>
          <a:ext cx="10383255" cy="192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651">
                  <a:extLst>
                    <a:ext uri="{9D8B030D-6E8A-4147-A177-3AD203B41FA5}">
                      <a16:colId xmlns:a16="http://schemas.microsoft.com/office/drawing/2014/main" val="149120563"/>
                    </a:ext>
                  </a:extLst>
                </a:gridCol>
                <a:gridCol w="2076651">
                  <a:extLst>
                    <a:ext uri="{9D8B030D-6E8A-4147-A177-3AD203B41FA5}">
                      <a16:colId xmlns:a16="http://schemas.microsoft.com/office/drawing/2014/main" val="1372390532"/>
                    </a:ext>
                  </a:extLst>
                </a:gridCol>
                <a:gridCol w="2076651">
                  <a:extLst>
                    <a:ext uri="{9D8B030D-6E8A-4147-A177-3AD203B41FA5}">
                      <a16:colId xmlns:a16="http://schemas.microsoft.com/office/drawing/2014/main" val="3234930727"/>
                    </a:ext>
                  </a:extLst>
                </a:gridCol>
                <a:gridCol w="2076651">
                  <a:extLst>
                    <a:ext uri="{9D8B030D-6E8A-4147-A177-3AD203B41FA5}">
                      <a16:colId xmlns:a16="http://schemas.microsoft.com/office/drawing/2014/main" val="4288623877"/>
                    </a:ext>
                  </a:extLst>
                </a:gridCol>
                <a:gridCol w="2076651">
                  <a:extLst>
                    <a:ext uri="{9D8B030D-6E8A-4147-A177-3AD203B41FA5}">
                      <a16:colId xmlns:a16="http://schemas.microsoft.com/office/drawing/2014/main" val="422827521"/>
                    </a:ext>
                  </a:extLst>
                </a:gridCol>
              </a:tblGrid>
              <a:tr h="1288950">
                <a:tc>
                  <a:txBody>
                    <a:bodyPr/>
                    <a:lstStyle/>
                    <a:p>
                      <a:r>
                        <a:rPr lang="en-US" dirty="0"/>
                        <a:t> T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of</a:t>
                      </a:r>
                    </a:p>
                    <a:p>
                      <a:r>
                        <a:rPr lang="en-US" dirty="0"/>
                        <a:t>Freedom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mean of High Priced Zip code bedrooms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mean of Low Priced Zip code bedrooms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32565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2.5345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0.01254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12.865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3.639847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3.344046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117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40932C-136A-449E-896C-ADD4C24306D5}"/>
              </a:ext>
            </a:extLst>
          </p:cNvPr>
          <p:cNvSpPr txBox="1"/>
          <p:nvPr/>
        </p:nvSpPr>
        <p:spPr>
          <a:xfrm>
            <a:off x="2129589" y="84222"/>
            <a:ext cx="707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ZIPCODE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F718E2-9E69-4D5B-9011-9EDBAF981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32039"/>
              </p:ext>
            </p:extLst>
          </p:nvPr>
        </p:nvGraphicFramePr>
        <p:xfrm>
          <a:off x="625237" y="4671626"/>
          <a:ext cx="105376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532">
                  <a:extLst>
                    <a:ext uri="{9D8B030D-6E8A-4147-A177-3AD203B41FA5}">
                      <a16:colId xmlns:a16="http://schemas.microsoft.com/office/drawing/2014/main" val="105344854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2305259820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1920896802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2866182943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4236932331"/>
                    </a:ext>
                  </a:extLst>
                </a:gridCol>
              </a:tblGrid>
              <a:tr h="1090321"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mean of High Priced Zip code bathrooms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mean of Low Priced Zip code bathrooms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6755"/>
                  </a:ext>
                </a:extLst>
              </a:tr>
              <a:tr h="8208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4.4853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0.0001811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16.237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2.460109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1.906319 </a:t>
                      </a:r>
                    </a:p>
                    <a:p>
                      <a:pPr rtl="0"/>
                      <a:r>
                        <a:rPr lang="en-US" dirty="0">
                          <a:effectLst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65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8B32CE-6052-4C13-BBFF-604B3CDE68AC}"/>
              </a:ext>
            </a:extLst>
          </p:cNvPr>
          <p:cNvSpPr txBox="1"/>
          <p:nvPr/>
        </p:nvSpPr>
        <p:spPr>
          <a:xfrm>
            <a:off x="671355" y="3597442"/>
            <a:ext cx="102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Two Sample T Test Results for High Priced Area’s Bathrooms &amp; Low Priced Area’s Bathrooms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9CC39-47CC-4DF2-8683-A4A5D72234D8}"/>
              </a:ext>
            </a:extLst>
          </p:cNvPr>
          <p:cNvSpPr/>
          <p:nvPr/>
        </p:nvSpPr>
        <p:spPr>
          <a:xfrm>
            <a:off x="2391875" y="2502567"/>
            <a:ext cx="1528011" cy="557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40112B-F0AE-4F37-9E44-7907E561B2BA}"/>
              </a:ext>
            </a:extLst>
          </p:cNvPr>
          <p:cNvSpPr/>
          <p:nvPr/>
        </p:nvSpPr>
        <p:spPr>
          <a:xfrm>
            <a:off x="2584380" y="5811252"/>
            <a:ext cx="1431758" cy="661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4B9E-7005-47FC-9CB5-1EB657E01FEA}"/>
              </a:ext>
            </a:extLst>
          </p:cNvPr>
          <p:cNvCxnSpPr>
            <a:cxnSpLocks/>
          </p:cNvCxnSpPr>
          <p:nvPr/>
        </p:nvCxnSpPr>
        <p:spPr>
          <a:xfrm flipH="1" flipV="1">
            <a:off x="3369441" y="2901429"/>
            <a:ext cx="360948" cy="32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D47DE4-A063-4881-B1BA-099DE8051A2D}"/>
              </a:ext>
            </a:extLst>
          </p:cNvPr>
          <p:cNvCxnSpPr>
            <a:cxnSpLocks/>
          </p:cNvCxnSpPr>
          <p:nvPr/>
        </p:nvCxnSpPr>
        <p:spPr>
          <a:xfrm flipH="1" flipV="1">
            <a:off x="3661208" y="6246312"/>
            <a:ext cx="330867" cy="45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7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F845F1-C5DC-4D41-B07D-A663EE43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86054"/>
              </p:ext>
            </p:extLst>
          </p:nvPr>
        </p:nvGraphicFramePr>
        <p:xfrm>
          <a:off x="481263" y="865096"/>
          <a:ext cx="10960769" cy="238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662">
                  <a:extLst>
                    <a:ext uri="{9D8B030D-6E8A-4147-A177-3AD203B41FA5}">
                      <a16:colId xmlns:a16="http://schemas.microsoft.com/office/drawing/2014/main" val="2100383250"/>
                    </a:ext>
                  </a:extLst>
                </a:gridCol>
                <a:gridCol w="2252646">
                  <a:extLst>
                    <a:ext uri="{9D8B030D-6E8A-4147-A177-3AD203B41FA5}">
                      <a16:colId xmlns:a16="http://schemas.microsoft.com/office/drawing/2014/main" val="2012125194"/>
                    </a:ext>
                  </a:extLst>
                </a:gridCol>
                <a:gridCol w="2192154">
                  <a:extLst>
                    <a:ext uri="{9D8B030D-6E8A-4147-A177-3AD203B41FA5}">
                      <a16:colId xmlns:a16="http://schemas.microsoft.com/office/drawing/2014/main" val="32571695"/>
                    </a:ext>
                  </a:extLst>
                </a:gridCol>
                <a:gridCol w="2739649">
                  <a:extLst>
                    <a:ext uri="{9D8B030D-6E8A-4147-A177-3AD203B41FA5}">
                      <a16:colId xmlns:a16="http://schemas.microsoft.com/office/drawing/2014/main" val="617269230"/>
                    </a:ext>
                  </a:extLst>
                </a:gridCol>
                <a:gridCol w="1644658">
                  <a:extLst>
                    <a:ext uri="{9D8B030D-6E8A-4147-A177-3AD203B41FA5}">
                      <a16:colId xmlns:a16="http://schemas.microsoft.com/office/drawing/2014/main" val="1460906576"/>
                    </a:ext>
                  </a:extLst>
                </a:gridCol>
              </a:tblGrid>
              <a:tr h="1745413"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of</a:t>
                      </a:r>
                    </a:p>
                    <a:p>
                      <a:r>
                        <a:rPr lang="en-US" dirty="0"/>
                        <a:t>Freedom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mean of High Priced Zip code Square Feet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Living</a:t>
                      </a: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mean of Lo Low Priced Zip code Square Feet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Living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74595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4.3737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0.0005879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10.737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2623.131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1796.131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15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E7CD01-D59E-4C90-8B2A-3591E8525045}"/>
              </a:ext>
            </a:extLst>
          </p:cNvPr>
          <p:cNvSpPr txBox="1"/>
          <p:nvPr/>
        </p:nvSpPr>
        <p:spPr>
          <a:xfrm>
            <a:off x="1106905" y="0"/>
            <a:ext cx="843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Two Sample T Test Results for High Priced Area’s Square Feet Living &amp; Low Priced Area’s Square Feet Living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32BBE5-F1BB-48E4-B01A-84E5741C9691}"/>
              </a:ext>
            </a:extLst>
          </p:cNvPr>
          <p:cNvSpPr/>
          <p:nvPr/>
        </p:nvSpPr>
        <p:spPr>
          <a:xfrm>
            <a:off x="2586789" y="2634916"/>
            <a:ext cx="1455821" cy="348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C6F4F-60C8-499F-8F9E-74A6D1105560}"/>
              </a:ext>
            </a:extLst>
          </p:cNvPr>
          <p:cNvCxnSpPr>
            <a:cxnSpLocks/>
          </p:cNvCxnSpPr>
          <p:nvPr/>
        </p:nvCxnSpPr>
        <p:spPr>
          <a:xfrm flipH="1" flipV="1">
            <a:off x="3868152" y="2983831"/>
            <a:ext cx="348916" cy="75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9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7171-B4C2-427C-B2ED-7DA487C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838" y="569475"/>
            <a:ext cx="9480962" cy="1424698"/>
          </a:xfrm>
        </p:spPr>
        <p:txBody>
          <a:bodyPr/>
          <a:lstStyle/>
          <a:p>
            <a:r>
              <a:rPr lang="en-US" dirty="0"/>
              <a:t>King County Housing Data</a:t>
            </a:r>
            <a:br>
              <a:rPr lang="en-US" dirty="0"/>
            </a:br>
            <a:r>
              <a:rPr lang="en-US" dirty="0"/>
              <a:t>Central Tendencies for Expensive Locations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F3EC3-2FF3-40A3-B8F1-CB7D29FD0D9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46394" y="6551579"/>
            <a:ext cx="3050438" cy="26750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Sqft_living</a:t>
            </a:r>
            <a:r>
              <a:rPr lang="en-US" dirty="0"/>
              <a:t> area of most expensive zip codes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F51A0-EDA1-493E-8996-A30A33EC2F7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6551579"/>
            <a:ext cx="3050438" cy="2828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Bathrooms in most expensive zip codes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F56027-D00F-41F1-AD0E-4698DE606E3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294059" y="6500151"/>
            <a:ext cx="3051096" cy="2702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Bedrooms in most expensive zip codes</a:t>
            </a:r>
          </a:p>
        </p:txBody>
      </p:sp>
      <p:pic>
        <p:nvPicPr>
          <p:cNvPr id="25" name="Picture Placeholder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B244D8-EA3C-4B2F-8E24-129FFA2F75E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b="2360"/>
          <a:stretch>
            <a:fillRect/>
          </a:stretch>
        </p:blipFill>
        <p:spPr>
          <a:xfrm>
            <a:off x="334964" y="2391371"/>
            <a:ext cx="3745790" cy="4028883"/>
          </a:xfrm>
        </p:spPr>
      </p:pic>
      <p:pic>
        <p:nvPicPr>
          <p:cNvPr id="35" name="Picture Placeholder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EE7851-E11D-4401-A818-B41A8220AEF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92" b="-9992"/>
          <a:stretch/>
        </p:blipFill>
        <p:spPr>
          <a:xfrm>
            <a:off x="8018588" y="1956294"/>
            <a:ext cx="3602038" cy="4679003"/>
          </a:xfrm>
        </p:spPr>
      </p:pic>
      <p:pic>
        <p:nvPicPr>
          <p:cNvPr id="45" name="Picture Placeholder 4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717FB7-ECCF-47A9-A091-0CD701EFFAA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-994" r="2508" b="10"/>
          <a:stretch/>
        </p:blipFill>
        <p:spPr>
          <a:xfrm>
            <a:off x="4616450" y="2390967"/>
            <a:ext cx="3003550" cy="4028883"/>
          </a:xfrm>
        </p:spPr>
      </p:pic>
    </p:spTree>
    <p:extLst>
      <p:ext uri="{BB962C8B-B14F-4D97-AF65-F5344CB8AC3E}">
        <p14:creationId xmlns:p14="http://schemas.microsoft.com/office/powerpoint/2010/main" val="405092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96667-0319-4B8D-89C3-3CD9AF0E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9017746" cy="998007"/>
          </a:xfrm>
        </p:spPr>
        <p:txBody>
          <a:bodyPr/>
          <a:lstStyle/>
          <a:p>
            <a:r>
              <a:rPr lang="en-US" dirty="0"/>
              <a:t>Range of Bed rooms, Bathrooms and </a:t>
            </a:r>
            <a:r>
              <a:rPr lang="en-US" dirty="0" err="1"/>
              <a:t>Sqft_living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3E94A-9D25-4930-9522-7B3872C00232}"/>
              </a:ext>
            </a:extLst>
          </p:cNvPr>
          <p:cNvSpPr txBox="1"/>
          <p:nvPr/>
        </p:nvSpPr>
        <p:spPr>
          <a:xfrm>
            <a:off x="1154954" y="3429000"/>
            <a:ext cx="307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Bed rooms: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A1D4E-54C4-416C-9DBA-6C85C7D86E61}"/>
              </a:ext>
            </a:extLst>
          </p:cNvPr>
          <p:cNvSpPr txBox="1"/>
          <p:nvPr/>
        </p:nvSpPr>
        <p:spPr>
          <a:xfrm>
            <a:off x="1154953" y="4485203"/>
            <a:ext cx="424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Bath rooms : 4.76 to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699A2-4A88-4511-B246-1CDAD25AC508}"/>
              </a:ext>
            </a:extLst>
          </p:cNvPr>
          <p:cNvSpPr txBox="1"/>
          <p:nvPr/>
        </p:nvSpPr>
        <p:spPr>
          <a:xfrm>
            <a:off x="1154953" y="5429250"/>
            <a:ext cx="430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Square feet living : 2400 to 3100</a:t>
            </a:r>
          </a:p>
        </p:txBody>
      </p:sp>
    </p:spTree>
    <p:extLst>
      <p:ext uri="{BB962C8B-B14F-4D97-AF65-F5344CB8AC3E}">
        <p14:creationId xmlns:p14="http://schemas.microsoft.com/office/powerpoint/2010/main" val="286744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C4A7-B327-48F7-AF4B-822BB4A4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68171"/>
            <a:ext cx="8761413" cy="1112461"/>
          </a:xfrm>
        </p:spPr>
        <p:txBody>
          <a:bodyPr/>
          <a:lstStyle/>
          <a:p>
            <a:r>
              <a:rPr lang="en-US" dirty="0"/>
              <a:t>King County Data</a:t>
            </a:r>
            <a:br>
              <a:rPr lang="en-US" dirty="0"/>
            </a:br>
            <a:r>
              <a:rPr lang="en-US" sz="2400" dirty="0"/>
              <a:t>Multiple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4BA8-25AB-469C-BD5E-3FAC7DC7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940EB-2543-44E4-B9B9-0FF71FC4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56" y="2290635"/>
            <a:ext cx="4341181" cy="411904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805671-7FE2-4C0D-9414-015787F908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9784" y="4830217"/>
          <a:ext cx="66681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623">
                  <a:extLst>
                    <a:ext uri="{9D8B030D-6E8A-4147-A177-3AD203B41FA5}">
                      <a16:colId xmlns:a16="http://schemas.microsoft.com/office/drawing/2014/main" val="1032342267"/>
                    </a:ext>
                  </a:extLst>
                </a:gridCol>
                <a:gridCol w="1333623">
                  <a:extLst>
                    <a:ext uri="{9D8B030D-6E8A-4147-A177-3AD203B41FA5}">
                      <a16:colId xmlns:a16="http://schemas.microsoft.com/office/drawing/2014/main" val="1866272682"/>
                    </a:ext>
                  </a:extLst>
                </a:gridCol>
                <a:gridCol w="1333623">
                  <a:extLst>
                    <a:ext uri="{9D8B030D-6E8A-4147-A177-3AD203B41FA5}">
                      <a16:colId xmlns:a16="http://schemas.microsoft.com/office/drawing/2014/main" val="1286924146"/>
                    </a:ext>
                  </a:extLst>
                </a:gridCol>
                <a:gridCol w="1333623">
                  <a:extLst>
                    <a:ext uri="{9D8B030D-6E8A-4147-A177-3AD203B41FA5}">
                      <a16:colId xmlns:a16="http://schemas.microsoft.com/office/drawing/2014/main" val="784790557"/>
                    </a:ext>
                  </a:extLst>
                </a:gridCol>
                <a:gridCol w="1333623">
                  <a:extLst>
                    <a:ext uri="{9D8B030D-6E8A-4147-A177-3AD203B41FA5}">
                      <a16:colId xmlns:a16="http://schemas.microsoft.com/office/drawing/2014/main" val="360184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vale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6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&lt;2.2e - 16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02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1C14A0-957E-4F67-979E-B9DBAFECA9B0}"/>
              </a:ext>
            </a:extLst>
          </p:cNvPr>
          <p:cNvSpPr txBox="1"/>
          <p:nvPr/>
        </p:nvSpPr>
        <p:spPr>
          <a:xfrm>
            <a:off x="283099" y="2813027"/>
            <a:ext cx="6339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house_scaled.mod = lm(price_log ~ bedrooms + sqft_living +floors + waterfront + view + condition + grade + sqftabove , data = house_scaled)</a:t>
            </a:r>
          </a:p>
          <a:p>
            <a:endParaRPr lang="en-US" b="1" dirty="0"/>
          </a:p>
          <a:p>
            <a:r>
              <a:rPr lang="en-US" b="1" dirty="0"/>
              <a:t>Resids</a:t>
            </a:r>
            <a:r>
              <a:rPr lang="en-US" dirty="0"/>
              <a:t> </a:t>
            </a:r>
            <a:r>
              <a:rPr lang="en-US" b="1" dirty="0"/>
              <a:t>= Actual Value – Score value</a:t>
            </a:r>
          </a:p>
        </p:txBody>
      </p:sp>
    </p:spTree>
    <p:extLst>
      <p:ext uri="{BB962C8B-B14F-4D97-AF65-F5344CB8AC3E}">
        <p14:creationId xmlns:p14="http://schemas.microsoft.com/office/powerpoint/2010/main" val="72123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3B4A9-4D44-4642-9700-EC63BB0C54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0617" y="756299"/>
          <a:ext cx="5255581" cy="141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05">
                  <a:extLst>
                    <a:ext uri="{9D8B030D-6E8A-4147-A177-3AD203B41FA5}">
                      <a16:colId xmlns:a16="http://schemas.microsoft.com/office/drawing/2014/main" val="1099199865"/>
                    </a:ext>
                  </a:extLst>
                </a:gridCol>
                <a:gridCol w="1847688">
                  <a:extLst>
                    <a:ext uri="{9D8B030D-6E8A-4147-A177-3AD203B41FA5}">
                      <a16:colId xmlns:a16="http://schemas.microsoft.com/office/drawing/2014/main" val="1402435501"/>
                    </a:ext>
                  </a:extLst>
                </a:gridCol>
                <a:gridCol w="1847688">
                  <a:extLst>
                    <a:ext uri="{9D8B030D-6E8A-4147-A177-3AD203B41FA5}">
                      <a16:colId xmlns:a16="http://schemas.microsoft.com/office/drawing/2014/main" val="3685845238"/>
                    </a:ext>
                  </a:extLst>
                </a:gridCol>
              </a:tblGrid>
              <a:tr h="445214">
                <a:tc>
                  <a:txBody>
                    <a:bodyPr/>
                    <a:lstStyle/>
                    <a:p>
                      <a:r>
                        <a:rPr lang="en-US" dirty="0"/>
                        <a:t>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84742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r>
                        <a:rPr lang="en-US" dirty="0"/>
                        <a:t>13.047817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32583"/>
                  </a:ext>
                </a:extLst>
              </a:tr>
              <a:tr h="485917">
                <a:tc>
                  <a:txBody>
                    <a:bodyPr/>
                    <a:lstStyle/>
                    <a:p>
                      <a:r>
                        <a:rPr lang="en-US" dirty="0"/>
                        <a:t>0.366225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0.002575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47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946E7-5F67-4D4D-918B-84E19C933C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351" y="3101172"/>
          <a:ext cx="5308847" cy="138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60">
                  <a:extLst>
                    <a:ext uri="{9D8B030D-6E8A-4147-A177-3AD203B41FA5}">
                      <a16:colId xmlns:a16="http://schemas.microsoft.com/office/drawing/2014/main" val="1099199865"/>
                    </a:ext>
                  </a:extLst>
                </a:gridCol>
                <a:gridCol w="1502956">
                  <a:extLst>
                    <a:ext uri="{9D8B030D-6E8A-4147-A177-3AD203B41FA5}">
                      <a16:colId xmlns:a16="http://schemas.microsoft.com/office/drawing/2014/main" val="1402435501"/>
                    </a:ext>
                  </a:extLst>
                </a:gridCol>
                <a:gridCol w="2278931">
                  <a:extLst>
                    <a:ext uri="{9D8B030D-6E8A-4147-A177-3AD203B41FA5}">
                      <a16:colId xmlns:a16="http://schemas.microsoft.com/office/drawing/2014/main" val="3685845238"/>
                    </a:ext>
                  </a:extLst>
                </a:gridCol>
              </a:tblGrid>
              <a:tr h="460587">
                <a:tc>
                  <a:txBody>
                    <a:bodyPr/>
                    <a:lstStyle/>
                    <a:p>
                      <a:r>
                        <a:rPr lang="en-US" dirty="0"/>
                        <a:t>Est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84742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r>
                        <a:rPr lang="en-US" dirty="0"/>
                        <a:t>13.047817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32583"/>
                  </a:ext>
                </a:extLst>
              </a:tr>
              <a:tr h="460587">
                <a:tc>
                  <a:txBody>
                    <a:bodyPr/>
                    <a:lstStyle/>
                    <a:p>
                      <a:r>
                        <a:rPr lang="en-US" dirty="0"/>
                        <a:t>0.180948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&lt;2e-16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47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03A70-B551-42C9-BD32-D3277B58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9232"/>
              </p:ext>
            </p:extLst>
          </p:nvPr>
        </p:nvGraphicFramePr>
        <p:xfrm>
          <a:off x="6729274" y="3051391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664">
                  <a:extLst>
                    <a:ext uri="{9D8B030D-6E8A-4147-A177-3AD203B41FA5}">
                      <a16:colId xmlns:a16="http://schemas.microsoft.com/office/drawing/2014/main" val="1099199865"/>
                    </a:ext>
                  </a:extLst>
                </a:gridCol>
                <a:gridCol w="1596664">
                  <a:extLst>
                    <a:ext uri="{9D8B030D-6E8A-4147-A177-3AD203B41FA5}">
                      <a16:colId xmlns:a16="http://schemas.microsoft.com/office/drawing/2014/main" val="1402435501"/>
                    </a:ext>
                  </a:extLst>
                </a:gridCol>
                <a:gridCol w="1378672">
                  <a:extLst>
                    <a:ext uri="{9D8B030D-6E8A-4147-A177-3AD203B41FA5}">
                      <a16:colId xmlns:a16="http://schemas.microsoft.com/office/drawing/2014/main" val="3685845238"/>
                    </a:ext>
                  </a:extLst>
                </a:gridCol>
              </a:tblGrid>
              <a:tr h="543732"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</a:p>
                    <a:p>
                      <a:r>
                        <a:rPr lang="en-US" dirty="0" err="1"/>
                        <a:t>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84742"/>
                  </a:ext>
                </a:extLst>
              </a:tr>
              <a:tr h="319121">
                <a:tc>
                  <a:txBody>
                    <a:bodyPr/>
                    <a:lstStyle/>
                    <a:p>
                      <a:r>
                        <a:rPr lang="en-US" dirty="0"/>
                        <a:t>0.4946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32583"/>
                  </a:ext>
                </a:extLst>
              </a:tr>
              <a:tr h="319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478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E7B2EE-7668-4A97-9DD6-EA737E0E9BA7}"/>
              </a:ext>
            </a:extLst>
          </p:cNvPr>
          <p:cNvSpPr txBox="1"/>
          <p:nvPr/>
        </p:nvSpPr>
        <p:spPr>
          <a:xfrm>
            <a:off x="117383" y="0"/>
            <a:ext cx="878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Single Linear regression model  (price ~ sqft_living)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112A8-9C95-4B93-B457-2225BC9714EE}"/>
              </a:ext>
            </a:extLst>
          </p:cNvPr>
          <p:cNvSpPr txBox="1"/>
          <p:nvPr/>
        </p:nvSpPr>
        <p:spPr>
          <a:xfrm>
            <a:off x="117384" y="2344873"/>
            <a:ext cx="878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Single Linear regression model (price ~ bedrooms)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023DE8-4196-4661-84FD-465C343C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64127"/>
              </p:ext>
            </p:extLst>
          </p:nvPr>
        </p:nvGraphicFramePr>
        <p:xfrm>
          <a:off x="328473" y="5122738"/>
          <a:ext cx="8128000" cy="1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50136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98540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65038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3165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4041567"/>
                    </a:ext>
                  </a:extLst>
                </a:gridCol>
              </a:tblGrid>
              <a:tr h="550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97614"/>
                  </a:ext>
                </a:extLst>
              </a:tr>
              <a:tr h="276655">
                <a:tc>
                  <a:txBody>
                    <a:bodyPr/>
                    <a:lstStyle/>
                    <a:p>
                      <a:r>
                        <a:rPr lang="en-US" dirty="0"/>
                        <a:t>Sqft_living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2623.131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1796.131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3.639847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3.344046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8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97BD98-6988-468E-AD19-A7C210BF46A3}"/>
              </a:ext>
            </a:extLst>
          </p:cNvPr>
          <p:cNvSpPr txBox="1"/>
          <p:nvPr/>
        </p:nvSpPr>
        <p:spPr>
          <a:xfrm>
            <a:off x="230819" y="4544565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 test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0FB875-1A88-481C-914D-6B5ACBECF9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0275" y="658489"/>
          <a:ext cx="4572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477772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68904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54213394"/>
                    </a:ext>
                  </a:extLst>
                </a:gridCol>
              </a:tblGrid>
              <a:tr h="8068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Residual error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square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4016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0.3785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0.4835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2.2e-16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177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80CBEFC-B965-4D7C-81C2-F5C25CD3C1D2}"/>
              </a:ext>
            </a:extLst>
          </p:cNvPr>
          <p:cNvSpPr/>
          <p:nvPr/>
        </p:nvSpPr>
        <p:spPr>
          <a:xfrm>
            <a:off x="8265111" y="985421"/>
            <a:ext cx="1278384" cy="13492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5E4B4E-B198-415D-B347-24584236CE81}"/>
              </a:ext>
            </a:extLst>
          </p:cNvPr>
          <p:cNvSpPr/>
          <p:nvPr/>
        </p:nvSpPr>
        <p:spPr>
          <a:xfrm>
            <a:off x="8265111" y="3569453"/>
            <a:ext cx="1278384" cy="718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BFB18D-6244-4C16-B5B5-E78075EF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4" y="349540"/>
            <a:ext cx="5486875" cy="2526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9250E-C525-4974-8F9A-C69BCDEE3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25" y="458142"/>
            <a:ext cx="5486875" cy="2309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66A3D-BB62-4C46-B204-2F4C1BECCE81}"/>
              </a:ext>
            </a:extLst>
          </p:cNvPr>
          <p:cNvSpPr txBox="1"/>
          <p:nvPr/>
        </p:nvSpPr>
        <p:spPr>
          <a:xfrm>
            <a:off x="1180730" y="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Sqft_living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6B0B6-4BFF-40F3-9967-5F52FDC411D2}"/>
              </a:ext>
            </a:extLst>
          </p:cNvPr>
          <p:cNvSpPr txBox="1"/>
          <p:nvPr/>
        </p:nvSpPr>
        <p:spPr>
          <a:xfrm>
            <a:off x="7157886" y="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Bedrooms</a:t>
            </a:r>
          </a:p>
        </p:txBody>
      </p:sp>
      <p:pic>
        <p:nvPicPr>
          <p:cNvPr id="10" name="Picture Placeholder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2FF432-0260-4F80-9031-31192FBF4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b="2360"/>
          <a:stretch>
            <a:fillRect/>
          </a:stretch>
        </p:blipFill>
        <p:spPr>
          <a:xfrm>
            <a:off x="3321959" y="2875771"/>
            <a:ext cx="3745790" cy="3301561"/>
          </a:xfrm>
          <a:prstGeom prst="roundRect">
            <a:avLst>
              <a:gd name="adj" fmla="val 1858"/>
            </a:avLst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62CE10A-31A0-4B03-A842-AEEAF9CF3864}"/>
              </a:ext>
            </a:extLst>
          </p:cNvPr>
          <p:cNvSpPr/>
          <p:nvPr/>
        </p:nvSpPr>
        <p:spPr>
          <a:xfrm>
            <a:off x="3869355" y="3445836"/>
            <a:ext cx="2802454" cy="904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CA0D0-416A-4E33-AA1F-3128149B4972}"/>
              </a:ext>
            </a:extLst>
          </p:cNvPr>
          <p:cNvSpPr/>
          <p:nvPr/>
        </p:nvSpPr>
        <p:spPr>
          <a:xfrm>
            <a:off x="3874168" y="4918509"/>
            <a:ext cx="2921268" cy="678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6814-8824-4FB2-BD5A-0A1EE8C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CEEB-9227-41E5-B3ED-69DCC7FA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Project conduct two experiment for feature selection by using multiple regression and t test. We used 12 features as input to predict price value And concluded that sqft_living and bedrooms are most significant features to increase the house prices</a:t>
            </a:r>
          </a:p>
          <a:p>
            <a:r>
              <a:rPr lang="en-US" dirty="0"/>
              <a:t>In t test we reject null hypothesis and accept alternative hypothesis for sqft_living feature.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0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C814-EE9C-43BA-9BE7-8D90C955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DE89-E87A-46A6-BC26-1ACE338E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4476688"/>
            <a:ext cx="5442011" cy="825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000" b="1" dirty="0"/>
              <a:t>   </a:t>
            </a:r>
            <a:r>
              <a:rPr lang="en-US" sz="7700" b="1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3F03-341E-4837-B486-6218CC41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2F95-F1F8-4484-B255-017ECF2E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gathered our data from public domain set available at Kaggle.</a:t>
            </a:r>
          </a:p>
          <a:p>
            <a:r>
              <a:rPr lang="en-US" dirty="0"/>
              <a:t>This data set is for King County WA. It includes all the expensive zip codes like Medina, Seattle, Redmond and Bellevue.</a:t>
            </a:r>
          </a:p>
          <a:p>
            <a:r>
              <a:rPr lang="en-US" dirty="0"/>
              <a:t>This data set is for the houses sold between May 2014- May 2015.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91F3462-63F1-4641-833E-883A61600C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1417017" y="358423"/>
            <a:ext cx="6316109" cy="6109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A8676-779D-4842-A8BC-0ED746F7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4945525"/>
          </a:xfr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Closer look at the data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1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AD30EA-1489-4699-89C2-532E30260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" y="1122591"/>
            <a:ext cx="4469316" cy="446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049B0-85A6-4F22-A6C4-31B0BE9F5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95" y="1122591"/>
            <a:ext cx="4289126" cy="4289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A8CB2-6EDE-4C9E-AD9A-B872D13FD4D8}"/>
              </a:ext>
            </a:extLst>
          </p:cNvPr>
          <p:cNvSpPr txBox="1"/>
          <p:nvPr/>
        </p:nvSpPr>
        <p:spPr>
          <a:xfrm>
            <a:off x="896815" y="457200"/>
            <a:ext cx="900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Gaussian distribution for log price is more symmetric</a:t>
            </a:r>
          </a:p>
        </p:txBody>
      </p:sp>
    </p:spTree>
    <p:extLst>
      <p:ext uri="{BB962C8B-B14F-4D97-AF65-F5344CB8AC3E}">
        <p14:creationId xmlns:p14="http://schemas.microsoft.com/office/powerpoint/2010/main" val="7389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3002-82F0-47FF-A78A-E4E20787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Project</a:t>
            </a:r>
            <a:br>
              <a:rPr lang="en-US" dirty="0"/>
            </a:br>
            <a:r>
              <a:rPr lang="en-US" sz="2800" dirty="0"/>
              <a:t>Exploratory 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45C29-D57C-4BB7-BB55-18E6D0ECD4C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790168" y="6631481"/>
            <a:ext cx="2191361" cy="26542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price_log</a:t>
            </a:r>
            <a:r>
              <a:rPr lang="en-US" dirty="0"/>
              <a:t> vs </a:t>
            </a:r>
            <a:r>
              <a:rPr lang="en-US" dirty="0" err="1"/>
              <a:t>sqft_living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DE39D-0966-4061-94CA-70F7C141228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6519613"/>
            <a:ext cx="3050438" cy="323793"/>
          </a:xfrm>
        </p:spPr>
        <p:txBody>
          <a:bodyPr/>
          <a:lstStyle/>
          <a:p>
            <a:r>
              <a:rPr lang="en-US" dirty="0" err="1"/>
              <a:t>price_log</a:t>
            </a:r>
            <a:r>
              <a:rPr lang="en-US" dirty="0"/>
              <a:t> vs </a:t>
            </a:r>
            <a:r>
              <a:rPr lang="en-US" dirty="0" err="1"/>
              <a:t>sqft_lot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9D0721-89F5-4D86-BF27-66429C4E1724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756124" y="6509885"/>
            <a:ext cx="1856753" cy="362704"/>
          </a:xfrm>
        </p:spPr>
        <p:txBody>
          <a:bodyPr/>
          <a:lstStyle/>
          <a:p>
            <a:r>
              <a:rPr lang="en-US" dirty="0" err="1"/>
              <a:t>price_log</a:t>
            </a:r>
            <a:r>
              <a:rPr lang="en-US" dirty="0"/>
              <a:t> vs </a:t>
            </a:r>
            <a:r>
              <a:rPr lang="en-US" dirty="0" err="1"/>
              <a:t>yr_built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5B74C-7FCD-4D1B-96EA-8791736B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" y="2322756"/>
            <a:ext cx="3801366" cy="4308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47A4D5-7052-4689-A1D4-19947CEE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75" y="2553511"/>
            <a:ext cx="2992588" cy="3966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2756D2-6BC5-418F-95F2-7D079346A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51" y="2436048"/>
            <a:ext cx="3654041" cy="40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2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3002-82F0-47FF-A78A-E4E20787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45C29-D57C-4BB7-BB55-18E6D0ECD4C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34523" y="6422338"/>
            <a:ext cx="3050438" cy="383082"/>
          </a:xfrm>
        </p:spPr>
        <p:txBody>
          <a:bodyPr/>
          <a:lstStyle/>
          <a:p>
            <a:r>
              <a:rPr lang="en-US" dirty="0" err="1"/>
              <a:t>price_log</a:t>
            </a:r>
            <a:r>
              <a:rPr lang="en-US" dirty="0"/>
              <a:t> vs bedrooms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DE39D-0966-4061-94CA-70F7C141228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6402878"/>
            <a:ext cx="3050438" cy="425933"/>
          </a:xfrm>
        </p:spPr>
        <p:txBody>
          <a:bodyPr>
            <a:normAutofit/>
          </a:bodyPr>
          <a:lstStyle/>
          <a:p>
            <a:r>
              <a:rPr lang="en-US" dirty="0" err="1"/>
              <a:t>log_price</a:t>
            </a:r>
            <a:r>
              <a:rPr lang="en-US" dirty="0"/>
              <a:t> vs bathrooms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9D0721-89F5-4D86-BF27-66429C4E1724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328106" y="6337569"/>
            <a:ext cx="3051096" cy="311285"/>
          </a:xfrm>
        </p:spPr>
        <p:txBody>
          <a:bodyPr/>
          <a:lstStyle/>
          <a:p>
            <a:r>
              <a:rPr lang="en-US" dirty="0" err="1"/>
              <a:t>log_price</a:t>
            </a:r>
            <a:r>
              <a:rPr lang="en-US" dirty="0"/>
              <a:t> vs floors </a:t>
            </a:r>
          </a:p>
        </p:txBody>
      </p:sp>
      <p:pic>
        <p:nvPicPr>
          <p:cNvPr id="17" name="Picture 16" descr="A picture containing light, outdoor, traffic&#10;&#10;Description generated with high confidence">
            <a:extLst>
              <a:ext uri="{FF2B5EF4-FFF2-40B4-BE49-F238E27FC236}">
                <a16:creationId xmlns:a16="http://schemas.microsoft.com/office/drawing/2014/main" id="{8391E37C-F003-44D6-B510-126EA346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3" y="2237362"/>
            <a:ext cx="3555518" cy="4061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8DE598-DD5C-4C5F-B63A-8B2E49FB9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73" y="2344365"/>
            <a:ext cx="2977435" cy="39542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92B637-B1A4-4BBE-9548-E712E2D9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30" y="2237362"/>
            <a:ext cx="3477915" cy="41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4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A5F-3C6D-4B3E-93DB-83814FA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Data</a:t>
            </a:r>
            <a:br>
              <a:rPr lang="en-US" dirty="0"/>
            </a:br>
            <a:r>
              <a:rPr lang="en-US" sz="2800" dirty="0"/>
              <a:t>Descriptive Statistics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4F5F40-30B4-4363-B9C2-B15E5D11B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10429"/>
              </p:ext>
            </p:extLst>
          </p:nvPr>
        </p:nvGraphicFramePr>
        <p:xfrm>
          <a:off x="1155700" y="2603500"/>
          <a:ext cx="8824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8">
                  <a:extLst>
                    <a:ext uri="{9D8B030D-6E8A-4147-A177-3AD203B41FA5}">
                      <a16:colId xmlns:a16="http://schemas.microsoft.com/office/drawing/2014/main" val="1796573474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2349480417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4149452262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302382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540088.1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1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3.370842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40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2.114757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0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0.007541757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3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1C13-46B7-470A-A0D1-D03ACEAE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Housing Data</a:t>
            </a:r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2BF4021C-ECD0-4E5F-949F-255AD06D9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457949"/>
              </p:ext>
            </p:extLst>
          </p:nvPr>
        </p:nvGraphicFramePr>
        <p:xfrm>
          <a:off x="1155700" y="3406032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49A55E-75E4-4382-AC6D-21DEC95AFF76}"/>
              </a:ext>
            </a:extLst>
          </p:cNvPr>
          <p:cNvSpPr txBox="1"/>
          <p:nvPr/>
        </p:nvSpPr>
        <p:spPr>
          <a:xfrm>
            <a:off x="403702" y="2631332"/>
            <a:ext cx="560799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800" b="1" dirty="0"/>
              <a:t>Most Significant Features</a:t>
            </a:r>
          </a:p>
        </p:txBody>
      </p:sp>
    </p:spTree>
    <p:extLst>
      <p:ext uri="{BB962C8B-B14F-4D97-AF65-F5344CB8AC3E}">
        <p14:creationId xmlns:p14="http://schemas.microsoft.com/office/powerpoint/2010/main" val="31808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049A0-CE23-4270-91E8-CA7E26202DAF}"/>
              </a:ext>
            </a:extLst>
          </p:cNvPr>
          <p:cNvSpPr txBox="1"/>
          <p:nvPr/>
        </p:nvSpPr>
        <p:spPr>
          <a:xfrm>
            <a:off x="3830857" y="399446"/>
            <a:ext cx="312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WATERFRONT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3C07A5-1E14-4A0D-8968-D3346F6CC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67831"/>
              </p:ext>
            </p:extLst>
          </p:nvPr>
        </p:nvGraphicFramePr>
        <p:xfrm>
          <a:off x="1251284" y="1299411"/>
          <a:ext cx="8650703" cy="210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67">
                  <a:extLst>
                    <a:ext uri="{9D8B030D-6E8A-4147-A177-3AD203B41FA5}">
                      <a16:colId xmlns:a16="http://schemas.microsoft.com/office/drawing/2014/main" val="2378344251"/>
                    </a:ext>
                  </a:extLst>
                </a:gridCol>
                <a:gridCol w="1727734">
                  <a:extLst>
                    <a:ext uri="{9D8B030D-6E8A-4147-A177-3AD203B41FA5}">
                      <a16:colId xmlns:a16="http://schemas.microsoft.com/office/drawing/2014/main" val="3403544251"/>
                    </a:ext>
                  </a:extLst>
                </a:gridCol>
                <a:gridCol w="1727734">
                  <a:extLst>
                    <a:ext uri="{9D8B030D-6E8A-4147-A177-3AD203B41FA5}">
                      <a16:colId xmlns:a16="http://schemas.microsoft.com/office/drawing/2014/main" val="2254255007"/>
                    </a:ext>
                  </a:extLst>
                </a:gridCol>
                <a:gridCol w="1727734">
                  <a:extLst>
                    <a:ext uri="{9D8B030D-6E8A-4147-A177-3AD203B41FA5}">
                      <a16:colId xmlns:a16="http://schemas.microsoft.com/office/drawing/2014/main" val="2559452009"/>
                    </a:ext>
                  </a:extLst>
                </a:gridCol>
                <a:gridCol w="1727734">
                  <a:extLst>
                    <a:ext uri="{9D8B030D-6E8A-4147-A177-3AD203B41FA5}">
                      <a16:colId xmlns:a16="http://schemas.microsoft.com/office/drawing/2014/main" val="2020268992"/>
                    </a:ext>
                  </a:extLst>
                </a:gridCol>
              </a:tblGrid>
              <a:tr h="1359118"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price for Waterfront homes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of price for Waterfront homes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56130"/>
                  </a:ext>
                </a:extLst>
              </a:tr>
              <a:tr h="638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12.876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2.2e-16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162.23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1661876.0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531563.6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6472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116F925-F7E0-4BFB-B082-C8026DBEB2BE}"/>
              </a:ext>
            </a:extLst>
          </p:cNvPr>
          <p:cNvSpPr/>
          <p:nvPr/>
        </p:nvSpPr>
        <p:spPr>
          <a:xfrm>
            <a:off x="2887580" y="2601785"/>
            <a:ext cx="938462" cy="493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FB523E-CCC8-4B1B-AF1C-0FF27F9B3003}"/>
              </a:ext>
            </a:extLst>
          </p:cNvPr>
          <p:cNvCxnSpPr>
            <a:cxnSpLocks/>
          </p:cNvCxnSpPr>
          <p:nvPr/>
        </p:nvCxnSpPr>
        <p:spPr>
          <a:xfrm flipH="1" flipV="1">
            <a:off x="3362827" y="2970430"/>
            <a:ext cx="457200" cy="81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AC0F73-B6CF-401A-9F96-6664E3B6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7999"/>
              </p:ext>
            </p:extLst>
          </p:nvPr>
        </p:nvGraphicFramePr>
        <p:xfrm>
          <a:off x="409074" y="3927341"/>
          <a:ext cx="111653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59">
                  <a:extLst>
                    <a:ext uri="{9D8B030D-6E8A-4147-A177-3AD203B41FA5}">
                      <a16:colId xmlns:a16="http://schemas.microsoft.com/office/drawing/2014/main" val="4210229900"/>
                    </a:ext>
                  </a:extLst>
                </a:gridCol>
                <a:gridCol w="2312162">
                  <a:extLst>
                    <a:ext uri="{9D8B030D-6E8A-4147-A177-3AD203B41FA5}">
                      <a16:colId xmlns:a16="http://schemas.microsoft.com/office/drawing/2014/main" val="2962808463"/>
                    </a:ext>
                  </a:extLst>
                </a:gridCol>
                <a:gridCol w="3041811">
                  <a:extLst>
                    <a:ext uri="{9D8B030D-6E8A-4147-A177-3AD203B41FA5}">
                      <a16:colId xmlns:a16="http://schemas.microsoft.com/office/drawing/2014/main" val="1480766160"/>
                    </a:ext>
                  </a:extLst>
                </a:gridCol>
                <a:gridCol w="1582511">
                  <a:extLst>
                    <a:ext uri="{9D8B030D-6E8A-4147-A177-3AD203B41FA5}">
                      <a16:colId xmlns:a16="http://schemas.microsoft.com/office/drawing/2014/main" val="111075228"/>
                    </a:ext>
                  </a:extLst>
                </a:gridCol>
                <a:gridCol w="2312162">
                  <a:extLst>
                    <a:ext uri="{9D8B030D-6E8A-4147-A177-3AD203B41FA5}">
                      <a16:colId xmlns:a16="http://schemas.microsoft.com/office/drawing/2014/main" val="999802381"/>
                    </a:ext>
                  </a:extLst>
                </a:gridCol>
              </a:tblGrid>
              <a:tr h="1675721">
                <a:tc>
                  <a:txBody>
                    <a:bodyPr/>
                    <a:lstStyle/>
                    <a:p>
                      <a:r>
                        <a:rPr lang="en-US" dirty="0"/>
                        <a:t>T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of Freedom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of Square feet Living for Waterfront homes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of Square feet Living for Non Waterfront homes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01437"/>
                  </a:ext>
                </a:extLst>
              </a:tr>
              <a:tr h="88195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8.7506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1.284e-15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162.78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3173.68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2071.588 </a:t>
                      </a:r>
                    </a:p>
                    <a:p>
                      <a:pPr rtl="0"/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975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397BA5D-F500-45C9-AD18-5FC70D47386D}"/>
              </a:ext>
            </a:extLst>
          </p:cNvPr>
          <p:cNvSpPr/>
          <p:nvPr/>
        </p:nvSpPr>
        <p:spPr>
          <a:xfrm>
            <a:off x="2225843" y="5561964"/>
            <a:ext cx="1335504" cy="550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0930B6-1A27-4582-BFA2-5674E3C77D23}"/>
              </a:ext>
            </a:extLst>
          </p:cNvPr>
          <p:cNvCxnSpPr/>
          <p:nvPr/>
        </p:nvCxnSpPr>
        <p:spPr>
          <a:xfrm>
            <a:off x="1467853" y="468365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1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1932</TotalTime>
  <Words>640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Group 5 King County Housing Project     Prediction Of Home price</vt:lpstr>
      <vt:lpstr>King County Housing Project</vt:lpstr>
      <vt:lpstr>Closer look at the data   </vt:lpstr>
      <vt:lpstr>PowerPoint Presentation</vt:lpstr>
      <vt:lpstr>King County Housing Project Exploratory  Data Analysis</vt:lpstr>
      <vt:lpstr>King County Housing Project</vt:lpstr>
      <vt:lpstr>King County Housing Data Descriptive Statistics</vt:lpstr>
      <vt:lpstr>King County Housing Data</vt:lpstr>
      <vt:lpstr>PowerPoint Presentation</vt:lpstr>
      <vt:lpstr>PowerPoint Presentation</vt:lpstr>
      <vt:lpstr>PowerPoint Presentation</vt:lpstr>
      <vt:lpstr>PowerPoint Presentation</vt:lpstr>
      <vt:lpstr>King County Housing Data Central Tendencies for Expensive Locations</vt:lpstr>
      <vt:lpstr>Range of Bed rooms, Bathrooms and Sqft_living</vt:lpstr>
      <vt:lpstr>King County Data Multiple Regression Model</vt:lpstr>
      <vt:lpstr>PowerPoint Presentation</vt:lpstr>
      <vt:lpstr>PowerPoint Presentation</vt:lpstr>
      <vt:lpstr>King County Housing Data</vt:lpstr>
      <vt:lpstr>King County Housing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Final project</dc:title>
  <dc:creator>Dipti Gole</dc:creator>
  <cp:lastModifiedBy>Aseem Singla</cp:lastModifiedBy>
  <cp:revision>100</cp:revision>
  <dcterms:created xsi:type="dcterms:W3CDTF">2017-12-04T22:20:35Z</dcterms:created>
  <dcterms:modified xsi:type="dcterms:W3CDTF">2018-09-10T13:53:48Z</dcterms:modified>
</cp:coreProperties>
</file>