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57" r:id="rId3"/>
    <p:sldId id="258" r:id="rId4"/>
    <p:sldId id="260" r:id="rId5"/>
    <p:sldId id="259" r:id="rId6"/>
    <p:sldId id="263" r:id="rId7"/>
    <p:sldId id="261" r:id="rId8"/>
    <p:sldId id="271" r:id="rId9"/>
    <p:sldId id="268" r:id="rId10"/>
    <p:sldId id="269" r:id="rId11"/>
    <p:sldId id="27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67DB5-A3E6-4610-A4F6-DB08F46D69A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5B311-55AC-48BA-A944-D5B04136B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22C6-45B5-793F-5339-BB0995E79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4C3F-AADD-19BE-578E-EA634348E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F6A9-3C4F-3772-B4AA-6E426EA0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D26D-E9ED-4356-FCC2-B31CFDD8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C761-A2C7-D93B-E01B-3025362E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DA1E-FAD2-FAA3-614C-97DFC857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46057-675C-C40F-E1AE-61AAE4935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76F0-D7EB-485B-B0F8-FAA46FD9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AF8D-F712-7410-D1F9-8E334154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565B-5F79-3339-43F3-58515AAC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EDF84-02EB-5621-3D67-5CEAD0D3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08D8E-08E0-1807-3FE6-01AC07A6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D4CD-88F5-917B-9457-6DE83645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CD39-197E-EF22-5F44-6E56A2DE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99F9-7FAB-E040-A652-5B7FE746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B667-4828-8AD1-5B96-BD39E9A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32D-281B-17B7-5363-58510575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7894-AAC0-8B92-80EC-456E07B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3822-655F-7B14-9BFB-DB3C3DB4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DEE74-B71E-0C48-8478-2246F0CF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8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C3E-0672-318C-A9C8-FC0006B0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FDF6-1484-FDC6-5FF9-AF491C41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AC963-0721-4609-B9CF-DE1FE8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5E538-F263-E23A-B7EF-7812529A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3BE3-2DA7-5B81-8E69-0B154413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6B10-8316-2C57-6DC1-CBB782DF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7773-5EBD-668D-D852-E39A4FF53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CFB02-F8F6-2AC5-C6BD-F94327BE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5CAC4-8F00-4B2D-3FAE-493D3E9F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697C-028E-8952-8216-D3F69C32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15719-511B-19F6-DFF3-F905F44A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8D7-F0FF-9C02-72EA-D383BBD5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625C4-581C-DC32-8643-D20F5562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5D0AC-738C-56B3-13DE-C97FD01A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A260B-0757-DDC3-4213-83E6B996A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A9F2A-07C0-DCCD-F24B-BC6D8C2AB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D2AC4-F634-26FB-A390-18403B0E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84A9D-B455-0B2A-CF90-96A0F0AA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0EBEB-571D-F7F7-F24F-64D4422D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9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1367-9C2B-054F-43A9-5C9B5603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FDDEA-52E9-336C-3309-8BDA3E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D364C-DA83-D34F-EEF4-6E88BD4D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1499A-E466-425D-737D-7E4E3E21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D447E-993E-2683-7149-24199CC4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6F75F-6AAB-33FA-7532-0CB7ACAD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8BF3-8122-36DF-F4C5-D51A2DE9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307F-3694-7947-3C12-5B7B1894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6564-214E-DB77-515A-C29DEE48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F1EAC-8903-BCC3-ACD0-D8E26E10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2D21-4612-455C-76CC-4C9655B4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F88EA-5CDF-39E2-4F60-68DEA152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80959-347A-BF01-FD9D-4004EA4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AAA6-8395-1B9F-8E8E-4AC02846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E31A3-4599-63C6-C32D-7DAB9BB97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8B28-47EC-982C-33BC-BCD8952B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22FE-560C-6DAA-87FA-33C2C33F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8090A-59CC-6CCD-6C85-4C44B128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DD8EA-49FD-13F6-BE2A-46B76E46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3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AC889-F877-71EE-B025-EEAF7BED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3FEF6-1EC1-FEA2-1C28-CB463B756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A1DB-0AC6-6760-F496-2C78F1ADF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A48D-8A6F-814E-AC75-F1829B5D5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81EC-3871-2846-1687-A5D1CD65B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9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onikatyagiisc/grid-optimization-with-weather/tree/main/cod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monikatyagiisc/grid-optimization-with-weather/tree/main/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ikatyagiisc/grid-optimization-with-weather/blob/main/code/TensorFlowWeatherModelLSTM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0F1E-6FAE-0E52-FF0D-C6BD35E9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Graphik Bold" panose="020B0803030202060203" pitchFamily="34" charset="0"/>
              </a:rPr>
              <a:t>Grid optimization with weather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1211-508D-6CC8-4FEB-165C9481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b="1" dirty="0">
                <a:latin typeface="Graphik Bold" panose="020B0803030202060203" pitchFamily="34" charset="0"/>
              </a:rPr>
              <a:t>DA 231o Data Engineering at Scale </a:t>
            </a:r>
            <a:br>
              <a:rPr lang="en-SG" sz="2800" b="1" dirty="0">
                <a:latin typeface="Graphik Bold" panose="020B0803030202060203" pitchFamily="34" charset="0"/>
              </a:rPr>
            </a:br>
            <a:r>
              <a:rPr lang="en-US" sz="28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800" i="1" dirty="0">
                <a:latin typeface="Graphik Regular" panose="020B0503030202060203" pitchFamily="34" charset="0"/>
              </a:rPr>
            </a:br>
            <a:br>
              <a:rPr lang="en-US" sz="2800" i="1" dirty="0">
                <a:latin typeface="Graphik Regular" panose="020B0503030202060203" pitchFamily="34" charset="0"/>
              </a:rPr>
            </a:b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spcBef>
                <a:spcPts val="0"/>
              </a:spcBef>
            </a:pPr>
            <a:r>
              <a:rPr lang="en-SG" sz="28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800" spc="10" dirty="0">
                <a:latin typeface="Graphik Regular" panose="020B0503030202060203" pitchFamily="34" charset="0"/>
              </a:rPr>
              <a:t>IISC, </a:t>
            </a:r>
            <a:r>
              <a:rPr lang="en-IN" sz="2800" spc="10" dirty="0">
                <a:latin typeface="Graphik Regular" panose="020B0503030202060203" pitchFamily="34" charset="0"/>
              </a:rPr>
              <a:t>chandansingh@iisc.ac.in</a:t>
            </a:r>
            <a:endParaRPr lang="en-SG" sz="28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8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800" spc="10" dirty="0">
                <a:latin typeface="Graphik Regular" panose="020B0503030202060203" pitchFamily="34" charset="0"/>
              </a:rPr>
              <a:t>IISC, monikatyagi@iisc.ac.in</a:t>
            </a:r>
            <a:endParaRPr lang="en-SG" sz="28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8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8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8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8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9F3F2-D651-C568-8580-0ADB983B7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AC77DC-1A20-6EF0-27EE-F952EF8FE26B}"/>
              </a:ext>
            </a:extLst>
          </p:cNvPr>
          <p:cNvSpPr/>
          <p:nvPr/>
        </p:nvSpPr>
        <p:spPr>
          <a:xfrm>
            <a:off x="1215957" y="2412460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25C4D-86A8-071D-B423-7D4738BB879B}"/>
              </a:ext>
            </a:extLst>
          </p:cNvPr>
          <p:cNvSpPr/>
          <p:nvPr/>
        </p:nvSpPr>
        <p:spPr>
          <a:xfrm>
            <a:off x="2123872" y="2412459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83A12-AF94-ACE1-CF46-51D13275E35D}"/>
              </a:ext>
            </a:extLst>
          </p:cNvPr>
          <p:cNvSpPr/>
          <p:nvPr/>
        </p:nvSpPr>
        <p:spPr>
          <a:xfrm>
            <a:off x="2953966" y="2412459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6079D-B0BB-A76C-660C-09611EB68AE7}"/>
              </a:ext>
            </a:extLst>
          </p:cNvPr>
          <p:cNvSpPr/>
          <p:nvPr/>
        </p:nvSpPr>
        <p:spPr>
          <a:xfrm>
            <a:off x="3897548" y="2412459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7F02C-70CE-34CF-6D5B-2303BF854B51}"/>
              </a:ext>
            </a:extLst>
          </p:cNvPr>
          <p:cNvSpPr/>
          <p:nvPr/>
        </p:nvSpPr>
        <p:spPr>
          <a:xfrm>
            <a:off x="5794442" y="2412459"/>
            <a:ext cx="603115" cy="1099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DD190-D3EA-0F86-DA9E-91631B46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52" y="2733471"/>
            <a:ext cx="3810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0D000-7616-5F96-0D86-9A434F8F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97" y="2733471"/>
            <a:ext cx="381000" cy="45720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C918FEE7-ED2F-485B-F11A-7DAC7BA770E0}"/>
              </a:ext>
            </a:extLst>
          </p:cNvPr>
          <p:cNvSpPr/>
          <p:nvPr/>
        </p:nvSpPr>
        <p:spPr>
          <a:xfrm>
            <a:off x="2039565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8BF91A0-F241-559C-BA55-BEA9BEB27805}"/>
              </a:ext>
            </a:extLst>
          </p:cNvPr>
          <p:cNvSpPr/>
          <p:nvPr/>
        </p:nvSpPr>
        <p:spPr>
          <a:xfrm>
            <a:off x="2911811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8210380-2C5E-ED3A-0941-ED0556ED437D}"/>
              </a:ext>
            </a:extLst>
          </p:cNvPr>
          <p:cNvSpPr/>
          <p:nvPr/>
        </p:nvSpPr>
        <p:spPr>
          <a:xfrm>
            <a:off x="3897547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E23FEBC8-F94A-D365-D023-1697C34DB7DE}"/>
              </a:ext>
            </a:extLst>
          </p:cNvPr>
          <p:cNvSpPr/>
          <p:nvPr/>
        </p:nvSpPr>
        <p:spPr>
          <a:xfrm>
            <a:off x="5813896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9C37D34-9ED0-6F82-1D04-B3A5BC2C7DC6}"/>
              </a:ext>
            </a:extLst>
          </p:cNvPr>
          <p:cNvSpPr/>
          <p:nvPr/>
        </p:nvSpPr>
        <p:spPr>
          <a:xfrm>
            <a:off x="5813896" y="1220820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FD34E30-6BA4-925F-6287-E498CB6AC8B4}"/>
              </a:ext>
            </a:extLst>
          </p:cNvPr>
          <p:cNvSpPr/>
          <p:nvPr/>
        </p:nvSpPr>
        <p:spPr>
          <a:xfrm>
            <a:off x="7470850" y="1220820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4FA7AC6E-2BB8-C6B0-130E-B48A91A483EB}"/>
              </a:ext>
            </a:extLst>
          </p:cNvPr>
          <p:cNvSpPr/>
          <p:nvPr/>
        </p:nvSpPr>
        <p:spPr>
          <a:xfrm>
            <a:off x="6642373" y="1220820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5834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062F2-76D1-81AB-67B8-87077F728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78EEE8-09EC-FDD2-9506-261788FC4812}"/>
              </a:ext>
            </a:extLst>
          </p:cNvPr>
          <p:cNvSpPr/>
          <p:nvPr/>
        </p:nvSpPr>
        <p:spPr>
          <a:xfrm>
            <a:off x="1215957" y="2412460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940CCB-559B-42C0-5C7C-9D1F32C28F40}"/>
              </a:ext>
            </a:extLst>
          </p:cNvPr>
          <p:cNvSpPr/>
          <p:nvPr/>
        </p:nvSpPr>
        <p:spPr>
          <a:xfrm>
            <a:off x="2123872" y="2412459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6BD35-6FC2-D5A7-4B12-AF626CF34903}"/>
              </a:ext>
            </a:extLst>
          </p:cNvPr>
          <p:cNvSpPr/>
          <p:nvPr/>
        </p:nvSpPr>
        <p:spPr>
          <a:xfrm>
            <a:off x="2953966" y="2412459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6984D9-7780-085F-AE31-5E8A5F3B8DE0}"/>
              </a:ext>
            </a:extLst>
          </p:cNvPr>
          <p:cNvSpPr/>
          <p:nvPr/>
        </p:nvSpPr>
        <p:spPr>
          <a:xfrm>
            <a:off x="3897548" y="2412459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96D02-ED5B-5EE0-DF92-DF1025B76DE1}"/>
              </a:ext>
            </a:extLst>
          </p:cNvPr>
          <p:cNvSpPr/>
          <p:nvPr/>
        </p:nvSpPr>
        <p:spPr>
          <a:xfrm>
            <a:off x="5794442" y="2412459"/>
            <a:ext cx="603115" cy="1099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E1893C-BE47-996D-A4A2-4C7576AD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52" y="2733471"/>
            <a:ext cx="3810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047900-273B-3140-F70C-17E51BFE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97" y="2733471"/>
            <a:ext cx="381000" cy="457200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C41791A6-8745-9853-42D4-0746EE1DBA81}"/>
              </a:ext>
            </a:extLst>
          </p:cNvPr>
          <p:cNvSpPr/>
          <p:nvPr/>
        </p:nvSpPr>
        <p:spPr>
          <a:xfrm>
            <a:off x="2840880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378A134-987E-117C-EF43-1D1631DFB1D0}"/>
              </a:ext>
            </a:extLst>
          </p:cNvPr>
          <p:cNvSpPr/>
          <p:nvPr/>
        </p:nvSpPr>
        <p:spPr>
          <a:xfrm>
            <a:off x="3799054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D7AA720-2407-92D8-DB63-9437331A52DD}"/>
              </a:ext>
            </a:extLst>
          </p:cNvPr>
          <p:cNvSpPr/>
          <p:nvPr/>
        </p:nvSpPr>
        <p:spPr>
          <a:xfrm>
            <a:off x="4655494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444E4683-0DA9-D7D9-C546-ED8A93FE8A48}"/>
              </a:ext>
            </a:extLst>
          </p:cNvPr>
          <p:cNvSpPr/>
          <p:nvPr/>
        </p:nvSpPr>
        <p:spPr>
          <a:xfrm>
            <a:off x="5813896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B0BA8C6C-4A53-E3FE-2768-EF877809B6A8}"/>
              </a:ext>
            </a:extLst>
          </p:cNvPr>
          <p:cNvSpPr/>
          <p:nvPr/>
        </p:nvSpPr>
        <p:spPr>
          <a:xfrm>
            <a:off x="5813896" y="1220820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F92271A-CB00-D514-5A8A-2EAFD0F59E34}"/>
              </a:ext>
            </a:extLst>
          </p:cNvPr>
          <p:cNvSpPr/>
          <p:nvPr/>
        </p:nvSpPr>
        <p:spPr>
          <a:xfrm>
            <a:off x="7470850" y="1220820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9721AB34-B2D0-FB6C-C099-7D3B2D104F40}"/>
              </a:ext>
            </a:extLst>
          </p:cNvPr>
          <p:cNvSpPr/>
          <p:nvPr/>
        </p:nvSpPr>
        <p:spPr>
          <a:xfrm>
            <a:off x="6642373" y="1220820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94071F-B619-C4E4-DBD9-B977D231BDF7}"/>
              </a:ext>
            </a:extLst>
          </p:cNvPr>
          <p:cNvSpPr/>
          <p:nvPr/>
        </p:nvSpPr>
        <p:spPr>
          <a:xfrm>
            <a:off x="6721002" y="2412458"/>
            <a:ext cx="603115" cy="1099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362131A-FB55-A37E-E793-2309EFE6F5C6}"/>
              </a:ext>
            </a:extLst>
          </p:cNvPr>
          <p:cNvSpPr/>
          <p:nvPr/>
        </p:nvSpPr>
        <p:spPr>
          <a:xfrm>
            <a:off x="6721001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E1E8900-50E4-5486-CC50-98421DC3B4B7}"/>
              </a:ext>
            </a:extLst>
          </p:cNvPr>
          <p:cNvSpPr/>
          <p:nvPr/>
        </p:nvSpPr>
        <p:spPr>
          <a:xfrm>
            <a:off x="8073965" y="4387174"/>
            <a:ext cx="2470818" cy="134241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 with Original Data coming from spark stream</a:t>
            </a:r>
          </a:p>
        </p:txBody>
      </p:sp>
    </p:spTree>
    <p:extLst>
      <p:ext uri="{BB962C8B-B14F-4D97-AF65-F5344CB8AC3E}">
        <p14:creationId xmlns:p14="http://schemas.microsoft.com/office/powerpoint/2010/main" val="369753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D40E4-1E38-F69B-3C27-DB671F73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78" y="1350559"/>
            <a:ext cx="1388827" cy="721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ACB79-3300-6FF3-944E-1D09E900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02" y="1121097"/>
            <a:ext cx="1145058" cy="1180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0DF20-0507-AD05-F194-D54F3A0D9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32" y="830768"/>
            <a:ext cx="1724025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A1C7E-C67B-9E40-0722-200A33981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734" y="1520888"/>
            <a:ext cx="876300" cy="781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690171-2F57-2FA6-220E-B6E0D549D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14" y="2619376"/>
            <a:ext cx="1603138" cy="9980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877248-324A-146A-285E-6D506D322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476" y="3759740"/>
            <a:ext cx="876300" cy="781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F754FF-3434-FDF1-A61E-0218667E8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432" y="5173696"/>
            <a:ext cx="876300" cy="7810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488218-2BA3-656E-58EC-3A7D2F14544D}"/>
              </a:ext>
            </a:extLst>
          </p:cNvPr>
          <p:cNvCxnSpPr/>
          <p:nvPr/>
        </p:nvCxnSpPr>
        <p:spPr>
          <a:xfrm flipV="1">
            <a:off x="1336431" y="1911413"/>
            <a:ext cx="803868" cy="538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E9E0F-77FB-FBF2-D926-5F6B5859C463}"/>
              </a:ext>
            </a:extLst>
          </p:cNvPr>
          <p:cNvCxnSpPr/>
          <p:nvPr/>
        </p:nvCxnSpPr>
        <p:spPr>
          <a:xfrm>
            <a:off x="3832698" y="1640393"/>
            <a:ext cx="262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EAFD8-337B-D2D5-CD6F-7339EC10C3B6}"/>
              </a:ext>
            </a:extLst>
          </p:cNvPr>
          <p:cNvCxnSpPr>
            <a:endCxn id="7" idx="1"/>
          </p:cNvCxnSpPr>
          <p:nvPr/>
        </p:nvCxnSpPr>
        <p:spPr>
          <a:xfrm>
            <a:off x="5564221" y="1640393"/>
            <a:ext cx="614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BE7475-1E91-41B6-CAB9-5A8E75DB1E8F}"/>
              </a:ext>
            </a:extLst>
          </p:cNvPr>
          <p:cNvCxnSpPr/>
          <p:nvPr/>
        </p:nvCxnSpPr>
        <p:spPr>
          <a:xfrm>
            <a:off x="8180962" y="1640393"/>
            <a:ext cx="612842" cy="18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0941FE0-B65C-0E63-C9E5-EEE6DFCFB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06" y="4844273"/>
            <a:ext cx="1152525" cy="18192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8D37F8-58BC-92A1-3DC7-982E40CBF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241" y="4556063"/>
            <a:ext cx="876300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B0B577-29CF-9730-AE9B-549717D84D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3884" y="4458814"/>
            <a:ext cx="1524000" cy="10858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6FD011-F805-7EFA-BA98-C9856254B9D6}"/>
              </a:ext>
            </a:extLst>
          </p:cNvPr>
          <p:cNvCxnSpPr/>
          <p:nvPr/>
        </p:nvCxnSpPr>
        <p:spPr>
          <a:xfrm>
            <a:off x="1857983" y="3429000"/>
            <a:ext cx="924128" cy="627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F86427-4242-DCF5-EE03-003CC692DDBD}"/>
              </a:ext>
            </a:extLst>
          </p:cNvPr>
          <p:cNvCxnSpPr/>
          <p:nvPr/>
        </p:nvCxnSpPr>
        <p:spPr>
          <a:xfrm flipV="1">
            <a:off x="1643974" y="5564221"/>
            <a:ext cx="1001949" cy="282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472116-FF80-5FFD-C13D-91217E30553A}"/>
              </a:ext>
            </a:extLst>
          </p:cNvPr>
          <p:cNvCxnSpPr>
            <a:stCxn id="14" idx="3"/>
          </p:cNvCxnSpPr>
          <p:nvPr/>
        </p:nvCxnSpPr>
        <p:spPr>
          <a:xfrm>
            <a:off x="3829776" y="4150265"/>
            <a:ext cx="1423160" cy="694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BF43D6-F783-D73A-1E08-876F3E37A052}"/>
              </a:ext>
            </a:extLst>
          </p:cNvPr>
          <p:cNvCxnSpPr/>
          <p:nvPr/>
        </p:nvCxnSpPr>
        <p:spPr>
          <a:xfrm flipV="1">
            <a:off x="4001141" y="5173696"/>
            <a:ext cx="1154519" cy="531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09FA7B-293E-1847-4745-AF79F69BEDC7}"/>
              </a:ext>
            </a:extLst>
          </p:cNvPr>
          <p:cNvCxnSpPr/>
          <p:nvPr/>
        </p:nvCxnSpPr>
        <p:spPr>
          <a:xfrm>
            <a:off x="6770451" y="5001739"/>
            <a:ext cx="1536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901D2D-01C7-0591-71D3-163F44689745}"/>
              </a:ext>
            </a:extLst>
          </p:cNvPr>
          <p:cNvCxnSpPr/>
          <p:nvPr/>
        </p:nvCxnSpPr>
        <p:spPr>
          <a:xfrm>
            <a:off x="9377464" y="2519464"/>
            <a:ext cx="0" cy="1630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AB387F-89D2-D6CB-CD78-9C0DC2013904}"/>
              </a:ext>
            </a:extLst>
          </p:cNvPr>
          <p:cNvSpPr/>
          <p:nvPr/>
        </p:nvSpPr>
        <p:spPr>
          <a:xfrm>
            <a:off x="10593421" y="4844273"/>
            <a:ext cx="749030" cy="329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B6D4-D991-A19D-3095-A784D8FA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to load data to Topic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59E06-AB68-ADAB-4EE2-DF52DB37D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Code Repo :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14E0C-31F6-C0F2-3E4D-590A7CDF11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Kafka Config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from </a:t>
            </a:r>
            <a:r>
              <a:rPr lang="en-US" sz="2000" b="1" dirty="0" err="1"/>
              <a:t>confluent_kafka</a:t>
            </a:r>
            <a:r>
              <a:rPr lang="en-US" sz="2000" b="1" dirty="0"/>
              <a:t> </a:t>
            </a:r>
            <a:r>
              <a:rPr lang="en-US" sz="2000" dirty="0"/>
              <a:t>import Producer</a:t>
            </a:r>
          </a:p>
          <a:p>
            <a:r>
              <a:rPr lang="en-US" sz="2000" dirty="0"/>
              <a:t>Producer send data to topic- ‘weather_0’</a:t>
            </a:r>
          </a:p>
          <a:p>
            <a:r>
              <a:rPr lang="en-US" sz="2000" dirty="0"/>
              <a:t>Create topics state wise 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( help scale) </a:t>
            </a:r>
            <a:endParaRPr lang="en-US" sz="10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660AA-70E1-1F3F-D716-9324A411C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hit </a:t>
            </a:r>
            <a:r>
              <a:rPr lang="en-US" dirty="0" err="1"/>
              <a:t>openweater</a:t>
            </a:r>
            <a:r>
              <a:rPr lang="en-US" dirty="0"/>
              <a:t> API each timestamp with below parameter 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A5AC41-C3DA-E25D-EF79-0B7D1B3A1E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14331" y="3051969"/>
            <a:ext cx="4705350" cy="25908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966FF2-0AF5-C5C9-DACB-4C96AE35A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31" y="3051969"/>
            <a:ext cx="6591300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4F0BC1-D7F8-713B-4C33-8EA2666B7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01" y="5721975"/>
            <a:ext cx="7810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3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C075-5AF0-41B2-2A48-0CBFBE9E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7204"/>
          </a:xfrm>
        </p:spPr>
        <p:txBody>
          <a:bodyPr/>
          <a:lstStyle/>
          <a:p>
            <a:r>
              <a:rPr lang="en-US" dirty="0"/>
              <a:t>It Actually start sending data to weather_0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EFFE1-1BA7-7114-CA3B-7332BF27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8" y="1582329"/>
            <a:ext cx="11128443" cy="52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FBAB21-675B-D2C9-48DF-09CD8C23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4" y="1"/>
            <a:ext cx="4130904" cy="1946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3A13E2-0DE6-0ABD-45B6-B14502AA2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09" y="0"/>
            <a:ext cx="3527754" cy="442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5BA73-04AC-4C54-66A2-B4CF4AF1D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73" y="2651511"/>
            <a:ext cx="3012355" cy="4251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1FC6A-C577-6F6B-1829-BE014189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070" y="1647930"/>
            <a:ext cx="3904930" cy="480468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5272B7-13A7-08A0-DB80-C5ACCECB9C6E}"/>
              </a:ext>
            </a:extLst>
          </p:cNvPr>
          <p:cNvCxnSpPr/>
          <p:nvPr/>
        </p:nvCxnSpPr>
        <p:spPr>
          <a:xfrm>
            <a:off x="4441371" y="1567543"/>
            <a:ext cx="761938" cy="80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FDBA70-2A8E-7948-821F-4E6797B3AA4A}"/>
              </a:ext>
            </a:extLst>
          </p:cNvPr>
          <p:cNvCxnSpPr/>
          <p:nvPr/>
        </p:nvCxnSpPr>
        <p:spPr>
          <a:xfrm flipH="1">
            <a:off x="3618689" y="4421275"/>
            <a:ext cx="1584620" cy="987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EA9EA2-D2CB-B21D-60A1-AE332CCD9679}"/>
              </a:ext>
            </a:extLst>
          </p:cNvPr>
          <p:cNvCxnSpPr>
            <a:cxnSpLocks/>
          </p:cNvCxnSpPr>
          <p:nvPr/>
        </p:nvCxnSpPr>
        <p:spPr>
          <a:xfrm flipV="1">
            <a:off x="4095345" y="5739319"/>
            <a:ext cx="4191725" cy="47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630D-E779-7851-CA5E-63630A5C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topic using spark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4F10-C6D3-5583-2D58-39B0F551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While reading using format parquet </a:t>
            </a:r>
            <a:r>
              <a:rPr lang="en-US" sz="1000" dirty="0">
                <a:solidFill>
                  <a:srgbClr val="FF0000"/>
                </a:solidFill>
              </a:rPr>
              <a:t>( help scale) </a:t>
            </a:r>
          </a:p>
          <a:p>
            <a:r>
              <a:rPr lang="en-US" sz="2400" dirty="0"/>
              <a:t>Also partition by city name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( help scale)</a:t>
            </a:r>
            <a:r>
              <a:rPr lang="en-US" sz="1000" dirty="0"/>
              <a:t> </a:t>
            </a:r>
          </a:p>
          <a:p>
            <a:r>
              <a:rPr lang="en-US" sz="2000" dirty="0"/>
              <a:t>Git Code Repo :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E7AB7-B384-52D5-F493-2C88AB58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64" y="2996120"/>
            <a:ext cx="11649872" cy="28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6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C232-8A23-40FA-03A3-3E3F5CE3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A950-CF65-58FB-54E7-CA37CFFBE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faced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774D5-7B33-8FE1-4D6D-8CDD9DE97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Failed to create new </a:t>
            </a:r>
            <a:r>
              <a:rPr lang="en-US" sz="2000" dirty="0" err="1"/>
              <a:t>KafkaAdminClient</a:t>
            </a:r>
            <a:endParaRPr lang="en-US" sz="2000" dirty="0"/>
          </a:p>
          <a:p>
            <a:r>
              <a:rPr lang="en-US" sz="2000" dirty="0"/>
              <a:t>getting error -Py4JJavaError: An error occurred while calling o39.load. </a:t>
            </a:r>
          </a:p>
          <a:p>
            <a:r>
              <a:rPr lang="en-US" sz="2000" dirty="0"/>
              <a:t>Main Data was stored only in  value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03F4F-BD45-AB84-C979-C3271EBAA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Solution to the Problem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19215-945E-BA38-A04D-5CC0369BE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20447" cy="3684588"/>
          </a:xfrm>
        </p:spPr>
        <p:txBody>
          <a:bodyPr>
            <a:normAutofit/>
          </a:bodyPr>
          <a:lstStyle/>
          <a:p>
            <a:r>
              <a:rPr lang="en-US" sz="2000" dirty="0"/>
              <a:t>While creating spark session set jar  </a:t>
            </a:r>
            <a:r>
              <a:rPr lang="en-US" sz="1000" b="1" dirty="0"/>
              <a:t>config("</a:t>
            </a:r>
            <a:r>
              <a:rPr lang="en-US" sz="1000" b="1" dirty="0" err="1"/>
              <a:t>spark.jars.packages</a:t>
            </a:r>
            <a:r>
              <a:rPr lang="en-US" sz="1000" b="1" dirty="0"/>
              <a:t>", "org.apache.spark:spark-sql-kafka-0-10_2.12:3.2.0,org.apache.kafka:kafka-clients:3.5.2") \</a:t>
            </a:r>
          </a:p>
          <a:p>
            <a:r>
              <a:rPr lang="en-US" sz="2000" dirty="0"/>
              <a:t>Also pass right Kafka </a:t>
            </a:r>
            <a:r>
              <a:rPr lang="en-US" sz="2000" dirty="0" err="1"/>
              <a:t>bootstrap.servers</a:t>
            </a:r>
            <a:r>
              <a:rPr lang="en-US" sz="2000" dirty="0"/>
              <a:t> and </a:t>
            </a:r>
            <a:r>
              <a:rPr lang="en-US" sz="2000" dirty="0" err="1"/>
              <a:t>kafka</a:t>
            </a:r>
            <a:r>
              <a:rPr lang="en-US" sz="2000" dirty="0"/>
              <a:t> topic while  </a:t>
            </a:r>
            <a:r>
              <a:rPr lang="en-US" sz="2000" b="1" dirty="0" err="1"/>
              <a:t>spark.readStream</a:t>
            </a:r>
            <a:endParaRPr lang="en-US" sz="2000" b="1" dirty="0"/>
          </a:p>
          <a:p>
            <a:r>
              <a:rPr lang="en-US" sz="2000" b="1" dirty="0"/>
              <a:t>Cast</a:t>
            </a:r>
            <a:r>
              <a:rPr lang="en-US" sz="2000" dirty="0"/>
              <a:t> value to string and then use </a:t>
            </a:r>
            <a:r>
              <a:rPr lang="en-US" sz="2000" dirty="0" err="1"/>
              <a:t>from_jsom</a:t>
            </a:r>
            <a:r>
              <a:rPr lang="en-US" sz="2000" dirty="0"/>
              <a:t> to take Json data and use explode to </a:t>
            </a:r>
            <a:r>
              <a:rPr lang="en-US" sz="2000" b="1" dirty="0"/>
              <a:t>flatten</a:t>
            </a:r>
            <a:r>
              <a:rPr lang="en-US" sz="2000" dirty="0"/>
              <a:t> the </a:t>
            </a:r>
            <a:r>
              <a:rPr lang="en-US" sz="2000" dirty="0" err="1"/>
              <a:t>json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547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6B78-0272-DDB8-4F28-DB0F32E3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time series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03A3-795E-7350-C5B1-469002C6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Code Repo: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tensorFlow</a:t>
            </a:r>
            <a:r>
              <a:rPr lang="en-US" dirty="0"/>
              <a:t> as spark doesn’t have LSTM </a:t>
            </a:r>
            <a:r>
              <a:rPr lang="en-US" dirty="0" err="1"/>
              <a:t>avlb</a:t>
            </a:r>
            <a:r>
              <a:rPr lang="en-US" dirty="0"/>
              <a:t> in it’s ml library, Future scope to try running same code using </a:t>
            </a:r>
            <a:r>
              <a:rPr lang="en-US" dirty="0" err="1"/>
              <a:t>tensorFlowonspark</a:t>
            </a:r>
            <a:r>
              <a:rPr lang="en-US" dirty="0"/>
              <a:t> as that is available to handle scale.</a:t>
            </a:r>
          </a:p>
          <a:p>
            <a:r>
              <a:rPr lang="en-US" dirty="0"/>
              <a:t>Convert spark </a:t>
            </a:r>
            <a:r>
              <a:rPr lang="en-US" dirty="0" err="1"/>
              <a:t>dataframe</a:t>
            </a:r>
            <a:r>
              <a:rPr lang="en-US" dirty="0"/>
              <a:t> to panda for making date as index as didn’t find anything in spark for the same. </a:t>
            </a:r>
          </a:p>
          <a:p>
            <a:r>
              <a:rPr lang="en-US" dirty="0"/>
              <a:t>Used </a:t>
            </a:r>
            <a:r>
              <a:rPr lang="en-US" dirty="0" err="1"/>
              <a:t>TimeseriesGenerator</a:t>
            </a:r>
            <a:r>
              <a:rPr lang="en-US" dirty="0"/>
              <a:t> to get data which we can input to model with multivariant analysis of temp and grid. </a:t>
            </a:r>
          </a:p>
        </p:txBody>
      </p:sp>
    </p:spTree>
    <p:extLst>
      <p:ext uri="{BB962C8B-B14F-4D97-AF65-F5344CB8AC3E}">
        <p14:creationId xmlns:p14="http://schemas.microsoft.com/office/powerpoint/2010/main" val="179433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9E4D3-6605-C048-60B3-D445BF086AD5}"/>
              </a:ext>
            </a:extLst>
          </p:cNvPr>
          <p:cNvSpPr/>
          <p:nvPr/>
        </p:nvSpPr>
        <p:spPr>
          <a:xfrm>
            <a:off x="1215957" y="2412460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892B06-3F53-4960-3223-04CF2F2178FD}"/>
              </a:ext>
            </a:extLst>
          </p:cNvPr>
          <p:cNvSpPr/>
          <p:nvPr/>
        </p:nvSpPr>
        <p:spPr>
          <a:xfrm>
            <a:off x="2123872" y="2412459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4934F3-881F-0164-172D-66B6731AB3BC}"/>
              </a:ext>
            </a:extLst>
          </p:cNvPr>
          <p:cNvSpPr/>
          <p:nvPr/>
        </p:nvSpPr>
        <p:spPr>
          <a:xfrm>
            <a:off x="2953966" y="2412459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2CA16-18A5-CB2C-0575-BA76FEE28D37}"/>
              </a:ext>
            </a:extLst>
          </p:cNvPr>
          <p:cNvSpPr/>
          <p:nvPr/>
        </p:nvSpPr>
        <p:spPr>
          <a:xfrm>
            <a:off x="3897548" y="2412459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F7A73-B978-1B78-F09A-21CD2CCC5787}"/>
              </a:ext>
            </a:extLst>
          </p:cNvPr>
          <p:cNvSpPr/>
          <p:nvPr/>
        </p:nvSpPr>
        <p:spPr>
          <a:xfrm>
            <a:off x="5794442" y="2412459"/>
            <a:ext cx="603115" cy="1099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B617DB-C2EB-5B5A-15CD-D658534F5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52" y="2733471"/>
            <a:ext cx="3810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1F5E0B-E87E-8F49-FD56-C20330FB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97" y="2733471"/>
            <a:ext cx="381000" cy="45720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E41E87B5-4D0C-5D0C-5A85-376B1E91F833}"/>
              </a:ext>
            </a:extLst>
          </p:cNvPr>
          <p:cNvSpPr/>
          <p:nvPr/>
        </p:nvSpPr>
        <p:spPr>
          <a:xfrm>
            <a:off x="1138135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C21055C3-7088-6D05-E42C-18A24D271200}"/>
              </a:ext>
            </a:extLst>
          </p:cNvPr>
          <p:cNvSpPr/>
          <p:nvPr/>
        </p:nvSpPr>
        <p:spPr>
          <a:xfrm>
            <a:off x="2039565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3201DDA-0E74-1B30-7233-C4F01E6C281C}"/>
              </a:ext>
            </a:extLst>
          </p:cNvPr>
          <p:cNvSpPr/>
          <p:nvPr/>
        </p:nvSpPr>
        <p:spPr>
          <a:xfrm>
            <a:off x="2911811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699F6C8-101B-B9A1-916B-255FD08D6E5C}"/>
              </a:ext>
            </a:extLst>
          </p:cNvPr>
          <p:cNvSpPr/>
          <p:nvPr/>
        </p:nvSpPr>
        <p:spPr>
          <a:xfrm>
            <a:off x="3897547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0312AF45-02E6-BB51-62B1-9C31A5D59E4D}"/>
              </a:ext>
            </a:extLst>
          </p:cNvPr>
          <p:cNvSpPr/>
          <p:nvPr/>
        </p:nvSpPr>
        <p:spPr>
          <a:xfrm>
            <a:off x="5813896" y="3929975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AAC0D0FA-735B-EE07-5274-F22D18E76B9E}"/>
              </a:ext>
            </a:extLst>
          </p:cNvPr>
          <p:cNvSpPr/>
          <p:nvPr/>
        </p:nvSpPr>
        <p:spPr>
          <a:xfrm>
            <a:off x="5813896" y="1220820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0F45699B-DE13-C770-AD3A-08B1FF4B6B9D}"/>
              </a:ext>
            </a:extLst>
          </p:cNvPr>
          <p:cNvSpPr/>
          <p:nvPr/>
        </p:nvSpPr>
        <p:spPr>
          <a:xfrm>
            <a:off x="7470850" y="1220820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336F32EE-493E-20BE-2A8E-589D3B6A3B5C}"/>
              </a:ext>
            </a:extLst>
          </p:cNvPr>
          <p:cNvSpPr/>
          <p:nvPr/>
        </p:nvSpPr>
        <p:spPr>
          <a:xfrm>
            <a:off x="6642373" y="1220820"/>
            <a:ext cx="603115" cy="98249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074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375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Grid optimization with weather </vt:lpstr>
      <vt:lpstr>PowerPoint Presentation</vt:lpstr>
      <vt:lpstr>Kafka to load data to Topic </vt:lpstr>
      <vt:lpstr>It Actually start sending data to weather_0</vt:lpstr>
      <vt:lpstr>PowerPoint Presentation</vt:lpstr>
      <vt:lpstr>Read data from topic using spark streaming</vt:lpstr>
      <vt:lpstr>PowerPoint Presentation</vt:lpstr>
      <vt:lpstr>LSTM time series Model </vt:lpstr>
      <vt:lpstr>PowerPoint Presentation</vt:lpstr>
      <vt:lpstr>PowerPoint Presentation</vt:lpstr>
      <vt:lpstr>PowerPoint Presentation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Chandan Kumar Singh</cp:lastModifiedBy>
  <cp:revision>9</cp:revision>
  <dcterms:created xsi:type="dcterms:W3CDTF">2024-12-04T20:16:07Z</dcterms:created>
  <dcterms:modified xsi:type="dcterms:W3CDTF">2024-12-05T15:36:25Z</dcterms:modified>
</cp:coreProperties>
</file>