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558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828800" y="457200"/>
            <a:ext cx="12079247" cy="1617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Employee Data </a:t>
            </a:r>
            <a:r>
              <a:rPr lang="en-US" sz="4000" b="1" dirty="0" smtClean="0">
                <a:solidFill>
                  <a:srgbClr val="0F0F0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Analysis</a:t>
            </a:r>
            <a:br>
              <a:rPr lang="en-US" sz="4000" b="1" dirty="0" smtClean="0">
                <a:solidFill>
                  <a:srgbClr val="0F0F0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F0F0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F0F0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F0F0F"/>
                </a:solidFill>
                <a:effectLst/>
                <a:latin typeface="Agency FB" panose="020B0503020202020204" pitchFamily="34" charset="0"/>
              </a:rPr>
              <a:t/>
            </a:r>
            <a:br>
              <a:rPr lang="en-US" sz="2400" b="1" i="0" dirty="0">
                <a:solidFill>
                  <a:srgbClr val="0F0F0F"/>
                </a:solidFill>
                <a:effectLst/>
                <a:latin typeface="Agency FB" panose="020B0503020202020204" pitchFamily="34" charset="0"/>
              </a:rPr>
            </a:br>
            <a:endParaRPr sz="2400" spc="15" dirty="0">
              <a:latin typeface="Agency FB" panose="020B0503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MONIKA 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asunm1325312208205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THEAGARAYA COLLEGE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3027" y="423916"/>
            <a:ext cx="3449930" cy="67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gency FB" panose="020B0503020202020204" pitchFamily="34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Agency FB" panose="020B0503020202020204" pitchFamily="34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Agency FB" panose="020B0503020202020204" pitchFamily="34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63566"/>
            <a:ext cx="8711078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="" xmlns:a16="http://schemas.microsoft.com/office/drawing/2014/main" id="{E35E7FE6-95E9-D215-A299-B2CAA638857F}"/>
              </a:ext>
            </a:extLst>
          </p:cNvPr>
          <p:cNvSpPr/>
          <p:nvPr/>
        </p:nvSpPr>
        <p:spPr>
          <a:xfrm>
            <a:off x="4762500" y="761509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969533-95E7-2624-D228-3CD9973E7FF0}"/>
              </a:ext>
            </a:extLst>
          </p:cNvPr>
          <p:cNvSpPr txBox="1"/>
          <p:nvPr/>
        </p:nvSpPr>
        <p:spPr>
          <a:xfrm>
            <a:off x="6019800" y="697679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83230"/>
              </p:ext>
            </p:extLst>
          </p:nvPr>
        </p:nvGraphicFramePr>
        <p:xfrm>
          <a:off x="5062101" y="525631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5" imgW="381071" imgH="792685" progId="Excel.Sheet.12">
                  <p:embed/>
                </p:oleObj>
              </mc:Choice>
              <mc:Fallback>
                <p:oleObj name="Worksheet" showAsIcon="1" r:id="rId5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101" y="525631"/>
                        <a:ext cx="939454" cy="161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22" y="228600"/>
            <a:ext cx="9997440" cy="1143000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617BD8-8D5E-F699-F863-E05A6B689073}"/>
              </a:ext>
            </a:extLst>
          </p:cNvPr>
          <p:cNvSpPr txBox="1"/>
          <p:nvPr/>
        </p:nvSpPr>
        <p:spPr>
          <a:xfrm>
            <a:off x="1447800" y="1496602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" y="-779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051315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Agency FB" panose="020B0503020202020204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Agency FB" panose="020B0503020202020204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Agency FB" panose="020B0503020202020204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Agency FB" panose="020B0503020202020204" pitchFamily="34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1180" y="2650196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814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5" dirty="0">
                <a:latin typeface="Agency FB" panose="020B0503020202020204" pitchFamily="34" charset="0"/>
                <a:cs typeface="Times New Roman" panose="02020603050405020304" pitchFamily="18" charset="0"/>
              </a:rPr>
              <a:t>A</a:t>
            </a:r>
            <a:r>
              <a:rPr sz="4000" b="1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G</a:t>
            </a:r>
            <a:r>
              <a:rPr sz="4000" b="1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4000" b="1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N</a:t>
            </a:r>
            <a:r>
              <a:rPr sz="40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0" y="533400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b="1" spc="-2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P</a:t>
            </a:r>
            <a:r>
              <a:rPr sz="3600" b="1" spc="15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ROB</a:t>
            </a:r>
            <a:r>
              <a:rPr sz="3600" b="1" spc="55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L</a:t>
            </a:r>
            <a:r>
              <a:rPr sz="3600" b="1" spc="-2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3600" b="1" spc="2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M </a:t>
            </a:r>
            <a:r>
              <a:rPr sz="3600" b="1" spc="1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S</a:t>
            </a:r>
            <a:r>
              <a:rPr sz="3600" b="1" spc="-37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T</a:t>
            </a:r>
            <a:r>
              <a:rPr sz="3600" b="1" spc="-375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A</a:t>
            </a:r>
            <a:r>
              <a:rPr sz="3600" b="1" spc="15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T</a:t>
            </a:r>
            <a:r>
              <a:rPr sz="3600" b="1" spc="-1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3600" b="1" spc="-2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ME</a:t>
            </a:r>
            <a:r>
              <a:rPr sz="3600" b="1" spc="1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NT</a:t>
            </a:r>
            <a:endParaRPr sz="36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738E3D-0357-1D7C-4BB1-C1CE7EBC1D1C}"/>
              </a:ext>
            </a:extLst>
          </p:cNvPr>
          <p:cNvSpPr txBox="1"/>
          <p:nvPr/>
        </p:nvSpPr>
        <p:spPr>
          <a:xfrm>
            <a:off x="1447800" y="1960132"/>
            <a:ext cx="657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0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0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8445137" y="32112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0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614810" y="35517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1800" y="6858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b="1" spc="5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PROJECT</a:t>
            </a:r>
            <a:r>
              <a:rPr lang="en-US" sz="3600" b="1" spc="5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b="1" spc="-2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OVERVIEW</a:t>
            </a:r>
            <a:endParaRPr sz="36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390864" y="1651933"/>
            <a:ext cx="8212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algn="just"/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patterns using data in Excel. This analysis will help in understanding the spending </a:t>
            </a:r>
            <a:endParaRPr lang="en-IN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employees, identifying trends, and </a:t>
            </a:r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</a:p>
          <a:p>
            <a:pPr algn="just"/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28672A-2DF5-8352-0EBB-21B7DD250995}"/>
              </a:ext>
            </a:extLst>
          </p:cNvPr>
          <p:cNvSpPr txBox="1"/>
          <p:nvPr/>
        </p:nvSpPr>
        <p:spPr>
          <a:xfrm>
            <a:off x="1905000" y="4067514"/>
            <a:ext cx="608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9515474" y="3048466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6949" y="838200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Agency FB" panose="020B0503020202020204" pitchFamily="34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Agency FB" panose="020B0503020202020204" pitchFamily="34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Agency FB" panose="020B0503020202020204" pitchFamily="34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Agency FB" panose="020B0503020202020204" pitchFamily="34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Agency FB" panose="020B0503020202020204" pitchFamily="34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510A03-5523-63DE-CE5D-A4691DB882E8}"/>
              </a:ext>
            </a:extLst>
          </p:cNvPr>
          <p:cNvSpPr txBox="1"/>
          <p:nvPr/>
        </p:nvSpPr>
        <p:spPr>
          <a:xfrm rot="10800000" flipV="1">
            <a:off x="1732681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794" y="609600"/>
            <a:ext cx="8510914" cy="55399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13F9FD-1BE1-E289-448B-2679CBF314E4}"/>
              </a:ext>
            </a:extLst>
          </p:cNvPr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0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726" y="3419475"/>
            <a:ext cx="2695574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3" y="296744"/>
            <a:ext cx="9997440" cy="1143000"/>
          </a:xfrm>
        </p:spPr>
        <p:txBody>
          <a:bodyPr/>
          <a:lstStyle/>
          <a:p>
            <a:pPr algn="ctr"/>
            <a:r>
              <a:rPr lang="en-IN" b="1" dirty="0">
                <a:latin typeface="Agency FB" panose="020B0503020202020204" pitchFamily="34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CADB660-FFA6-0F47-4F8E-55AF9F5DA2ED}"/>
              </a:ext>
            </a:extLst>
          </p:cNvPr>
          <p:cNvSpPr txBox="1"/>
          <p:nvPr/>
        </p:nvSpPr>
        <p:spPr>
          <a:xfrm>
            <a:off x="1541954" y="1912316"/>
            <a:ext cx="844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8DEE785-A69B-CD78-83A0-D05BC9898AEE}"/>
              </a:ext>
            </a:extLst>
          </p:cNvPr>
          <p:cNvSpPr txBox="1"/>
          <p:nvPr/>
        </p:nvSpPr>
        <p:spPr>
          <a:xfrm rot="10800000" flipV="1">
            <a:off x="1554969" y="1439744"/>
            <a:ext cx="253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44B123-F85C-AAFE-7D8D-54E93CFFE26D}"/>
              </a:ext>
            </a:extLst>
          </p:cNvPr>
          <p:cNvSpPr txBox="1"/>
          <p:nvPr/>
        </p:nvSpPr>
        <p:spPr>
          <a:xfrm>
            <a:off x="1474185" y="3233231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19E701-7C3E-0E3C-DDD0-E44FAE1E5EB3}"/>
              </a:ext>
            </a:extLst>
          </p:cNvPr>
          <p:cNvSpPr txBox="1"/>
          <p:nvPr/>
        </p:nvSpPr>
        <p:spPr>
          <a:xfrm>
            <a:off x="1554969" y="3794969"/>
            <a:ext cx="258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7169" y="161925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794969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611229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Agency FB" panose="020B0503020202020204" pitchFamily="34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Agency FB" panose="020B0503020202020204" pitchFamily="34" charset="0"/>
                <a:cs typeface="Times New Roman" panose="02020603050405020304" pitchFamily="18" charset="0"/>
              </a:rPr>
              <a:t>G</a:t>
            </a:r>
            <a:endParaRPr sz="4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4EE9DB-1A0A-CF4C-5ECC-2B0DEC9969E9}"/>
              </a:ext>
            </a:extLst>
          </p:cNvPr>
          <p:cNvSpPr txBox="1"/>
          <p:nvPr/>
        </p:nvSpPr>
        <p:spPr>
          <a:xfrm>
            <a:off x="1291349" y="2114419"/>
            <a:ext cx="8695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257</TotalTime>
  <Words>337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Solstice</vt:lpstr>
      <vt:lpstr>Worksheet</vt:lpstr>
      <vt:lpstr>Employee Data Analysis 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2024-08-28T09:56:42Z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