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fb0de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e3fb0de8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3fb0de8d2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3fb0de8d2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3fb0de8d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g1e3fb0de8d2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fb0de8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1e3fb0de8d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3fb0de8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e3fb0de8d2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3fb0de8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1e3fb0de8d2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fb0de8d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1e3fb0de8d2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3fb0de8d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e3fb0de8d2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3fb0de8d2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e3fb0de8d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3fb0de8d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1e3fb0de8d2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3fb0de8d2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e3fb0de8d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8309" y="1755098"/>
            <a:ext cx="77439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21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000"/>
              <a:buChar char="▪"/>
              <a:defRPr/>
            </a:lvl1pPr>
            <a:lvl2pPr indent="-2921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2pPr>
            <a:lvl3pPr indent="-2921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3pPr>
            <a:lvl4pPr indent="-2921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4pPr>
            <a:lvl5pPr indent="-2921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12690" y="4661903"/>
            <a:ext cx="2883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18308" y="177273"/>
            <a:ext cx="3086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252737" y="4661903"/>
            <a:ext cx="734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eo_avila92@msn.com" TargetMode="External"/><Relationship Id="rId4" Type="http://schemas.openxmlformats.org/officeDocument/2006/relationships/hyperlink" Target="mailto:moniquelouise@gmail.com" TargetMode="External"/><Relationship Id="rId5" Type="http://schemas.openxmlformats.org/officeDocument/2006/relationships/hyperlink" Target="mailto:moniquelouise@gmail.com" TargetMode="External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pdf/2209.13738.pdf" TargetMode="External"/><Relationship Id="rId10" Type="http://schemas.openxmlformats.org/officeDocument/2006/relationships/hyperlink" Target="https://huggingface.co/datasets/unicamp-dl/mrobust" TargetMode="External"/><Relationship Id="rId12" Type="http://schemas.openxmlformats.org/officeDocument/2006/relationships/hyperlink" Target="https://arxiv.org/abs/2010.02666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107.05720.pdf" TargetMode="External"/><Relationship Id="rId4" Type="http://schemas.openxmlformats.org/officeDocument/2006/relationships/hyperlink" Target="https://arxiv.org/abs/2109.10086" TargetMode="External"/><Relationship Id="rId9" Type="http://schemas.openxmlformats.org/officeDocument/2006/relationships/hyperlink" Target="https://github.com/unicamp-dl/mMARCO" TargetMode="External"/><Relationship Id="rId5" Type="http://schemas.openxmlformats.org/officeDocument/2006/relationships/hyperlink" Target="https://github.com/naver/splade" TargetMode="External"/><Relationship Id="rId6" Type="http://schemas.openxmlformats.org/officeDocument/2006/relationships/hyperlink" Target="https://huggingface.co/PORTULAN/albertina-ptbr" TargetMode="External"/><Relationship Id="rId7" Type="http://schemas.openxmlformats.org/officeDocument/2006/relationships/hyperlink" Target="https://arxiv.org/abs/2305.06721" TargetMode="External"/><Relationship Id="rId8" Type="http://schemas.openxmlformats.org/officeDocument/2006/relationships/hyperlink" Target="https://github.com/neuralmind-ai/portuguese-be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2209.13738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62" name="Google Shape;62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18308" y="2579486"/>
            <a:ext cx="81075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846"/>
              <a:buFont typeface="Arial"/>
              <a:buNone/>
            </a:pPr>
            <a:r>
              <a:rPr lang="en"/>
              <a:t>SPLADE-V2 para Português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4884750" y="4232150"/>
            <a:ext cx="42132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Leonardo Bernardi de Avila –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leo_avila92@msn.com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Monique Louise Monteiro –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m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oniquelouise@gmail.com</a:t>
            </a:r>
            <a:r>
              <a:rPr lang="en" sz="1300"/>
              <a:t> 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6">
            <a:alphaModFix/>
          </a:blip>
          <a:srcRect b="25625" l="0" r="0" t="31400"/>
          <a:stretch/>
        </p:blipFill>
        <p:spPr>
          <a:xfrm>
            <a:off x="-4661" y="8"/>
            <a:ext cx="9161119" cy="2452953"/>
          </a:xfrm>
          <a:custGeom>
            <a:rect b="b" l="l" r="r" t="t"/>
            <a:pathLst>
              <a:path extrusionOk="0" h="3383384" w="12214825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 rot="-8100000">
            <a:off x="-209603" y="2761848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Pontos de Atenção</a:t>
            </a:r>
            <a:endParaRPr/>
          </a:p>
        </p:txBody>
      </p:sp>
      <p:sp>
        <p:nvSpPr>
          <p:cNvPr id="450" name="Google Shape;450;p23"/>
          <p:cNvSpPr txBox="1"/>
          <p:nvPr>
            <p:ph idx="1" type="body"/>
          </p:nvPr>
        </p:nvSpPr>
        <p:spPr>
          <a:xfrm>
            <a:off x="518300" y="1755100"/>
            <a:ext cx="8331000" cy="304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Ainda não conseguimos finalizar o primeiro finetuning.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Dificuldades:</a:t>
            </a:r>
            <a:endParaRPr b="1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triplets com ~39 milhões de linhas + código do naver/splade estouram a memória do colab (A100 80GB RAM)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demora na execução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custos colab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Proposta:</a:t>
            </a:r>
            <a:endParaRPr b="1"/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estamos avaliando alteração no código de treinamento (Iterable Dataset)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utilizar um triplets menor que caiba na nossa infra do colab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type="title"/>
          </p:nvPr>
        </p:nvSpPr>
        <p:spPr>
          <a:xfrm>
            <a:off x="518309" y="544463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456" name="Google Shape;456;p24"/>
          <p:cNvSpPr txBox="1"/>
          <p:nvPr>
            <p:ph idx="1" type="body"/>
          </p:nvPr>
        </p:nvSpPr>
        <p:spPr>
          <a:xfrm>
            <a:off x="518306" y="1755092"/>
            <a:ext cx="77439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68433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3"/>
              </a:rPr>
              <a:t>SPLADE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4"/>
              </a:rPr>
              <a:t>SPLADE v2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5"/>
              </a:rPr>
              <a:t>Repositório SPLADE V2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/>
              <a:t>Albertina PT-BR</a:t>
            </a:r>
            <a:endParaRPr/>
          </a:p>
          <a:p>
            <a:pPr indent="-163512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Repositório: </a:t>
            </a:r>
            <a:r>
              <a:rPr b="0" i="0" lang="en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https://huggingface.co/PORTULAN/albertina-ptbr</a:t>
            </a:r>
            <a:r>
              <a:rPr b="0" i="0" lang="en" u="none" strike="noStrike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  <a:p>
            <a:pPr indent="-163512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1428"/>
              <a:buChar char="▪"/>
            </a:pPr>
            <a:r>
              <a:rPr lang="en"/>
              <a:t>Paper: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https://arxiv.org/abs/2305.06721</a:t>
            </a:r>
            <a:r>
              <a:rPr lang="en"/>
              <a:t> 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8"/>
              </a:rPr>
              <a:t>BERTimbau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9"/>
              </a:rPr>
              <a:t>mMarco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/>
              <a:t>mRobust</a:t>
            </a:r>
            <a:endParaRPr/>
          </a:p>
          <a:p>
            <a:pPr indent="-219233" lvl="0" marL="3429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Repositório: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0"/>
              </a:rPr>
              <a:t>https://huggingface.co/datasets/unicamp-dl/mrobust</a:t>
            </a:r>
            <a:endParaRPr/>
          </a:p>
          <a:p>
            <a:pPr indent="-219233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78571"/>
              <a:buChar char="▪"/>
            </a:pPr>
            <a:r>
              <a:rPr lang="en" sz="1400"/>
              <a:t>Paper: </a:t>
            </a:r>
            <a:r>
              <a:rPr lang="en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https://arxiv.org/pdf/2209.13738.pdf</a:t>
            </a:r>
            <a:endParaRPr/>
          </a:p>
          <a:p>
            <a:pPr indent="-168433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61111"/>
              <a:buChar char="▪"/>
            </a:pPr>
            <a:r>
              <a:rPr lang="en" u="sng">
                <a:solidFill>
                  <a:schemeClr val="hlink"/>
                </a:solidFill>
                <a:hlinkClick r:id="rId12"/>
              </a:rPr>
              <a:t>Improving Efficient Neural Ranking Models with Cross-Architecture Knowledge Distillation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03" name="Google Shape;103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5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5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5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5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5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4" name="Google Shape;134;p15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3827462" y="1718247"/>
            <a:ext cx="5159700" cy="1298655"/>
            <a:chOff x="0" y="2120826"/>
            <a:chExt cx="6879600" cy="1731540"/>
          </a:xfrm>
        </p:grpSpPr>
        <p:sp>
          <p:nvSpPr>
            <p:cNvPr id="137" name="Google Shape;137;p15"/>
            <p:cNvSpPr/>
            <p:nvPr/>
          </p:nvSpPr>
          <p:spPr>
            <a:xfrm>
              <a:off x="0" y="2371746"/>
              <a:ext cx="6879600" cy="428400"/>
            </a:xfrm>
            <a:prstGeom prst="rect">
              <a:avLst/>
            </a:prstGeom>
            <a:solidFill>
              <a:schemeClr val="lt1">
                <a:alpha val="88630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43975" y="2120826"/>
              <a:ext cx="4815600" cy="50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368473" y="214532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500" spcFirstLastPara="1" rIns="136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Testar e validar SPLADE-v2 para Português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solidFill>
              <a:schemeClr val="lt1">
                <a:alpha val="88630"/>
              </a:schemeClr>
            </a:solidFill>
            <a:ln cap="flat" cmpd="sng" w="12700">
              <a:solidFill>
                <a:srgbClr val="FC858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0" y="3142866"/>
              <a:ext cx="68796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0675" lIns="400450" spcFirstLastPara="1" rIns="400450" wrap="square" tIns="265550">
              <a:noAutofit/>
            </a:bodyPr>
            <a:lstStyle/>
            <a:p>
              <a:pPr indent="-13335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Uso do </a:t>
              </a:r>
              <a:r>
                <a:rPr lang="en" sz="1300">
                  <a:solidFill>
                    <a:schemeClr val="dk1"/>
                  </a:solidFill>
                </a:rPr>
                <a:t>BERTimbau</a:t>
              </a:r>
              <a:r>
                <a:rPr b="0" i="0" lang="en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como ponto de partida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43975" y="2891946"/>
              <a:ext cx="4815600" cy="501900"/>
            </a:xfrm>
            <a:prstGeom prst="roundRect">
              <a:avLst>
                <a:gd fmla="val 16667" name="adj"/>
              </a:avLst>
            </a:prstGeom>
            <a:solidFill>
              <a:srgbClr val="FC858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368473" y="2916444"/>
              <a:ext cx="4766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36500" spcFirstLastPara="1" rIns="136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Hipótese a ser testada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50" name="Google Shape;150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6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6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6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6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6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6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" name="Google Shape;181;p16"/>
          <p:cNvSpPr/>
          <p:nvPr/>
        </p:nvSpPr>
        <p:spPr>
          <a:xfrm rot="-8100000">
            <a:off x="-212979" y="2365768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Descrição do projeto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558" y="489244"/>
            <a:ext cx="4955848" cy="40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0" y="0"/>
            <a:ext cx="9156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190" name="Google Shape;190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7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7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7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7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7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7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7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7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7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7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7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7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7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7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7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7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7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7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7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1" name="Google Shape;221;p17"/>
          <p:cNvSpPr/>
          <p:nvPr/>
        </p:nvSpPr>
        <p:spPr>
          <a:xfrm rot="-8100000">
            <a:off x="-212979" y="2365767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518309" y="544463"/>
            <a:ext cx="2571600" cy="4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Metodologia</a:t>
            </a:r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>
            <a:off x="3827461" y="855614"/>
            <a:ext cx="5159718" cy="3023897"/>
            <a:chOff x="0" y="970649"/>
            <a:chExt cx="6879624" cy="4031862"/>
          </a:xfrm>
        </p:grpSpPr>
        <p:sp>
          <p:nvSpPr>
            <p:cNvPr id="224" name="Google Shape;224;p17"/>
            <p:cNvSpPr/>
            <p:nvPr/>
          </p:nvSpPr>
          <p:spPr>
            <a:xfrm>
              <a:off x="0" y="970649"/>
              <a:ext cx="6879600" cy="17919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42070" y="1373842"/>
              <a:ext cx="985500" cy="985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 txBox="1"/>
            <p:nvPr/>
          </p:nvSpPr>
          <p:spPr>
            <a:xfrm>
              <a:off x="2069724" y="970649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50" lIns="142250" spcFirstLastPara="1" rIns="142250" wrap="square" tIns="142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código do SPLADE-v2 para possível reutilização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0" y="3210611"/>
              <a:ext cx="6879600" cy="17919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42070" y="3613804"/>
              <a:ext cx="985500" cy="985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2069724" y="3210611"/>
              <a:ext cx="4809900" cy="17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50" lIns="142250" spcFirstLastPara="1" rIns="142250" wrap="square" tIns="142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outras bibliotecas que possam apoiar o desenvolvimento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8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38" name="Google Shape;238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1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1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8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8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9" name="Google Shape;269;p18"/>
          <p:cNvSpPr txBox="1"/>
          <p:nvPr>
            <p:ph type="title"/>
          </p:nvPr>
        </p:nvSpPr>
        <p:spPr>
          <a:xfrm>
            <a:off x="4566490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descr="Script de computador num ecrã"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1618" r="41395" t="0"/>
          <a:stretch/>
        </p:blipFill>
        <p:spPr>
          <a:xfrm>
            <a:off x="1" y="8"/>
            <a:ext cx="4391651" cy="5143500"/>
          </a:xfrm>
          <a:custGeom>
            <a:rect b="b" l="l" r="r" t="t"/>
            <a:pathLst>
              <a:path extrusionOk="0" h="6858000" w="6036633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1" name="Google Shape;271;p18"/>
          <p:cNvSpPr/>
          <p:nvPr/>
        </p:nvSpPr>
        <p:spPr>
          <a:xfrm rot="-2700000">
            <a:off x="4722951" y="-219340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/>
          <p:nvPr>
            <p:ph idx="1" type="body"/>
          </p:nvPr>
        </p:nvSpPr>
        <p:spPr>
          <a:xfrm>
            <a:off x="4566490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Treinamento 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mMARCO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Teste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mRobust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9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279" name="Google Shape;279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0" name="Google Shape;310;p19"/>
          <p:cNvSpPr/>
          <p:nvPr/>
        </p:nvSpPr>
        <p:spPr>
          <a:xfrm rot="-2700000">
            <a:off x="4720140" y="-212981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/>
          <p:nvPr>
            <p:ph type="title"/>
          </p:nvPr>
        </p:nvSpPr>
        <p:spPr>
          <a:xfrm>
            <a:off x="4569668" y="544463"/>
            <a:ext cx="3687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4569668" y="1755097"/>
            <a:ext cx="3687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As mesmas utilizadas pela versão original do SPLADE-V2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nDCG@10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nDCG@20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MRR@10</a:t>
            </a:r>
            <a:endParaRPr/>
          </a:p>
          <a:p>
            <a:pPr indent="-1651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Char char="▪"/>
            </a:pPr>
            <a:r>
              <a:rPr lang="en"/>
              <a:t>R@1000</a:t>
            </a:r>
            <a:endParaRPr/>
          </a:p>
          <a:p>
            <a:pPr indent="-101600" lvl="1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descr="Gauge" id="313" name="Google Shape;3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08" y="926932"/>
            <a:ext cx="3309154" cy="330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489731" y="472688"/>
            <a:ext cx="7743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Resultados Esperados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767" y="1048688"/>
            <a:ext cx="8018471" cy="3758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0" y="4806900"/>
            <a:ext cx="8120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lang="en" sz="1500"/>
              <a:t>Fonte: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https://arxiv.org/pdf/2209.13738.pdf</a:t>
            </a:r>
            <a:endParaRPr sz="1500"/>
          </a:p>
        </p:txBody>
      </p:sp>
      <p:sp>
        <p:nvSpPr>
          <p:cNvPr id="321" name="Google Shape;321;p20"/>
          <p:cNvSpPr/>
          <p:nvPr/>
        </p:nvSpPr>
        <p:spPr>
          <a:xfrm>
            <a:off x="3174675" y="1148719"/>
            <a:ext cx="685800" cy="31149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>
            <a:off x="0" y="0"/>
            <a:ext cx="9141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21"/>
          <p:cNvGrpSpPr/>
          <p:nvPr/>
        </p:nvGrpSpPr>
        <p:grpSpPr>
          <a:xfrm>
            <a:off x="-4660" y="-1"/>
            <a:ext cx="9161120" cy="5143500"/>
            <a:chOff x="-6214" y="-1"/>
            <a:chExt cx="12214827" cy="6858000"/>
          </a:xfrm>
        </p:grpSpPr>
        <p:cxnSp>
          <p:nvCxnSpPr>
            <p:cNvPr id="328" name="Google Shape;328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2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2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2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2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2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2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2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2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21"/>
            <p:cNvCxnSpPr/>
            <p:nvPr/>
          </p:nvCxnSpPr>
          <p:spPr>
            <a:xfrm>
              <a:off x="684225" y="171716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11508412" y="173267"/>
              <a:ext cx="0" cy="6511500"/>
            </a:xfrm>
            <a:prstGeom prst="straightConnector1">
              <a:avLst/>
            </a:prstGeom>
            <a:noFill/>
            <a:ln cap="flat" cmpd="sng" w="12700">
              <a:solidFill>
                <a:srgbClr val="BCBCBC">
                  <a:alpha val="28630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9" name="Google Shape;359;p21"/>
          <p:cNvSpPr txBox="1"/>
          <p:nvPr>
            <p:ph type="title"/>
          </p:nvPr>
        </p:nvSpPr>
        <p:spPr>
          <a:xfrm>
            <a:off x="518309" y="544463"/>
            <a:ext cx="36957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n" sz="2600"/>
              <a:t>Experimentos adicionais/alternativos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-8100000">
            <a:off x="-209603" y="1548351"/>
            <a:ext cx="425961" cy="425961"/>
          </a:xfrm>
          <a:prstGeom prst="rtTriangle">
            <a:avLst/>
          </a:prstGeom>
          <a:solidFill>
            <a:schemeClr val="accent1">
              <a:alpha val="4863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 txBox="1"/>
          <p:nvPr>
            <p:ph idx="1" type="body"/>
          </p:nvPr>
        </p:nvSpPr>
        <p:spPr>
          <a:xfrm>
            <a:off x="518309" y="2164587"/>
            <a:ext cx="36957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Destilação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Pontos de partida para comparação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PTT5 Encoder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BERTimbau</a:t>
            </a:r>
            <a:endParaRPr/>
          </a:p>
          <a:p>
            <a:pPr indent="-171450" lvl="1" marL="520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OpenAI Embeddings (a depender do tamanho do dataset e dos custos)</a:t>
            </a:r>
            <a:endParaRPr/>
          </a:p>
        </p:txBody>
      </p:sp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2611" r="40003" t="0"/>
          <a:stretch/>
        </p:blipFill>
        <p:spPr>
          <a:xfrm>
            <a:off x="4731983" y="1"/>
            <a:ext cx="4427554" cy="5143498"/>
          </a:xfrm>
          <a:custGeom>
            <a:rect b="b" l="l" r="r" t="t"/>
            <a:pathLst>
              <a:path extrusionOk="0" h="6857997" w="5923149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title"/>
          </p:nvPr>
        </p:nvSpPr>
        <p:spPr>
          <a:xfrm>
            <a:off x="579903" y="-174187"/>
            <a:ext cx="7743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526394" y="987206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18/05 - 25/05</a:t>
            </a:r>
            <a:endParaRPr b="1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635156" y="2219194"/>
            <a:ext cx="18918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familiarização com o Albertina PT-BR ou BERTimbau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635156" y="2681719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organização dos datasets mMARCO, mRobust04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635156" y="3144075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finetuning do </a:t>
            </a:r>
            <a:r>
              <a:rPr b="1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SPLADE_v2</a:t>
            </a: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BERTimbau</a:t>
            </a: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635156" y="3606581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avaliação no mRobust04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635156" y="1757025"/>
            <a:ext cx="18918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avaliar o github naver/splade para reutilização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3339493" y="154744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4214678" y="154743"/>
            <a:ext cx="447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526394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634556" y="1294313"/>
            <a:ext cx="1891800" cy="4629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releitura dos artigos de interesse SPLADE e SPLADE-v2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635156" y="4069181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repetir o processo com /PTT5-v2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35156" y="4526381"/>
            <a:ext cx="1891800" cy="4629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compilação dos resultados e do texto de entrega</a:t>
            </a:r>
            <a:endParaRPr b="1" i="0" sz="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3519544" y="985311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25/05 - 01/06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4523043" y="986327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01/06 - 08/06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5516194" y="984299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08/06 - 15/06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6519693" y="984608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15/06 - 22/06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7512844" y="986323"/>
            <a:ext cx="1003500" cy="32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22/06 - 29/06</a:t>
            </a:r>
            <a:endParaRPr b="1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3517556" y="1308600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4522031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5517300" y="1308600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6519356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515019" y="1308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526956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3518119" y="1771313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4522594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517863" y="1771313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6519919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515581" y="17713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2526956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3518119" y="2222831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4522594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5517863" y="2222831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6519919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7515581" y="2222831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3516956" y="2685656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4521431" y="2685656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5516700" y="2685656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6518756" y="2685656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7514419" y="2685656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2526356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3517519" y="3148369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4521994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5517263" y="3148369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6519319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7514981" y="314836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2526356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3517519" y="3599888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4521994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5517263" y="3599888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6519319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7514981" y="3599888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2523694" y="2685600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2526356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3517519" y="4061813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4521994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5517263" y="4061813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6519319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7514981" y="4061813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2526356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3517519" y="4527619"/>
            <a:ext cx="10056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4521994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5517263" y="4527619"/>
            <a:ext cx="10035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6519319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7514981" y="4527619"/>
            <a:ext cx="993300" cy="4629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 flipH="1" rot="5400000">
            <a:off x="2707652" y="1288875"/>
            <a:ext cx="140700" cy="501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 flipH="1" rot="5400000">
            <a:off x="3697179" y="1219913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2"/>
          <p:cNvSpPr/>
          <p:nvPr/>
        </p:nvSpPr>
        <p:spPr>
          <a:xfrm flipH="1" rot="5400000">
            <a:off x="3702392" y="1714650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2"/>
          <p:cNvSpPr/>
          <p:nvPr/>
        </p:nvSpPr>
        <p:spPr>
          <a:xfrm flipH="1" rot="5400000">
            <a:off x="3701229" y="2166075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 flipH="1" rot="5400000">
            <a:off x="5199054" y="2655413"/>
            <a:ext cx="140700" cy="150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"/>
          <p:cNvSpPr/>
          <p:nvPr/>
        </p:nvSpPr>
        <p:spPr>
          <a:xfrm flipH="1" rot="5400000">
            <a:off x="6465655" y="3316500"/>
            <a:ext cx="129900" cy="983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/>
          <p:nvPr/>
        </p:nvSpPr>
        <p:spPr>
          <a:xfrm flipH="1" rot="5400000">
            <a:off x="7415774" y="3803429"/>
            <a:ext cx="129900" cy="983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/>
          <p:nvPr/>
        </p:nvSpPr>
        <p:spPr>
          <a:xfrm flipH="1" rot="5400000">
            <a:off x="7941806" y="4307072"/>
            <a:ext cx="129900" cy="983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/>
          <p:nvPr/>
        </p:nvSpPr>
        <p:spPr>
          <a:xfrm flipH="1" rot="5400000">
            <a:off x="2700749" y="1280307"/>
            <a:ext cx="154200" cy="507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/>
          <p:nvPr/>
        </p:nvSpPr>
        <p:spPr>
          <a:xfrm flipH="1" rot="5400000">
            <a:off x="3701737" y="1231175"/>
            <a:ext cx="127500" cy="1487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 flipH="1" rot="5400000">
            <a:off x="3700926" y="1710275"/>
            <a:ext cx="139500" cy="1497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 flipH="1" rot="5400000">
            <a:off x="3687912" y="2177200"/>
            <a:ext cx="155100" cy="14874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/>
          <p:nvPr/>
        </p:nvSpPr>
        <p:spPr>
          <a:xfrm flipH="1" rot="5400000">
            <a:off x="5440871" y="2239725"/>
            <a:ext cx="156300" cy="1986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