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5" roundtripDataSignature="AMtx7mgJrVe0KaCZmPWKXD5s1ZD6RVY4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8" name="Google Shape;5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8" name="Google Shape;44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54" name="Google Shape;454;p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6" name="Google Shape;146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6" name="Google Shape;186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4" name="Google Shape;234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5" name="Google Shape;275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4" name="Google Shape;32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9" name="Google Shape;4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4"/>
          <p:cNvSpPr txBox="1"/>
          <p:nvPr>
            <p:ph type="title"/>
          </p:nvPr>
        </p:nvSpPr>
        <p:spPr>
          <a:xfrm>
            <a:off x="518309" y="544463"/>
            <a:ext cx="7743900" cy="1081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Google Shape;15;p14"/>
          <p:cNvSpPr txBox="1"/>
          <p:nvPr>
            <p:ph idx="1" type="body"/>
          </p:nvPr>
        </p:nvSpPr>
        <p:spPr>
          <a:xfrm>
            <a:off x="518309" y="1755098"/>
            <a:ext cx="7743900" cy="26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21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000"/>
              <a:buChar char="▪"/>
              <a:defRPr/>
            </a:lvl1pPr>
            <a:lvl2pPr indent="-2921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000"/>
              <a:buChar char="▪"/>
              <a:defRPr/>
            </a:lvl2pPr>
            <a:lvl3pPr indent="-2921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000"/>
              <a:buChar char="▪"/>
              <a:defRPr/>
            </a:lvl3pPr>
            <a:lvl4pPr indent="-2921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000"/>
              <a:buChar char="▪"/>
              <a:defRPr/>
            </a:lvl4pPr>
            <a:lvl5pPr indent="-2921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0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" name="Google Shape;16;p14"/>
          <p:cNvSpPr txBox="1"/>
          <p:nvPr>
            <p:ph idx="10" type="dt"/>
          </p:nvPr>
        </p:nvSpPr>
        <p:spPr>
          <a:xfrm>
            <a:off x="512690" y="4661903"/>
            <a:ext cx="28830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4"/>
          <p:cNvSpPr txBox="1"/>
          <p:nvPr>
            <p:ph idx="11" type="ftr"/>
          </p:nvPr>
        </p:nvSpPr>
        <p:spPr>
          <a:xfrm>
            <a:off x="518308" y="177273"/>
            <a:ext cx="30861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14"/>
          <p:cNvSpPr txBox="1"/>
          <p:nvPr>
            <p:ph idx="12" type="sldNum"/>
          </p:nvPr>
        </p:nvSpPr>
        <p:spPr>
          <a:xfrm>
            <a:off x="8252737" y="4661903"/>
            <a:ext cx="7344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" name="Google Shape;44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" name="Google Shape;45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leo_avila92@msn.com" TargetMode="External"/><Relationship Id="rId4" Type="http://schemas.openxmlformats.org/officeDocument/2006/relationships/hyperlink" Target="mailto:moniquelouise@gmail.com" TargetMode="External"/><Relationship Id="rId5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hyperlink" Target="https://arxiv.org/pdf/2209.13738.pdf" TargetMode="External"/><Relationship Id="rId10" Type="http://schemas.openxmlformats.org/officeDocument/2006/relationships/hyperlink" Target="https://huggingface.co/datasets/unicamp-dl/mrobust" TargetMode="External"/><Relationship Id="rId12" Type="http://schemas.openxmlformats.org/officeDocument/2006/relationships/hyperlink" Target="https://arxiv.org/abs/2010.02666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arxiv.org/pdf/2107.05720.pdf" TargetMode="External"/><Relationship Id="rId4" Type="http://schemas.openxmlformats.org/officeDocument/2006/relationships/hyperlink" Target="https://arxiv.org/abs/2109.10086" TargetMode="External"/><Relationship Id="rId9" Type="http://schemas.openxmlformats.org/officeDocument/2006/relationships/hyperlink" Target="https://github.com/unicamp-dl/mMARCO" TargetMode="External"/><Relationship Id="rId5" Type="http://schemas.openxmlformats.org/officeDocument/2006/relationships/hyperlink" Target="https://github.com/naver/splade" TargetMode="External"/><Relationship Id="rId6" Type="http://schemas.openxmlformats.org/officeDocument/2006/relationships/hyperlink" Target="https://huggingface.co/PORTULAN/albertina-ptbr" TargetMode="External"/><Relationship Id="rId7" Type="http://schemas.openxmlformats.org/officeDocument/2006/relationships/hyperlink" Target="https://arxiv.org/abs/2305.06721" TargetMode="External"/><Relationship Id="rId8" Type="http://schemas.openxmlformats.org/officeDocument/2006/relationships/hyperlink" Target="https://github.com/neuralmind-ai/portuguese-ber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hyperlink" Target="https://arxiv.org/pdf/2209.13738.pdf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/>
          <p:nvPr/>
        </p:nvSpPr>
        <p:spPr>
          <a:xfrm>
            <a:off x="0" y="0"/>
            <a:ext cx="91419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" name="Google Shape;61;p1"/>
          <p:cNvGrpSpPr/>
          <p:nvPr/>
        </p:nvGrpSpPr>
        <p:grpSpPr>
          <a:xfrm>
            <a:off x="-4660" y="-1"/>
            <a:ext cx="9161120" cy="5143500"/>
            <a:chOff x="-6214" y="-1"/>
            <a:chExt cx="12214827" cy="6858000"/>
          </a:xfrm>
        </p:grpSpPr>
        <p:cxnSp>
          <p:nvCxnSpPr>
            <p:cNvPr id="62" name="Google Shape;62;p1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" name="Google Shape;63;p1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4" name="Google Shape;64;p1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" name="Google Shape;65;p1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" name="Google Shape;66;p1"/>
            <p:cNvCxnSpPr/>
            <p:nvPr/>
          </p:nvCxnSpPr>
          <p:spPr>
            <a:xfrm>
              <a:off x="117592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" name="Google Shape;67;p1"/>
            <p:cNvCxnSpPr/>
            <p:nvPr/>
          </p:nvCxnSpPr>
          <p:spPr>
            <a:xfrm>
              <a:off x="215931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" name="Google Shape;68;p1"/>
            <p:cNvCxnSpPr/>
            <p:nvPr/>
          </p:nvCxnSpPr>
          <p:spPr>
            <a:xfrm>
              <a:off x="314271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" name="Google Shape;69;p1"/>
            <p:cNvCxnSpPr/>
            <p:nvPr/>
          </p:nvCxnSpPr>
          <p:spPr>
            <a:xfrm>
              <a:off x="412610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" name="Google Shape;70;p1"/>
            <p:cNvCxnSpPr/>
            <p:nvPr/>
          </p:nvCxnSpPr>
          <p:spPr>
            <a:xfrm>
              <a:off x="510949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" name="Google Shape;71;p1"/>
            <p:cNvCxnSpPr/>
            <p:nvPr/>
          </p:nvCxnSpPr>
          <p:spPr>
            <a:xfrm>
              <a:off x="609289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" name="Google Shape;72;p1"/>
            <p:cNvCxnSpPr/>
            <p:nvPr/>
          </p:nvCxnSpPr>
          <p:spPr>
            <a:xfrm>
              <a:off x="70762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" name="Google Shape;73;p1"/>
            <p:cNvCxnSpPr/>
            <p:nvPr/>
          </p:nvCxnSpPr>
          <p:spPr>
            <a:xfrm>
              <a:off x="805968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" name="Google Shape;74;p1"/>
            <p:cNvCxnSpPr/>
            <p:nvPr/>
          </p:nvCxnSpPr>
          <p:spPr>
            <a:xfrm>
              <a:off x="904307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" name="Google Shape;75;p1"/>
            <p:cNvCxnSpPr/>
            <p:nvPr/>
          </p:nvCxnSpPr>
          <p:spPr>
            <a:xfrm>
              <a:off x="1002646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6" name="Google Shape;76;p1"/>
            <p:cNvCxnSpPr/>
            <p:nvPr/>
          </p:nvCxnSpPr>
          <p:spPr>
            <a:xfrm>
              <a:off x="1100986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" name="Google Shape;77;p1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" name="Google Shape;78;p1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" name="Google Shape;79;p1"/>
            <p:cNvCxnSpPr/>
            <p:nvPr/>
          </p:nvCxnSpPr>
          <p:spPr>
            <a:xfrm>
              <a:off x="0" y="71459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" name="Google Shape;80;p1"/>
            <p:cNvCxnSpPr/>
            <p:nvPr/>
          </p:nvCxnSpPr>
          <p:spPr>
            <a:xfrm>
              <a:off x="0" y="1257478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" name="Google Shape;81;p1"/>
            <p:cNvCxnSpPr/>
            <p:nvPr/>
          </p:nvCxnSpPr>
          <p:spPr>
            <a:xfrm>
              <a:off x="0" y="180035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" name="Google Shape;82;p1"/>
            <p:cNvCxnSpPr/>
            <p:nvPr/>
          </p:nvCxnSpPr>
          <p:spPr>
            <a:xfrm>
              <a:off x="0" y="2343240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" name="Google Shape;83;p1"/>
            <p:cNvCxnSpPr/>
            <p:nvPr/>
          </p:nvCxnSpPr>
          <p:spPr>
            <a:xfrm>
              <a:off x="0" y="2886121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" name="Google Shape;84;p1"/>
            <p:cNvCxnSpPr/>
            <p:nvPr/>
          </p:nvCxnSpPr>
          <p:spPr>
            <a:xfrm>
              <a:off x="0" y="3429002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" name="Google Shape;85;p1"/>
            <p:cNvCxnSpPr/>
            <p:nvPr/>
          </p:nvCxnSpPr>
          <p:spPr>
            <a:xfrm>
              <a:off x="0" y="39718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6" name="Google Shape;86;p1"/>
            <p:cNvCxnSpPr/>
            <p:nvPr/>
          </p:nvCxnSpPr>
          <p:spPr>
            <a:xfrm>
              <a:off x="0" y="4514764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7" name="Google Shape;87;p1"/>
            <p:cNvCxnSpPr/>
            <p:nvPr/>
          </p:nvCxnSpPr>
          <p:spPr>
            <a:xfrm>
              <a:off x="0" y="5057645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" name="Google Shape;88;p1"/>
            <p:cNvCxnSpPr/>
            <p:nvPr/>
          </p:nvCxnSpPr>
          <p:spPr>
            <a:xfrm>
              <a:off x="0" y="560052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" name="Google Shape;89;p1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" name="Google Shape;90;p1"/>
            <p:cNvCxnSpPr/>
            <p:nvPr/>
          </p:nvCxnSpPr>
          <p:spPr>
            <a:xfrm>
              <a:off x="16613" y="614340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" name="Google Shape;91;p1"/>
            <p:cNvCxnSpPr/>
            <p:nvPr/>
          </p:nvCxnSpPr>
          <p:spPr>
            <a:xfrm>
              <a:off x="684225" y="171716"/>
              <a:ext cx="0" cy="65115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" name="Google Shape;92;p1"/>
            <p:cNvCxnSpPr/>
            <p:nvPr/>
          </p:nvCxnSpPr>
          <p:spPr>
            <a:xfrm>
              <a:off x="11508412" y="173267"/>
              <a:ext cx="0" cy="65115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93" name="Google Shape;93;p1"/>
          <p:cNvSpPr txBox="1"/>
          <p:nvPr>
            <p:ph type="ctrTitle"/>
          </p:nvPr>
        </p:nvSpPr>
        <p:spPr>
          <a:xfrm>
            <a:off x="518308" y="2579486"/>
            <a:ext cx="8107500" cy="1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8846"/>
              <a:buFont typeface="Arial"/>
              <a:buNone/>
            </a:pPr>
            <a:r>
              <a:rPr lang="en"/>
              <a:t>SPLADE-V2 para Português</a:t>
            </a:r>
            <a:endParaRPr/>
          </a:p>
        </p:txBody>
      </p:sp>
      <p:sp>
        <p:nvSpPr>
          <p:cNvPr id="94" name="Google Shape;94;p1"/>
          <p:cNvSpPr txBox="1"/>
          <p:nvPr>
            <p:ph idx="1" type="subTitle"/>
          </p:nvPr>
        </p:nvSpPr>
        <p:spPr>
          <a:xfrm>
            <a:off x="4884750" y="4232150"/>
            <a:ext cx="42132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sz="1300"/>
              <a:t>Leonardo Bernardi de Avila – </a:t>
            </a:r>
            <a:r>
              <a:rPr lang="en" sz="1300" u="sng">
                <a:solidFill>
                  <a:schemeClr val="hlink"/>
                </a:solidFill>
                <a:hlinkClick r:id="rId3"/>
              </a:rPr>
              <a:t>leo_avila92@msn.com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</a:pPr>
            <a:r>
              <a:rPr lang="en" sz="1300"/>
              <a:t>Monique Louise Monteiro – </a:t>
            </a:r>
            <a:r>
              <a:rPr lang="en" sz="1300" u="sng">
                <a:solidFill>
                  <a:schemeClr val="hlink"/>
                </a:solidFill>
                <a:hlinkClick r:id="rId4"/>
              </a:rPr>
              <a:t>moniquelouise@gmail.com</a:t>
            </a:r>
            <a:r>
              <a:rPr lang="en" sz="1300"/>
              <a:t> </a:t>
            </a:r>
            <a:endParaRPr/>
          </a:p>
        </p:txBody>
      </p:sp>
      <p:pic>
        <p:nvPicPr>
          <p:cNvPr id="95" name="Google Shape;95;p1"/>
          <p:cNvPicPr preferRelativeResize="0"/>
          <p:nvPr/>
        </p:nvPicPr>
        <p:blipFill rotWithShape="1">
          <a:blip r:embed="rId5">
            <a:alphaModFix/>
          </a:blip>
          <a:srcRect b="25625" l="0" r="0" t="31400"/>
          <a:stretch/>
        </p:blipFill>
        <p:spPr>
          <a:xfrm>
            <a:off x="-4661" y="8"/>
            <a:ext cx="9161119" cy="2452953"/>
          </a:xfrm>
          <a:custGeom>
            <a:rect b="b" l="l" r="r" t="t"/>
            <a:pathLst>
              <a:path extrusionOk="0" h="3383384" w="12214825">
                <a:moveTo>
                  <a:pt x="12213819" y="0"/>
                </a:moveTo>
                <a:cubicBezTo>
                  <a:pt x="12213819" y="29107"/>
                  <a:pt x="12214067" y="89770"/>
                  <a:pt x="12214502" y="174101"/>
                </a:cubicBezTo>
                <a:lnTo>
                  <a:pt x="12214825" y="234681"/>
                </a:lnTo>
                <a:lnTo>
                  <a:pt x="12214825" y="2718323"/>
                </a:lnTo>
                <a:lnTo>
                  <a:pt x="11377417" y="2725712"/>
                </a:lnTo>
                <a:cubicBezTo>
                  <a:pt x="7318291" y="2799276"/>
                  <a:pt x="6189525" y="3387660"/>
                  <a:pt x="3246747" y="3383361"/>
                </a:cubicBezTo>
                <a:cubicBezTo>
                  <a:pt x="2493396" y="3382260"/>
                  <a:pt x="1619330" y="3339570"/>
                  <a:pt x="544071" y="3235389"/>
                </a:cubicBezTo>
                <a:lnTo>
                  <a:pt x="19466" y="3181198"/>
                </a:lnTo>
                <a:cubicBezTo>
                  <a:pt x="22117" y="2650999"/>
                  <a:pt x="12840" y="2122787"/>
                  <a:pt x="3563" y="1594575"/>
                </a:cubicBezTo>
                <a:lnTo>
                  <a:pt x="0" y="1239098"/>
                </a:lnTo>
                <a:lnTo>
                  <a:pt x="0" y="7944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96" name="Google Shape;96;p1"/>
          <p:cNvSpPr/>
          <p:nvPr/>
        </p:nvSpPr>
        <p:spPr>
          <a:xfrm rot="-8100000">
            <a:off x="-209603" y="2761848"/>
            <a:ext cx="425961" cy="425961"/>
          </a:xfrm>
          <a:prstGeom prst="rtTriangle">
            <a:avLst/>
          </a:prstGeom>
          <a:solidFill>
            <a:schemeClr val="accent1">
              <a:alpha val="48627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0"/>
          <p:cNvSpPr txBox="1"/>
          <p:nvPr>
            <p:ph type="title"/>
          </p:nvPr>
        </p:nvSpPr>
        <p:spPr>
          <a:xfrm>
            <a:off x="518309" y="544463"/>
            <a:ext cx="7743900" cy="1081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Pontos de Atenção</a:t>
            </a:r>
            <a:endParaRPr/>
          </a:p>
        </p:txBody>
      </p:sp>
      <p:sp>
        <p:nvSpPr>
          <p:cNvPr id="451" name="Google Shape;451;p10"/>
          <p:cNvSpPr txBox="1"/>
          <p:nvPr>
            <p:ph idx="1" type="body"/>
          </p:nvPr>
        </p:nvSpPr>
        <p:spPr>
          <a:xfrm>
            <a:off x="262925" y="1755100"/>
            <a:ext cx="8586300" cy="30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77500" lnSpcReduction="20000"/>
          </a:bodyPr>
          <a:lstStyle/>
          <a:p>
            <a:pPr indent="0" lvl="0" marL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ct val="71684"/>
              <a:buNone/>
            </a:pPr>
            <a:r>
              <a:rPr lang="en"/>
              <a:t>Conseguimos finalizar um primeiro finetuning com 10 milhões de triplets.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ct val="71684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ct val="71684"/>
              <a:buNone/>
            </a:pPr>
            <a:r>
              <a:rPr b="1" lang="en"/>
              <a:t>Dificuldades:</a:t>
            </a:r>
            <a:endParaRPr b="1"/>
          </a:p>
          <a:p>
            <a:pPr indent="-29210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ct val="71684"/>
              <a:buChar char="●"/>
            </a:pPr>
            <a:r>
              <a:rPr lang="en"/>
              <a:t>NDCG@20 (~0,283) &lt; BM25 </a:t>
            </a:r>
            <a:r>
              <a:rPr lang="en"/>
              <a:t>(~0,389)</a:t>
            </a:r>
            <a:endParaRPr/>
          </a:p>
          <a:p>
            <a:pPr indent="-29210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ct val="71684"/>
              <a:buChar char="●"/>
            </a:pPr>
            <a:r>
              <a:rPr lang="en"/>
              <a:t>triplets </a:t>
            </a:r>
            <a:r>
              <a:rPr lang="en"/>
              <a:t>com </a:t>
            </a:r>
            <a:r>
              <a:rPr lang="en"/>
              <a:t>~39 milhões de linhas + código do naver/splade estouram a memória do colab (A100 80GB RAM)</a:t>
            </a:r>
            <a:endParaRPr/>
          </a:p>
          <a:p>
            <a:pPr indent="-2921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71684"/>
              <a:buChar char="●"/>
            </a:pPr>
            <a:r>
              <a:rPr lang="en"/>
              <a:t>demora na execução</a:t>
            </a:r>
            <a:endParaRPr/>
          </a:p>
          <a:p>
            <a:pPr indent="-2921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71684"/>
              <a:buChar char="●"/>
            </a:pPr>
            <a:r>
              <a:rPr lang="en"/>
              <a:t>custos colab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ct val="71684"/>
              <a:buNone/>
            </a:pPr>
            <a:r>
              <a:rPr b="1" lang="en"/>
              <a:t>Proposta:</a:t>
            </a:r>
            <a:endParaRPr b="1"/>
          </a:p>
          <a:p>
            <a:pPr indent="-29210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ct val="71684"/>
              <a:buChar char="●"/>
            </a:pPr>
            <a:r>
              <a:rPr lang="en"/>
              <a:t>Revisar lógica de validação</a:t>
            </a:r>
            <a:endParaRPr/>
          </a:p>
          <a:p>
            <a:pPr indent="-29210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ct val="71684"/>
              <a:buChar char="●"/>
            </a:pPr>
            <a:r>
              <a:rPr lang="en"/>
              <a:t>Usar Iterable Dataset para retreinar com mais triplets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1"/>
          <p:cNvSpPr txBox="1"/>
          <p:nvPr>
            <p:ph type="title"/>
          </p:nvPr>
        </p:nvSpPr>
        <p:spPr>
          <a:xfrm>
            <a:off x="518309" y="544463"/>
            <a:ext cx="7743900" cy="1081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ial"/>
              <a:buNone/>
            </a:pPr>
            <a:r>
              <a:rPr lang="en"/>
              <a:t>Referências</a:t>
            </a:r>
            <a:endParaRPr/>
          </a:p>
        </p:txBody>
      </p:sp>
      <p:sp>
        <p:nvSpPr>
          <p:cNvPr id="457" name="Google Shape;457;p11"/>
          <p:cNvSpPr txBox="1"/>
          <p:nvPr>
            <p:ph idx="1" type="body"/>
          </p:nvPr>
        </p:nvSpPr>
        <p:spPr>
          <a:xfrm>
            <a:off x="518306" y="1755092"/>
            <a:ext cx="7743900" cy="3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77500" lnSpcReduction="20000"/>
          </a:bodyPr>
          <a:lstStyle/>
          <a:p>
            <a:pPr indent="-168433" lvl="0" marL="177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61110"/>
              <a:buChar char="▪"/>
            </a:pPr>
            <a:r>
              <a:rPr lang="en" u="sng">
                <a:solidFill>
                  <a:schemeClr val="hlink"/>
                </a:solidFill>
                <a:hlinkClick r:id="rId3"/>
              </a:rPr>
              <a:t>SPLADE</a:t>
            </a:r>
            <a:endParaRPr/>
          </a:p>
          <a:p>
            <a:pPr indent="-168433" lvl="0" marL="1778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ct val="61110"/>
              <a:buChar char="▪"/>
            </a:pPr>
            <a:r>
              <a:rPr lang="en" u="sng">
                <a:solidFill>
                  <a:schemeClr val="hlink"/>
                </a:solidFill>
                <a:hlinkClick r:id="rId4"/>
              </a:rPr>
              <a:t>SPLADE v2</a:t>
            </a:r>
            <a:endParaRPr/>
          </a:p>
          <a:p>
            <a:pPr indent="-168433" lvl="0" marL="1778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ct val="61110"/>
              <a:buChar char="▪"/>
            </a:pPr>
            <a:r>
              <a:rPr lang="en" u="sng">
                <a:solidFill>
                  <a:schemeClr val="hlink"/>
                </a:solidFill>
                <a:hlinkClick r:id="rId5"/>
              </a:rPr>
              <a:t>Repositório SPLADE V2</a:t>
            </a:r>
            <a:endParaRPr/>
          </a:p>
          <a:p>
            <a:pPr indent="-168433" lvl="0" marL="1778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ct val="61110"/>
              <a:buChar char="▪"/>
            </a:pPr>
            <a:r>
              <a:rPr lang="en"/>
              <a:t>Albertina PT-BR</a:t>
            </a:r>
            <a:endParaRPr/>
          </a:p>
          <a:p>
            <a:pPr indent="-163512" lvl="1" marL="3429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ct val="71428"/>
              <a:buChar char="▪"/>
            </a:pPr>
            <a:r>
              <a:rPr lang="en"/>
              <a:t>Repositório: </a:t>
            </a:r>
            <a:r>
              <a:rPr b="0" i="0" lang="en" u="sng" strike="noStrike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6"/>
              </a:rPr>
              <a:t>https://huggingface.co/PORTULAN/albertina-ptbr</a:t>
            </a:r>
            <a:r>
              <a:rPr b="0" i="0" lang="en" u="none" strike="noStrike">
                <a:latin typeface="Lato"/>
                <a:ea typeface="Lato"/>
                <a:cs typeface="Lato"/>
                <a:sym typeface="Lato"/>
              </a:rPr>
              <a:t> </a:t>
            </a:r>
            <a:endParaRPr/>
          </a:p>
          <a:p>
            <a:pPr indent="-163512" lvl="1" marL="3429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ct val="71428"/>
              <a:buChar char="▪"/>
            </a:pPr>
            <a:r>
              <a:rPr lang="en"/>
              <a:t>Paper: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https://arxiv.org/abs/2305.06721</a:t>
            </a:r>
            <a:r>
              <a:rPr lang="en"/>
              <a:t> </a:t>
            </a:r>
            <a:endParaRPr/>
          </a:p>
          <a:p>
            <a:pPr indent="-168433" lvl="0" marL="1778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ct val="61110"/>
              <a:buChar char="▪"/>
            </a:pPr>
            <a:r>
              <a:rPr lang="en" u="sng">
                <a:solidFill>
                  <a:schemeClr val="hlink"/>
                </a:solidFill>
                <a:hlinkClick r:id="rId8"/>
              </a:rPr>
              <a:t>BERTimbau</a:t>
            </a:r>
            <a:endParaRPr/>
          </a:p>
          <a:p>
            <a:pPr indent="-168433" lvl="0" marL="1778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ct val="61110"/>
              <a:buChar char="▪"/>
            </a:pPr>
            <a:r>
              <a:rPr lang="en" u="sng">
                <a:solidFill>
                  <a:schemeClr val="hlink"/>
                </a:solidFill>
                <a:hlinkClick r:id="rId9"/>
              </a:rPr>
              <a:t>mMarco</a:t>
            </a:r>
            <a:endParaRPr/>
          </a:p>
          <a:p>
            <a:pPr indent="-168433" lvl="0" marL="1778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ct val="61110"/>
              <a:buChar char="▪"/>
            </a:pPr>
            <a:r>
              <a:rPr lang="en"/>
              <a:t>mRobust</a:t>
            </a:r>
            <a:endParaRPr/>
          </a:p>
          <a:p>
            <a:pPr indent="-219232" lvl="0" marL="3429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ct val="78571"/>
              <a:buChar char="▪"/>
            </a:pPr>
            <a:r>
              <a:rPr lang="en" sz="1400"/>
              <a:t>Repositório:</a:t>
            </a:r>
            <a:r>
              <a:rPr lang="en" sz="14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4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10"/>
              </a:rPr>
              <a:t>https://huggingface.co/datasets/unicamp-dl/mrobust</a:t>
            </a:r>
            <a:endParaRPr/>
          </a:p>
          <a:p>
            <a:pPr indent="-219232" lvl="0" marL="3429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ct val="78571"/>
              <a:buChar char="▪"/>
            </a:pPr>
            <a:r>
              <a:rPr lang="en" sz="1400"/>
              <a:t>Paper: </a:t>
            </a:r>
            <a:r>
              <a:rPr lang="en" sz="14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11"/>
              </a:rPr>
              <a:t>https://arxiv.org/pdf/2209.13738.pdf</a:t>
            </a:r>
            <a:endParaRPr/>
          </a:p>
          <a:p>
            <a:pPr indent="-168433" lvl="0" marL="1778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ct val="61110"/>
              <a:buChar char="▪"/>
            </a:pPr>
            <a:r>
              <a:rPr lang="en" u="sng">
                <a:solidFill>
                  <a:schemeClr val="hlink"/>
                </a:solidFill>
                <a:hlinkClick r:id="rId12"/>
              </a:rPr>
              <a:t>Improving Efficient Neural Ranking Models with Cross-Architecture Knowledge Distillation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/>
          <p:nvPr/>
        </p:nvSpPr>
        <p:spPr>
          <a:xfrm>
            <a:off x="0" y="0"/>
            <a:ext cx="91563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2" name="Google Shape;102;p2"/>
          <p:cNvGrpSpPr/>
          <p:nvPr/>
        </p:nvGrpSpPr>
        <p:grpSpPr>
          <a:xfrm>
            <a:off x="-4660" y="-1"/>
            <a:ext cx="9161120" cy="5143500"/>
            <a:chOff x="-6214" y="-1"/>
            <a:chExt cx="12214827" cy="6858000"/>
          </a:xfrm>
        </p:grpSpPr>
        <p:cxnSp>
          <p:nvCxnSpPr>
            <p:cNvPr id="103" name="Google Shape;103;p2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" name="Google Shape;104;p2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" name="Google Shape;105;p2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6" name="Google Shape;106;p2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7" name="Google Shape;107;p2"/>
            <p:cNvCxnSpPr/>
            <p:nvPr/>
          </p:nvCxnSpPr>
          <p:spPr>
            <a:xfrm>
              <a:off x="117592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8" name="Google Shape;108;p2"/>
            <p:cNvCxnSpPr/>
            <p:nvPr/>
          </p:nvCxnSpPr>
          <p:spPr>
            <a:xfrm>
              <a:off x="215931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9" name="Google Shape;109;p2"/>
            <p:cNvCxnSpPr/>
            <p:nvPr/>
          </p:nvCxnSpPr>
          <p:spPr>
            <a:xfrm>
              <a:off x="314271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" name="Google Shape;110;p2"/>
            <p:cNvCxnSpPr/>
            <p:nvPr/>
          </p:nvCxnSpPr>
          <p:spPr>
            <a:xfrm>
              <a:off x="412610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" name="Google Shape;111;p2"/>
            <p:cNvCxnSpPr/>
            <p:nvPr/>
          </p:nvCxnSpPr>
          <p:spPr>
            <a:xfrm>
              <a:off x="510949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2" name="Google Shape;112;p2"/>
            <p:cNvCxnSpPr/>
            <p:nvPr/>
          </p:nvCxnSpPr>
          <p:spPr>
            <a:xfrm>
              <a:off x="609289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" name="Google Shape;113;p2"/>
            <p:cNvCxnSpPr/>
            <p:nvPr/>
          </p:nvCxnSpPr>
          <p:spPr>
            <a:xfrm>
              <a:off x="70762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" name="Google Shape;114;p2"/>
            <p:cNvCxnSpPr/>
            <p:nvPr/>
          </p:nvCxnSpPr>
          <p:spPr>
            <a:xfrm>
              <a:off x="805968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" name="Google Shape;115;p2"/>
            <p:cNvCxnSpPr/>
            <p:nvPr/>
          </p:nvCxnSpPr>
          <p:spPr>
            <a:xfrm>
              <a:off x="904307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" name="Google Shape;116;p2"/>
            <p:cNvCxnSpPr/>
            <p:nvPr/>
          </p:nvCxnSpPr>
          <p:spPr>
            <a:xfrm>
              <a:off x="1002646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" name="Google Shape;117;p2"/>
            <p:cNvCxnSpPr/>
            <p:nvPr/>
          </p:nvCxnSpPr>
          <p:spPr>
            <a:xfrm>
              <a:off x="1100986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8" name="Google Shape;118;p2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9" name="Google Shape;119;p2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0" name="Google Shape;120;p2"/>
            <p:cNvCxnSpPr/>
            <p:nvPr/>
          </p:nvCxnSpPr>
          <p:spPr>
            <a:xfrm>
              <a:off x="0" y="71459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1" name="Google Shape;121;p2"/>
            <p:cNvCxnSpPr/>
            <p:nvPr/>
          </p:nvCxnSpPr>
          <p:spPr>
            <a:xfrm>
              <a:off x="0" y="1257478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2" name="Google Shape;122;p2"/>
            <p:cNvCxnSpPr/>
            <p:nvPr/>
          </p:nvCxnSpPr>
          <p:spPr>
            <a:xfrm>
              <a:off x="0" y="180035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3" name="Google Shape;123;p2"/>
            <p:cNvCxnSpPr/>
            <p:nvPr/>
          </p:nvCxnSpPr>
          <p:spPr>
            <a:xfrm>
              <a:off x="0" y="2343240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" name="Google Shape;124;p2"/>
            <p:cNvCxnSpPr/>
            <p:nvPr/>
          </p:nvCxnSpPr>
          <p:spPr>
            <a:xfrm>
              <a:off x="0" y="2886121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" name="Google Shape;125;p2"/>
            <p:cNvCxnSpPr/>
            <p:nvPr/>
          </p:nvCxnSpPr>
          <p:spPr>
            <a:xfrm>
              <a:off x="0" y="3429002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6" name="Google Shape;126;p2"/>
            <p:cNvCxnSpPr/>
            <p:nvPr/>
          </p:nvCxnSpPr>
          <p:spPr>
            <a:xfrm>
              <a:off x="0" y="39718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7" name="Google Shape;127;p2"/>
            <p:cNvCxnSpPr/>
            <p:nvPr/>
          </p:nvCxnSpPr>
          <p:spPr>
            <a:xfrm>
              <a:off x="0" y="4514764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" name="Google Shape;128;p2"/>
            <p:cNvCxnSpPr/>
            <p:nvPr/>
          </p:nvCxnSpPr>
          <p:spPr>
            <a:xfrm>
              <a:off x="0" y="5057645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9" name="Google Shape;129;p2"/>
            <p:cNvCxnSpPr/>
            <p:nvPr/>
          </p:nvCxnSpPr>
          <p:spPr>
            <a:xfrm>
              <a:off x="0" y="560052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0" name="Google Shape;130;p2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1" name="Google Shape;131;p2"/>
            <p:cNvCxnSpPr/>
            <p:nvPr/>
          </p:nvCxnSpPr>
          <p:spPr>
            <a:xfrm>
              <a:off x="16613" y="614340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" name="Google Shape;132;p2"/>
            <p:cNvCxnSpPr/>
            <p:nvPr/>
          </p:nvCxnSpPr>
          <p:spPr>
            <a:xfrm>
              <a:off x="684225" y="171716"/>
              <a:ext cx="0" cy="65115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" name="Google Shape;133;p2"/>
            <p:cNvCxnSpPr/>
            <p:nvPr/>
          </p:nvCxnSpPr>
          <p:spPr>
            <a:xfrm>
              <a:off x="11508412" y="173267"/>
              <a:ext cx="0" cy="65115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34" name="Google Shape;134;p2"/>
          <p:cNvSpPr/>
          <p:nvPr/>
        </p:nvSpPr>
        <p:spPr>
          <a:xfrm rot="-8100000">
            <a:off x="-212979" y="2365767"/>
            <a:ext cx="425961" cy="425961"/>
          </a:xfrm>
          <a:prstGeom prst="rtTriangle">
            <a:avLst/>
          </a:prstGeom>
          <a:solidFill>
            <a:schemeClr val="accent1">
              <a:alpha val="48627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"/>
          <p:cNvSpPr txBox="1"/>
          <p:nvPr>
            <p:ph type="title"/>
          </p:nvPr>
        </p:nvSpPr>
        <p:spPr>
          <a:xfrm>
            <a:off x="518309" y="544463"/>
            <a:ext cx="2571600" cy="40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ial"/>
              <a:buNone/>
            </a:pPr>
            <a:r>
              <a:rPr lang="en"/>
              <a:t>Descrição do projeto</a:t>
            </a:r>
            <a:endParaRPr/>
          </a:p>
        </p:txBody>
      </p:sp>
      <p:grpSp>
        <p:nvGrpSpPr>
          <p:cNvPr id="136" name="Google Shape;136;p2"/>
          <p:cNvGrpSpPr/>
          <p:nvPr/>
        </p:nvGrpSpPr>
        <p:grpSpPr>
          <a:xfrm>
            <a:off x="3827462" y="1718247"/>
            <a:ext cx="5159700" cy="1298655"/>
            <a:chOff x="0" y="2120826"/>
            <a:chExt cx="6879600" cy="1731540"/>
          </a:xfrm>
        </p:grpSpPr>
        <p:sp>
          <p:nvSpPr>
            <p:cNvPr id="137" name="Google Shape;137;p2"/>
            <p:cNvSpPr/>
            <p:nvPr/>
          </p:nvSpPr>
          <p:spPr>
            <a:xfrm>
              <a:off x="0" y="2371746"/>
              <a:ext cx="6879600" cy="428400"/>
            </a:xfrm>
            <a:prstGeom prst="rect">
              <a:avLst/>
            </a:prstGeom>
            <a:solidFill>
              <a:schemeClr val="lt1">
                <a:alpha val="88627"/>
              </a:schemeClr>
            </a:solidFill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43975" y="2120826"/>
              <a:ext cx="4815600" cy="5019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"/>
            <p:cNvSpPr txBox="1"/>
            <p:nvPr/>
          </p:nvSpPr>
          <p:spPr>
            <a:xfrm>
              <a:off x="368473" y="2145324"/>
              <a:ext cx="4766700" cy="45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36500" spcFirstLastPara="1" rIns="1365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Testar e validar SPLADE-v2 para Português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0" y="3142866"/>
              <a:ext cx="6879600" cy="709500"/>
            </a:xfrm>
            <a:prstGeom prst="rect">
              <a:avLst/>
            </a:prstGeom>
            <a:solidFill>
              <a:schemeClr val="lt1">
                <a:alpha val="88627"/>
              </a:schemeClr>
            </a:solidFill>
            <a:ln cap="flat" cmpd="sng" w="12700">
              <a:solidFill>
                <a:srgbClr val="FC858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"/>
            <p:cNvSpPr txBox="1"/>
            <p:nvPr/>
          </p:nvSpPr>
          <p:spPr>
            <a:xfrm>
              <a:off x="0" y="3142866"/>
              <a:ext cx="6879600" cy="70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0675" lIns="400450" spcFirstLastPara="1" rIns="400450" wrap="square" tIns="265550">
              <a:noAutofit/>
            </a:bodyPr>
            <a:lstStyle/>
            <a:p>
              <a:pPr indent="-127000" lvl="1" marL="1270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Char char="•"/>
              </a:pPr>
              <a:r>
                <a:rPr b="0" i="0" lang="en" sz="13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Uso do BERTimbau como ponto de partida</a:t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343975" y="2891946"/>
              <a:ext cx="4815600" cy="501900"/>
            </a:xfrm>
            <a:prstGeom prst="roundRect">
              <a:avLst>
                <a:gd fmla="val 16667" name="adj"/>
              </a:avLst>
            </a:prstGeom>
            <a:solidFill>
              <a:srgbClr val="FC858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"/>
            <p:cNvSpPr txBox="1"/>
            <p:nvPr/>
          </p:nvSpPr>
          <p:spPr>
            <a:xfrm>
              <a:off x="368473" y="2916444"/>
              <a:ext cx="4766700" cy="45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36500" spcFirstLastPara="1" rIns="1365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Hipótese a ser testada</a:t>
              </a:r>
              <a:endPara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"/>
          <p:cNvSpPr/>
          <p:nvPr/>
        </p:nvSpPr>
        <p:spPr>
          <a:xfrm>
            <a:off x="0" y="0"/>
            <a:ext cx="91563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9" name="Google Shape;149;p3"/>
          <p:cNvGrpSpPr/>
          <p:nvPr/>
        </p:nvGrpSpPr>
        <p:grpSpPr>
          <a:xfrm>
            <a:off x="-4660" y="-1"/>
            <a:ext cx="9161120" cy="5143500"/>
            <a:chOff x="-6214" y="-1"/>
            <a:chExt cx="12214827" cy="6858000"/>
          </a:xfrm>
        </p:grpSpPr>
        <p:cxnSp>
          <p:nvCxnSpPr>
            <p:cNvPr id="150" name="Google Shape;150;p3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1" name="Google Shape;151;p3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2" name="Google Shape;152;p3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3" name="Google Shape;153;p3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4" name="Google Shape;154;p3"/>
            <p:cNvCxnSpPr/>
            <p:nvPr/>
          </p:nvCxnSpPr>
          <p:spPr>
            <a:xfrm>
              <a:off x="117592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5" name="Google Shape;155;p3"/>
            <p:cNvCxnSpPr/>
            <p:nvPr/>
          </p:nvCxnSpPr>
          <p:spPr>
            <a:xfrm>
              <a:off x="215931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6" name="Google Shape;156;p3"/>
            <p:cNvCxnSpPr/>
            <p:nvPr/>
          </p:nvCxnSpPr>
          <p:spPr>
            <a:xfrm>
              <a:off x="314271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7" name="Google Shape;157;p3"/>
            <p:cNvCxnSpPr/>
            <p:nvPr/>
          </p:nvCxnSpPr>
          <p:spPr>
            <a:xfrm>
              <a:off x="412610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8" name="Google Shape;158;p3"/>
            <p:cNvCxnSpPr/>
            <p:nvPr/>
          </p:nvCxnSpPr>
          <p:spPr>
            <a:xfrm>
              <a:off x="510949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" name="Google Shape;159;p3"/>
            <p:cNvCxnSpPr/>
            <p:nvPr/>
          </p:nvCxnSpPr>
          <p:spPr>
            <a:xfrm>
              <a:off x="609289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0" name="Google Shape;160;p3"/>
            <p:cNvCxnSpPr/>
            <p:nvPr/>
          </p:nvCxnSpPr>
          <p:spPr>
            <a:xfrm>
              <a:off x="70762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1" name="Google Shape;161;p3"/>
            <p:cNvCxnSpPr/>
            <p:nvPr/>
          </p:nvCxnSpPr>
          <p:spPr>
            <a:xfrm>
              <a:off x="805968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2" name="Google Shape;162;p3"/>
            <p:cNvCxnSpPr/>
            <p:nvPr/>
          </p:nvCxnSpPr>
          <p:spPr>
            <a:xfrm>
              <a:off x="904307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" name="Google Shape;163;p3"/>
            <p:cNvCxnSpPr/>
            <p:nvPr/>
          </p:nvCxnSpPr>
          <p:spPr>
            <a:xfrm>
              <a:off x="1002646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4" name="Google Shape;164;p3"/>
            <p:cNvCxnSpPr/>
            <p:nvPr/>
          </p:nvCxnSpPr>
          <p:spPr>
            <a:xfrm>
              <a:off x="1100986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" name="Google Shape;165;p3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" name="Google Shape;166;p3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7" name="Google Shape;167;p3"/>
            <p:cNvCxnSpPr/>
            <p:nvPr/>
          </p:nvCxnSpPr>
          <p:spPr>
            <a:xfrm>
              <a:off x="0" y="71459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8" name="Google Shape;168;p3"/>
            <p:cNvCxnSpPr/>
            <p:nvPr/>
          </p:nvCxnSpPr>
          <p:spPr>
            <a:xfrm>
              <a:off x="0" y="1257478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9" name="Google Shape;169;p3"/>
            <p:cNvCxnSpPr/>
            <p:nvPr/>
          </p:nvCxnSpPr>
          <p:spPr>
            <a:xfrm>
              <a:off x="0" y="180035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0" name="Google Shape;170;p3"/>
            <p:cNvCxnSpPr/>
            <p:nvPr/>
          </p:nvCxnSpPr>
          <p:spPr>
            <a:xfrm>
              <a:off x="0" y="2343240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1" name="Google Shape;171;p3"/>
            <p:cNvCxnSpPr/>
            <p:nvPr/>
          </p:nvCxnSpPr>
          <p:spPr>
            <a:xfrm>
              <a:off x="0" y="2886121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2" name="Google Shape;172;p3"/>
            <p:cNvCxnSpPr/>
            <p:nvPr/>
          </p:nvCxnSpPr>
          <p:spPr>
            <a:xfrm>
              <a:off x="0" y="3429002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3" name="Google Shape;173;p3"/>
            <p:cNvCxnSpPr/>
            <p:nvPr/>
          </p:nvCxnSpPr>
          <p:spPr>
            <a:xfrm>
              <a:off x="0" y="39718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" name="Google Shape;174;p3"/>
            <p:cNvCxnSpPr/>
            <p:nvPr/>
          </p:nvCxnSpPr>
          <p:spPr>
            <a:xfrm>
              <a:off x="0" y="4514764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5" name="Google Shape;175;p3"/>
            <p:cNvCxnSpPr/>
            <p:nvPr/>
          </p:nvCxnSpPr>
          <p:spPr>
            <a:xfrm>
              <a:off x="0" y="5057645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" name="Google Shape;176;p3"/>
            <p:cNvCxnSpPr/>
            <p:nvPr/>
          </p:nvCxnSpPr>
          <p:spPr>
            <a:xfrm>
              <a:off x="0" y="560052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" name="Google Shape;177;p3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8" name="Google Shape;178;p3"/>
            <p:cNvCxnSpPr/>
            <p:nvPr/>
          </p:nvCxnSpPr>
          <p:spPr>
            <a:xfrm>
              <a:off x="16613" y="614340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" name="Google Shape;179;p3"/>
            <p:cNvCxnSpPr/>
            <p:nvPr/>
          </p:nvCxnSpPr>
          <p:spPr>
            <a:xfrm>
              <a:off x="684225" y="171716"/>
              <a:ext cx="0" cy="65115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" name="Google Shape;180;p3"/>
            <p:cNvCxnSpPr/>
            <p:nvPr/>
          </p:nvCxnSpPr>
          <p:spPr>
            <a:xfrm>
              <a:off x="11508412" y="173267"/>
              <a:ext cx="0" cy="65115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81" name="Google Shape;181;p3"/>
          <p:cNvSpPr/>
          <p:nvPr/>
        </p:nvSpPr>
        <p:spPr>
          <a:xfrm rot="-8100000">
            <a:off x="-212979" y="2365768"/>
            <a:ext cx="425961" cy="425961"/>
          </a:xfrm>
          <a:prstGeom prst="rtTriangle">
            <a:avLst/>
          </a:prstGeom>
          <a:solidFill>
            <a:schemeClr val="accent1">
              <a:alpha val="48627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"/>
          <p:cNvSpPr txBox="1"/>
          <p:nvPr>
            <p:ph type="title"/>
          </p:nvPr>
        </p:nvSpPr>
        <p:spPr>
          <a:xfrm>
            <a:off x="518309" y="544463"/>
            <a:ext cx="2571600" cy="40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ial"/>
              <a:buNone/>
            </a:pPr>
            <a:r>
              <a:rPr lang="en"/>
              <a:t>Descrição do projeto</a:t>
            </a:r>
            <a:endParaRPr/>
          </a:p>
        </p:txBody>
      </p:sp>
      <p:pic>
        <p:nvPicPr>
          <p:cNvPr id="183" name="Google Shape;18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4558" y="489244"/>
            <a:ext cx="4955848" cy="407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"/>
          <p:cNvSpPr/>
          <p:nvPr/>
        </p:nvSpPr>
        <p:spPr>
          <a:xfrm>
            <a:off x="0" y="0"/>
            <a:ext cx="91563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9" name="Google Shape;189;p4"/>
          <p:cNvGrpSpPr/>
          <p:nvPr/>
        </p:nvGrpSpPr>
        <p:grpSpPr>
          <a:xfrm>
            <a:off x="-4660" y="-1"/>
            <a:ext cx="9161120" cy="5143500"/>
            <a:chOff x="-6214" y="-1"/>
            <a:chExt cx="12214827" cy="6858000"/>
          </a:xfrm>
        </p:grpSpPr>
        <p:cxnSp>
          <p:nvCxnSpPr>
            <p:cNvPr id="190" name="Google Shape;190;p4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1" name="Google Shape;191;p4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2" name="Google Shape;192;p4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3" name="Google Shape;193;p4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4" name="Google Shape;194;p4"/>
            <p:cNvCxnSpPr/>
            <p:nvPr/>
          </p:nvCxnSpPr>
          <p:spPr>
            <a:xfrm>
              <a:off x="117592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5" name="Google Shape;195;p4"/>
            <p:cNvCxnSpPr/>
            <p:nvPr/>
          </p:nvCxnSpPr>
          <p:spPr>
            <a:xfrm>
              <a:off x="215931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6" name="Google Shape;196;p4"/>
            <p:cNvCxnSpPr/>
            <p:nvPr/>
          </p:nvCxnSpPr>
          <p:spPr>
            <a:xfrm>
              <a:off x="314271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7" name="Google Shape;197;p4"/>
            <p:cNvCxnSpPr/>
            <p:nvPr/>
          </p:nvCxnSpPr>
          <p:spPr>
            <a:xfrm>
              <a:off x="412610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" name="Google Shape;198;p4"/>
            <p:cNvCxnSpPr/>
            <p:nvPr/>
          </p:nvCxnSpPr>
          <p:spPr>
            <a:xfrm>
              <a:off x="510949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" name="Google Shape;199;p4"/>
            <p:cNvCxnSpPr/>
            <p:nvPr/>
          </p:nvCxnSpPr>
          <p:spPr>
            <a:xfrm>
              <a:off x="609289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" name="Google Shape;200;p4"/>
            <p:cNvCxnSpPr/>
            <p:nvPr/>
          </p:nvCxnSpPr>
          <p:spPr>
            <a:xfrm>
              <a:off x="70762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1" name="Google Shape;201;p4"/>
            <p:cNvCxnSpPr/>
            <p:nvPr/>
          </p:nvCxnSpPr>
          <p:spPr>
            <a:xfrm>
              <a:off x="805968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2" name="Google Shape;202;p4"/>
            <p:cNvCxnSpPr/>
            <p:nvPr/>
          </p:nvCxnSpPr>
          <p:spPr>
            <a:xfrm>
              <a:off x="904307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3" name="Google Shape;203;p4"/>
            <p:cNvCxnSpPr/>
            <p:nvPr/>
          </p:nvCxnSpPr>
          <p:spPr>
            <a:xfrm>
              <a:off x="1002646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4" name="Google Shape;204;p4"/>
            <p:cNvCxnSpPr/>
            <p:nvPr/>
          </p:nvCxnSpPr>
          <p:spPr>
            <a:xfrm>
              <a:off x="1100986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5" name="Google Shape;205;p4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6" name="Google Shape;206;p4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" name="Google Shape;207;p4"/>
            <p:cNvCxnSpPr/>
            <p:nvPr/>
          </p:nvCxnSpPr>
          <p:spPr>
            <a:xfrm>
              <a:off x="0" y="71459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" name="Google Shape;208;p4"/>
            <p:cNvCxnSpPr/>
            <p:nvPr/>
          </p:nvCxnSpPr>
          <p:spPr>
            <a:xfrm>
              <a:off x="0" y="1257478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" name="Google Shape;209;p4"/>
            <p:cNvCxnSpPr/>
            <p:nvPr/>
          </p:nvCxnSpPr>
          <p:spPr>
            <a:xfrm>
              <a:off x="0" y="180035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" name="Google Shape;210;p4"/>
            <p:cNvCxnSpPr/>
            <p:nvPr/>
          </p:nvCxnSpPr>
          <p:spPr>
            <a:xfrm>
              <a:off x="0" y="2343240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" name="Google Shape;211;p4"/>
            <p:cNvCxnSpPr/>
            <p:nvPr/>
          </p:nvCxnSpPr>
          <p:spPr>
            <a:xfrm>
              <a:off x="0" y="2886121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" name="Google Shape;212;p4"/>
            <p:cNvCxnSpPr/>
            <p:nvPr/>
          </p:nvCxnSpPr>
          <p:spPr>
            <a:xfrm>
              <a:off x="0" y="3429002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" name="Google Shape;213;p4"/>
            <p:cNvCxnSpPr/>
            <p:nvPr/>
          </p:nvCxnSpPr>
          <p:spPr>
            <a:xfrm>
              <a:off x="0" y="39718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4" name="Google Shape;214;p4"/>
            <p:cNvCxnSpPr/>
            <p:nvPr/>
          </p:nvCxnSpPr>
          <p:spPr>
            <a:xfrm>
              <a:off x="0" y="4514764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5" name="Google Shape;215;p4"/>
            <p:cNvCxnSpPr/>
            <p:nvPr/>
          </p:nvCxnSpPr>
          <p:spPr>
            <a:xfrm>
              <a:off x="0" y="5057645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6" name="Google Shape;216;p4"/>
            <p:cNvCxnSpPr/>
            <p:nvPr/>
          </p:nvCxnSpPr>
          <p:spPr>
            <a:xfrm>
              <a:off x="0" y="560052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7" name="Google Shape;217;p4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8" name="Google Shape;218;p4"/>
            <p:cNvCxnSpPr/>
            <p:nvPr/>
          </p:nvCxnSpPr>
          <p:spPr>
            <a:xfrm>
              <a:off x="16613" y="614340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9" name="Google Shape;219;p4"/>
            <p:cNvCxnSpPr/>
            <p:nvPr/>
          </p:nvCxnSpPr>
          <p:spPr>
            <a:xfrm>
              <a:off x="684225" y="171716"/>
              <a:ext cx="0" cy="65115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0" name="Google Shape;220;p4"/>
            <p:cNvCxnSpPr/>
            <p:nvPr/>
          </p:nvCxnSpPr>
          <p:spPr>
            <a:xfrm>
              <a:off x="11508412" y="173267"/>
              <a:ext cx="0" cy="65115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21" name="Google Shape;221;p4"/>
          <p:cNvSpPr/>
          <p:nvPr/>
        </p:nvSpPr>
        <p:spPr>
          <a:xfrm rot="-8100000">
            <a:off x="-212979" y="2365767"/>
            <a:ext cx="425961" cy="425961"/>
          </a:xfrm>
          <a:prstGeom prst="rtTriangle">
            <a:avLst/>
          </a:prstGeom>
          <a:solidFill>
            <a:schemeClr val="accent1">
              <a:alpha val="48627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4"/>
          <p:cNvSpPr txBox="1"/>
          <p:nvPr>
            <p:ph type="title"/>
          </p:nvPr>
        </p:nvSpPr>
        <p:spPr>
          <a:xfrm>
            <a:off x="518309" y="544463"/>
            <a:ext cx="2571600" cy="40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ial"/>
              <a:buNone/>
            </a:pPr>
            <a:r>
              <a:rPr lang="en"/>
              <a:t>Metodologia</a:t>
            </a:r>
            <a:endParaRPr/>
          </a:p>
        </p:txBody>
      </p:sp>
      <p:grpSp>
        <p:nvGrpSpPr>
          <p:cNvPr id="223" name="Google Shape;223;p4"/>
          <p:cNvGrpSpPr/>
          <p:nvPr/>
        </p:nvGrpSpPr>
        <p:grpSpPr>
          <a:xfrm>
            <a:off x="3827461" y="855614"/>
            <a:ext cx="5159718" cy="3023897"/>
            <a:chOff x="0" y="970649"/>
            <a:chExt cx="6879624" cy="4031862"/>
          </a:xfrm>
        </p:grpSpPr>
        <p:sp>
          <p:nvSpPr>
            <p:cNvPr id="224" name="Google Shape;224;p4"/>
            <p:cNvSpPr/>
            <p:nvPr/>
          </p:nvSpPr>
          <p:spPr>
            <a:xfrm>
              <a:off x="0" y="970649"/>
              <a:ext cx="6879600" cy="1791900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542070" y="1373842"/>
              <a:ext cx="985500" cy="9855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4"/>
            <p:cNvSpPr/>
            <p:nvPr/>
          </p:nvSpPr>
          <p:spPr>
            <a:xfrm>
              <a:off x="2069724" y="970649"/>
              <a:ext cx="4809900" cy="179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4"/>
            <p:cNvSpPr txBox="1"/>
            <p:nvPr/>
          </p:nvSpPr>
          <p:spPr>
            <a:xfrm>
              <a:off x="2069724" y="970649"/>
              <a:ext cx="4809900" cy="179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2250" lIns="142250" spcFirstLastPara="1" rIns="142250" wrap="square" tIns="1422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Arial"/>
                <a:buNone/>
              </a:pPr>
              <a:r>
                <a:rPr b="0" i="0" lang="en" sz="1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Avaliar código do SPLADE-v2 para possível reutilização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4"/>
            <p:cNvSpPr/>
            <p:nvPr/>
          </p:nvSpPr>
          <p:spPr>
            <a:xfrm>
              <a:off x="0" y="3210611"/>
              <a:ext cx="6879600" cy="1791900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4"/>
            <p:cNvSpPr/>
            <p:nvPr/>
          </p:nvSpPr>
          <p:spPr>
            <a:xfrm>
              <a:off x="542070" y="3613804"/>
              <a:ext cx="985500" cy="9855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4"/>
            <p:cNvSpPr/>
            <p:nvPr/>
          </p:nvSpPr>
          <p:spPr>
            <a:xfrm>
              <a:off x="2069724" y="3210611"/>
              <a:ext cx="4809900" cy="179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4"/>
            <p:cNvSpPr txBox="1"/>
            <p:nvPr/>
          </p:nvSpPr>
          <p:spPr>
            <a:xfrm>
              <a:off x="2069724" y="3210611"/>
              <a:ext cx="4809900" cy="179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2250" lIns="142250" spcFirstLastPara="1" rIns="142250" wrap="square" tIns="1422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Arial"/>
                <a:buNone/>
              </a:pPr>
              <a:r>
                <a:rPr b="0" i="0" lang="en" sz="1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Avaliar outras bibliotecas que possam apoiar o desenvolvimento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"/>
          <p:cNvSpPr/>
          <p:nvPr/>
        </p:nvSpPr>
        <p:spPr>
          <a:xfrm>
            <a:off x="0" y="0"/>
            <a:ext cx="91419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7" name="Google Shape;237;p5"/>
          <p:cNvGrpSpPr/>
          <p:nvPr/>
        </p:nvGrpSpPr>
        <p:grpSpPr>
          <a:xfrm>
            <a:off x="-4660" y="-1"/>
            <a:ext cx="9161120" cy="5143500"/>
            <a:chOff x="-6214" y="-1"/>
            <a:chExt cx="12214827" cy="6858000"/>
          </a:xfrm>
        </p:grpSpPr>
        <p:cxnSp>
          <p:nvCxnSpPr>
            <p:cNvPr id="238" name="Google Shape;238;p5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9" name="Google Shape;239;p5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0" name="Google Shape;240;p5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1" name="Google Shape;241;p5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2" name="Google Shape;242;p5"/>
            <p:cNvCxnSpPr/>
            <p:nvPr/>
          </p:nvCxnSpPr>
          <p:spPr>
            <a:xfrm>
              <a:off x="117592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3" name="Google Shape;243;p5"/>
            <p:cNvCxnSpPr/>
            <p:nvPr/>
          </p:nvCxnSpPr>
          <p:spPr>
            <a:xfrm>
              <a:off x="215931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4" name="Google Shape;244;p5"/>
            <p:cNvCxnSpPr/>
            <p:nvPr/>
          </p:nvCxnSpPr>
          <p:spPr>
            <a:xfrm>
              <a:off x="314271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5" name="Google Shape;245;p5"/>
            <p:cNvCxnSpPr/>
            <p:nvPr/>
          </p:nvCxnSpPr>
          <p:spPr>
            <a:xfrm>
              <a:off x="412610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6" name="Google Shape;246;p5"/>
            <p:cNvCxnSpPr/>
            <p:nvPr/>
          </p:nvCxnSpPr>
          <p:spPr>
            <a:xfrm>
              <a:off x="510949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7" name="Google Shape;247;p5"/>
            <p:cNvCxnSpPr/>
            <p:nvPr/>
          </p:nvCxnSpPr>
          <p:spPr>
            <a:xfrm>
              <a:off x="609289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8" name="Google Shape;248;p5"/>
            <p:cNvCxnSpPr/>
            <p:nvPr/>
          </p:nvCxnSpPr>
          <p:spPr>
            <a:xfrm>
              <a:off x="70762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9" name="Google Shape;249;p5"/>
            <p:cNvCxnSpPr/>
            <p:nvPr/>
          </p:nvCxnSpPr>
          <p:spPr>
            <a:xfrm>
              <a:off x="805968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0" name="Google Shape;250;p5"/>
            <p:cNvCxnSpPr/>
            <p:nvPr/>
          </p:nvCxnSpPr>
          <p:spPr>
            <a:xfrm>
              <a:off x="904307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1" name="Google Shape;251;p5"/>
            <p:cNvCxnSpPr/>
            <p:nvPr/>
          </p:nvCxnSpPr>
          <p:spPr>
            <a:xfrm>
              <a:off x="1002646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2" name="Google Shape;252;p5"/>
            <p:cNvCxnSpPr/>
            <p:nvPr/>
          </p:nvCxnSpPr>
          <p:spPr>
            <a:xfrm>
              <a:off x="1100986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3" name="Google Shape;253;p5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4" name="Google Shape;254;p5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5" name="Google Shape;255;p5"/>
            <p:cNvCxnSpPr/>
            <p:nvPr/>
          </p:nvCxnSpPr>
          <p:spPr>
            <a:xfrm>
              <a:off x="0" y="71459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6" name="Google Shape;256;p5"/>
            <p:cNvCxnSpPr/>
            <p:nvPr/>
          </p:nvCxnSpPr>
          <p:spPr>
            <a:xfrm>
              <a:off x="0" y="1257478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7" name="Google Shape;257;p5"/>
            <p:cNvCxnSpPr/>
            <p:nvPr/>
          </p:nvCxnSpPr>
          <p:spPr>
            <a:xfrm>
              <a:off x="0" y="180035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8" name="Google Shape;258;p5"/>
            <p:cNvCxnSpPr/>
            <p:nvPr/>
          </p:nvCxnSpPr>
          <p:spPr>
            <a:xfrm>
              <a:off x="0" y="2343240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9" name="Google Shape;259;p5"/>
            <p:cNvCxnSpPr/>
            <p:nvPr/>
          </p:nvCxnSpPr>
          <p:spPr>
            <a:xfrm>
              <a:off x="0" y="2886121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0" name="Google Shape;260;p5"/>
            <p:cNvCxnSpPr/>
            <p:nvPr/>
          </p:nvCxnSpPr>
          <p:spPr>
            <a:xfrm>
              <a:off x="0" y="3429002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1" name="Google Shape;261;p5"/>
            <p:cNvCxnSpPr/>
            <p:nvPr/>
          </p:nvCxnSpPr>
          <p:spPr>
            <a:xfrm>
              <a:off x="0" y="39718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2" name="Google Shape;262;p5"/>
            <p:cNvCxnSpPr/>
            <p:nvPr/>
          </p:nvCxnSpPr>
          <p:spPr>
            <a:xfrm>
              <a:off x="0" y="4514764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3" name="Google Shape;263;p5"/>
            <p:cNvCxnSpPr/>
            <p:nvPr/>
          </p:nvCxnSpPr>
          <p:spPr>
            <a:xfrm>
              <a:off x="0" y="5057645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4" name="Google Shape;264;p5"/>
            <p:cNvCxnSpPr/>
            <p:nvPr/>
          </p:nvCxnSpPr>
          <p:spPr>
            <a:xfrm>
              <a:off x="0" y="560052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5" name="Google Shape;265;p5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6" name="Google Shape;266;p5"/>
            <p:cNvCxnSpPr/>
            <p:nvPr/>
          </p:nvCxnSpPr>
          <p:spPr>
            <a:xfrm>
              <a:off x="16613" y="614340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7" name="Google Shape;267;p5"/>
            <p:cNvCxnSpPr/>
            <p:nvPr/>
          </p:nvCxnSpPr>
          <p:spPr>
            <a:xfrm>
              <a:off x="684225" y="171716"/>
              <a:ext cx="0" cy="65115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8" name="Google Shape;268;p5"/>
            <p:cNvCxnSpPr/>
            <p:nvPr/>
          </p:nvCxnSpPr>
          <p:spPr>
            <a:xfrm>
              <a:off x="11508412" y="173267"/>
              <a:ext cx="0" cy="65115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69" name="Google Shape;269;p5"/>
          <p:cNvSpPr txBox="1"/>
          <p:nvPr>
            <p:ph type="title"/>
          </p:nvPr>
        </p:nvSpPr>
        <p:spPr>
          <a:xfrm>
            <a:off x="4566490" y="544463"/>
            <a:ext cx="3695700" cy="14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ial"/>
              <a:buNone/>
            </a:pPr>
            <a:r>
              <a:rPr lang="en"/>
              <a:t>Datasets</a:t>
            </a:r>
            <a:endParaRPr/>
          </a:p>
        </p:txBody>
      </p:sp>
      <p:pic>
        <p:nvPicPr>
          <p:cNvPr descr="Script de computador num ecrã" id="270" name="Google Shape;270;p5"/>
          <p:cNvPicPr preferRelativeResize="0"/>
          <p:nvPr/>
        </p:nvPicPr>
        <p:blipFill rotWithShape="1">
          <a:blip r:embed="rId3">
            <a:alphaModFix/>
          </a:blip>
          <a:srcRect b="0" l="1618" r="41394" t="0"/>
          <a:stretch/>
        </p:blipFill>
        <p:spPr>
          <a:xfrm>
            <a:off x="1" y="8"/>
            <a:ext cx="4391651" cy="5143500"/>
          </a:xfrm>
          <a:custGeom>
            <a:rect b="b" l="l" r="r" t="t"/>
            <a:pathLst>
              <a:path extrusionOk="0" h="6858000" w="6036633">
                <a:moveTo>
                  <a:pt x="0" y="0"/>
                </a:moveTo>
                <a:lnTo>
                  <a:pt x="5782584" y="0"/>
                </a:lnTo>
                <a:lnTo>
                  <a:pt x="5847735" y="280891"/>
                </a:lnTo>
                <a:cubicBezTo>
                  <a:pt x="6512611" y="3337011"/>
                  <a:pt x="5215360" y="3533975"/>
                  <a:pt x="5130974" y="6590095"/>
                </a:cubicBezTo>
                <a:lnTo>
                  <a:pt x="5127340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71" name="Google Shape;271;p5"/>
          <p:cNvSpPr/>
          <p:nvPr/>
        </p:nvSpPr>
        <p:spPr>
          <a:xfrm rot="-2700000">
            <a:off x="4722951" y="-219340"/>
            <a:ext cx="425961" cy="425961"/>
          </a:xfrm>
          <a:prstGeom prst="rtTriangle">
            <a:avLst/>
          </a:prstGeom>
          <a:solidFill>
            <a:schemeClr val="accent1">
              <a:alpha val="48627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5"/>
          <p:cNvSpPr txBox="1"/>
          <p:nvPr>
            <p:ph idx="1" type="body"/>
          </p:nvPr>
        </p:nvSpPr>
        <p:spPr>
          <a:xfrm>
            <a:off x="4566490" y="2164587"/>
            <a:ext cx="3695700" cy="24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0"/>
              <a:buChar char="▪"/>
            </a:pPr>
            <a:r>
              <a:rPr lang="en"/>
              <a:t>Treinamento </a:t>
            </a:r>
            <a:endParaRPr/>
          </a:p>
          <a:p>
            <a:pPr indent="-165100" lvl="1" marL="3429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000"/>
              <a:buChar char="▪"/>
            </a:pPr>
            <a:r>
              <a:rPr lang="en"/>
              <a:t>mMARCO</a:t>
            </a:r>
            <a:endParaRPr/>
          </a:p>
          <a:p>
            <a:pPr indent="-171450" lvl="0" marL="1778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100"/>
              <a:buChar char="▪"/>
            </a:pPr>
            <a:r>
              <a:rPr lang="en"/>
              <a:t>Teste</a:t>
            </a:r>
            <a:endParaRPr/>
          </a:p>
          <a:p>
            <a:pPr indent="-165100" lvl="1" marL="3429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000"/>
              <a:buChar char="▪"/>
            </a:pPr>
            <a:r>
              <a:rPr lang="en"/>
              <a:t>mRobust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6"/>
          <p:cNvSpPr/>
          <p:nvPr/>
        </p:nvSpPr>
        <p:spPr>
          <a:xfrm>
            <a:off x="0" y="0"/>
            <a:ext cx="91419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8" name="Google Shape;278;p6"/>
          <p:cNvGrpSpPr/>
          <p:nvPr/>
        </p:nvGrpSpPr>
        <p:grpSpPr>
          <a:xfrm>
            <a:off x="-4660" y="-1"/>
            <a:ext cx="9161120" cy="5143500"/>
            <a:chOff x="-6214" y="-1"/>
            <a:chExt cx="12214827" cy="6858000"/>
          </a:xfrm>
        </p:grpSpPr>
        <p:cxnSp>
          <p:nvCxnSpPr>
            <p:cNvPr id="279" name="Google Shape;279;p6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0" name="Google Shape;280;p6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1" name="Google Shape;281;p6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2" name="Google Shape;282;p6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3" name="Google Shape;283;p6"/>
            <p:cNvCxnSpPr/>
            <p:nvPr/>
          </p:nvCxnSpPr>
          <p:spPr>
            <a:xfrm>
              <a:off x="117592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4" name="Google Shape;284;p6"/>
            <p:cNvCxnSpPr/>
            <p:nvPr/>
          </p:nvCxnSpPr>
          <p:spPr>
            <a:xfrm>
              <a:off x="215931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5" name="Google Shape;285;p6"/>
            <p:cNvCxnSpPr/>
            <p:nvPr/>
          </p:nvCxnSpPr>
          <p:spPr>
            <a:xfrm>
              <a:off x="314271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6" name="Google Shape;286;p6"/>
            <p:cNvCxnSpPr/>
            <p:nvPr/>
          </p:nvCxnSpPr>
          <p:spPr>
            <a:xfrm>
              <a:off x="412610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7" name="Google Shape;287;p6"/>
            <p:cNvCxnSpPr/>
            <p:nvPr/>
          </p:nvCxnSpPr>
          <p:spPr>
            <a:xfrm>
              <a:off x="510949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8" name="Google Shape;288;p6"/>
            <p:cNvCxnSpPr/>
            <p:nvPr/>
          </p:nvCxnSpPr>
          <p:spPr>
            <a:xfrm>
              <a:off x="609289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9" name="Google Shape;289;p6"/>
            <p:cNvCxnSpPr/>
            <p:nvPr/>
          </p:nvCxnSpPr>
          <p:spPr>
            <a:xfrm>
              <a:off x="70762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0" name="Google Shape;290;p6"/>
            <p:cNvCxnSpPr/>
            <p:nvPr/>
          </p:nvCxnSpPr>
          <p:spPr>
            <a:xfrm>
              <a:off x="805968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1" name="Google Shape;291;p6"/>
            <p:cNvCxnSpPr/>
            <p:nvPr/>
          </p:nvCxnSpPr>
          <p:spPr>
            <a:xfrm>
              <a:off x="904307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2" name="Google Shape;292;p6"/>
            <p:cNvCxnSpPr/>
            <p:nvPr/>
          </p:nvCxnSpPr>
          <p:spPr>
            <a:xfrm>
              <a:off x="1002646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3" name="Google Shape;293;p6"/>
            <p:cNvCxnSpPr/>
            <p:nvPr/>
          </p:nvCxnSpPr>
          <p:spPr>
            <a:xfrm>
              <a:off x="1100986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4" name="Google Shape;294;p6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5" name="Google Shape;295;p6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6" name="Google Shape;296;p6"/>
            <p:cNvCxnSpPr/>
            <p:nvPr/>
          </p:nvCxnSpPr>
          <p:spPr>
            <a:xfrm>
              <a:off x="0" y="71459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7" name="Google Shape;297;p6"/>
            <p:cNvCxnSpPr/>
            <p:nvPr/>
          </p:nvCxnSpPr>
          <p:spPr>
            <a:xfrm>
              <a:off x="0" y="1257478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0" y="180035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9" name="Google Shape;299;p6"/>
            <p:cNvCxnSpPr/>
            <p:nvPr/>
          </p:nvCxnSpPr>
          <p:spPr>
            <a:xfrm>
              <a:off x="0" y="2343240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0" name="Google Shape;300;p6"/>
            <p:cNvCxnSpPr/>
            <p:nvPr/>
          </p:nvCxnSpPr>
          <p:spPr>
            <a:xfrm>
              <a:off x="0" y="2886121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1" name="Google Shape;301;p6"/>
            <p:cNvCxnSpPr/>
            <p:nvPr/>
          </p:nvCxnSpPr>
          <p:spPr>
            <a:xfrm>
              <a:off x="0" y="3429002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2" name="Google Shape;302;p6"/>
            <p:cNvCxnSpPr/>
            <p:nvPr/>
          </p:nvCxnSpPr>
          <p:spPr>
            <a:xfrm>
              <a:off x="0" y="39718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3" name="Google Shape;303;p6"/>
            <p:cNvCxnSpPr/>
            <p:nvPr/>
          </p:nvCxnSpPr>
          <p:spPr>
            <a:xfrm>
              <a:off x="0" y="4514764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4" name="Google Shape;304;p6"/>
            <p:cNvCxnSpPr/>
            <p:nvPr/>
          </p:nvCxnSpPr>
          <p:spPr>
            <a:xfrm>
              <a:off x="0" y="5057645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5" name="Google Shape;305;p6"/>
            <p:cNvCxnSpPr/>
            <p:nvPr/>
          </p:nvCxnSpPr>
          <p:spPr>
            <a:xfrm>
              <a:off x="0" y="560052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6" name="Google Shape;306;p6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7" name="Google Shape;307;p6"/>
            <p:cNvCxnSpPr/>
            <p:nvPr/>
          </p:nvCxnSpPr>
          <p:spPr>
            <a:xfrm>
              <a:off x="16613" y="614340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8" name="Google Shape;308;p6"/>
            <p:cNvCxnSpPr/>
            <p:nvPr/>
          </p:nvCxnSpPr>
          <p:spPr>
            <a:xfrm>
              <a:off x="684225" y="171716"/>
              <a:ext cx="0" cy="65115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9" name="Google Shape;309;p6"/>
            <p:cNvCxnSpPr/>
            <p:nvPr/>
          </p:nvCxnSpPr>
          <p:spPr>
            <a:xfrm>
              <a:off x="11508412" y="173267"/>
              <a:ext cx="0" cy="65115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10" name="Google Shape;310;p6"/>
          <p:cNvSpPr/>
          <p:nvPr/>
        </p:nvSpPr>
        <p:spPr>
          <a:xfrm rot="-2700000">
            <a:off x="4720140" y="-212981"/>
            <a:ext cx="425961" cy="425961"/>
          </a:xfrm>
          <a:prstGeom prst="rtTriangle">
            <a:avLst/>
          </a:prstGeom>
          <a:solidFill>
            <a:schemeClr val="accent1">
              <a:alpha val="48627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6"/>
          <p:cNvSpPr txBox="1"/>
          <p:nvPr>
            <p:ph type="title"/>
          </p:nvPr>
        </p:nvSpPr>
        <p:spPr>
          <a:xfrm>
            <a:off x="4569668" y="544463"/>
            <a:ext cx="3687900" cy="1081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ial"/>
              <a:buNone/>
            </a:pPr>
            <a:r>
              <a:rPr lang="en"/>
              <a:t>Métricas</a:t>
            </a:r>
            <a:endParaRPr/>
          </a:p>
        </p:txBody>
      </p:sp>
      <p:sp>
        <p:nvSpPr>
          <p:cNvPr id="312" name="Google Shape;312;p6"/>
          <p:cNvSpPr txBox="1"/>
          <p:nvPr>
            <p:ph idx="1" type="body"/>
          </p:nvPr>
        </p:nvSpPr>
        <p:spPr>
          <a:xfrm>
            <a:off x="4569668" y="1755097"/>
            <a:ext cx="36879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0"/>
              <a:buChar char="▪"/>
            </a:pPr>
            <a:r>
              <a:rPr lang="en"/>
              <a:t>As mesmas utilizadas pela versão original do SPLADE-V2</a:t>
            </a:r>
            <a:endParaRPr/>
          </a:p>
          <a:p>
            <a:pPr indent="-165100" lvl="1" marL="3429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000"/>
              <a:buChar char="▪"/>
            </a:pPr>
            <a:r>
              <a:rPr lang="en"/>
              <a:t>nDCG@10</a:t>
            </a:r>
            <a:endParaRPr/>
          </a:p>
          <a:p>
            <a:pPr indent="-165100" lvl="1" marL="3429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000"/>
              <a:buChar char="▪"/>
            </a:pPr>
            <a:r>
              <a:rPr lang="en"/>
              <a:t>nDCG@20</a:t>
            </a:r>
            <a:endParaRPr/>
          </a:p>
          <a:p>
            <a:pPr indent="-165100" lvl="1" marL="3429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000"/>
              <a:buChar char="▪"/>
            </a:pPr>
            <a:r>
              <a:rPr lang="en"/>
              <a:t>MRR@10</a:t>
            </a:r>
            <a:endParaRPr/>
          </a:p>
          <a:p>
            <a:pPr indent="-165100" lvl="1" marL="3429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000"/>
              <a:buChar char="▪"/>
            </a:pPr>
            <a:r>
              <a:rPr lang="en"/>
              <a:t>R@1000</a:t>
            </a:r>
            <a:endParaRPr/>
          </a:p>
          <a:p>
            <a:pPr indent="-101600" lvl="1" marL="3429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pic>
        <p:nvPicPr>
          <p:cNvPr descr="Gauge" id="313" name="Google Shape;31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308" y="926932"/>
            <a:ext cx="3309154" cy="3309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7"/>
          <p:cNvSpPr txBox="1"/>
          <p:nvPr>
            <p:ph type="title"/>
          </p:nvPr>
        </p:nvSpPr>
        <p:spPr>
          <a:xfrm>
            <a:off x="489731" y="472688"/>
            <a:ext cx="77439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Resultados Esperados</a:t>
            </a:r>
            <a:endParaRPr/>
          </a:p>
        </p:txBody>
      </p:sp>
      <p:pic>
        <p:nvPicPr>
          <p:cNvPr id="319" name="Google Shape;31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2767" y="1048688"/>
            <a:ext cx="8018471" cy="3758212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7"/>
          <p:cNvSpPr txBox="1"/>
          <p:nvPr>
            <p:ph idx="1" type="body"/>
          </p:nvPr>
        </p:nvSpPr>
        <p:spPr>
          <a:xfrm>
            <a:off x="0" y="4806900"/>
            <a:ext cx="81204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10000"/>
          </a:bodyPr>
          <a:lstStyle/>
          <a:p>
            <a:pPr indent="0" lvl="1" marL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ct val="72072"/>
              <a:buNone/>
            </a:pPr>
            <a:r>
              <a:rPr lang="en" sz="1500"/>
              <a:t>Fonte: </a:t>
            </a:r>
            <a:r>
              <a:rPr lang="en" sz="1500" u="sng">
                <a:solidFill>
                  <a:schemeClr val="hlink"/>
                </a:solidFill>
                <a:hlinkClick r:id="rId4"/>
              </a:rPr>
              <a:t>https://arxiv.org/pdf/2209.13738.pdf</a:t>
            </a:r>
            <a:endParaRPr sz="1500"/>
          </a:p>
        </p:txBody>
      </p:sp>
      <p:sp>
        <p:nvSpPr>
          <p:cNvPr id="321" name="Google Shape;321;p7"/>
          <p:cNvSpPr/>
          <p:nvPr/>
        </p:nvSpPr>
        <p:spPr>
          <a:xfrm>
            <a:off x="3174675" y="1148719"/>
            <a:ext cx="685800" cy="3114900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8"/>
          <p:cNvSpPr/>
          <p:nvPr/>
        </p:nvSpPr>
        <p:spPr>
          <a:xfrm>
            <a:off x="0" y="0"/>
            <a:ext cx="91419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7" name="Google Shape;327;p8"/>
          <p:cNvGrpSpPr/>
          <p:nvPr/>
        </p:nvGrpSpPr>
        <p:grpSpPr>
          <a:xfrm>
            <a:off x="-4660" y="-1"/>
            <a:ext cx="9161120" cy="5143500"/>
            <a:chOff x="-6214" y="-1"/>
            <a:chExt cx="12214827" cy="6858000"/>
          </a:xfrm>
        </p:grpSpPr>
        <p:cxnSp>
          <p:nvCxnSpPr>
            <p:cNvPr id="328" name="Google Shape;328;p8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9" name="Google Shape;329;p8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0" name="Google Shape;330;p8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1" name="Google Shape;331;p8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2" name="Google Shape;332;p8"/>
            <p:cNvCxnSpPr/>
            <p:nvPr/>
          </p:nvCxnSpPr>
          <p:spPr>
            <a:xfrm>
              <a:off x="117592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3" name="Google Shape;333;p8"/>
            <p:cNvCxnSpPr/>
            <p:nvPr/>
          </p:nvCxnSpPr>
          <p:spPr>
            <a:xfrm>
              <a:off x="215931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4" name="Google Shape;334;p8"/>
            <p:cNvCxnSpPr/>
            <p:nvPr/>
          </p:nvCxnSpPr>
          <p:spPr>
            <a:xfrm>
              <a:off x="314271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5" name="Google Shape;335;p8"/>
            <p:cNvCxnSpPr/>
            <p:nvPr/>
          </p:nvCxnSpPr>
          <p:spPr>
            <a:xfrm>
              <a:off x="412610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6" name="Google Shape;336;p8"/>
            <p:cNvCxnSpPr/>
            <p:nvPr/>
          </p:nvCxnSpPr>
          <p:spPr>
            <a:xfrm>
              <a:off x="510949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7" name="Google Shape;337;p8"/>
            <p:cNvCxnSpPr/>
            <p:nvPr/>
          </p:nvCxnSpPr>
          <p:spPr>
            <a:xfrm>
              <a:off x="609289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8" name="Google Shape;338;p8"/>
            <p:cNvCxnSpPr/>
            <p:nvPr/>
          </p:nvCxnSpPr>
          <p:spPr>
            <a:xfrm>
              <a:off x="70762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9" name="Google Shape;339;p8"/>
            <p:cNvCxnSpPr/>
            <p:nvPr/>
          </p:nvCxnSpPr>
          <p:spPr>
            <a:xfrm>
              <a:off x="805968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0" name="Google Shape;340;p8"/>
            <p:cNvCxnSpPr/>
            <p:nvPr/>
          </p:nvCxnSpPr>
          <p:spPr>
            <a:xfrm>
              <a:off x="904307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1" name="Google Shape;341;p8"/>
            <p:cNvCxnSpPr/>
            <p:nvPr/>
          </p:nvCxnSpPr>
          <p:spPr>
            <a:xfrm>
              <a:off x="1002646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2" name="Google Shape;342;p8"/>
            <p:cNvCxnSpPr/>
            <p:nvPr/>
          </p:nvCxnSpPr>
          <p:spPr>
            <a:xfrm>
              <a:off x="1100986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3" name="Google Shape;343;p8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4" name="Google Shape;344;p8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5" name="Google Shape;345;p8"/>
            <p:cNvCxnSpPr/>
            <p:nvPr/>
          </p:nvCxnSpPr>
          <p:spPr>
            <a:xfrm>
              <a:off x="0" y="71459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6" name="Google Shape;346;p8"/>
            <p:cNvCxnSpPr/>
            <p:nvPr/>
          </p:nvCxnSpPr>
          <p:spPr>
            <a:xfrm>
              <a:off x="0" y="1257478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7" name="Google Shape;347;p8"/>
            <p:cNvCxnSpPr/>
            <p:nvPr/>
          </p:nvCxnSpPr>
          <p:spPr>
            <a:xfrm>
              <a:off x="0" y="180035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8" name="Google Shape;348;p8"/>
            <p:cNvCxnSpPr/>
            <p:nvPr/>
          </p:nvCxnSpPr>
          <p:spPr>
            <a:xfrm>
              <a:off x="0" y="2343240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9" name="Google Shape;349;p8"/>
            <p:cNvCxnSpPr/>
            <p:nvPr/>
          </p:nvCxnSpPr>
          <p:spPr>
            <a:xfrm>
              <a:off x="0" y="2886121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0" name="Google Shape;350;p8"/>
            <p:cNvCxnSpPr/>
            <p:nvPr/>
          </p:nvCxnSpPr>
          <p:spPr>
            <a:xfrm>
              <a:off x="0" y="3429002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1" name="Google Shape;351;p8"/>
            <p:cNvCxnSpPr/>
            <p:nvPr/>
          </p:nvCxnSpPr>
          <p:spPr>
            <a:xfrm>
              <a:off x="0" y="39718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2" name="Google Shape;352;p8"/>
            <p:cNvCxnSpPr/>
            <p:nvPr/>
          </p:nvCxnSpPr>
          <p:spPr>
            <a:xfrm>
              <a:off x="0" y="4514764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3" name="Google Shape;353;p8"/>
            <p:cNvCxnSpPr/>
            <p:nvPr/>
          </p:nvCxnSpPr>
          <p:spPr>
            <a:xfrm>
              <a:off x="0" y="5057645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4" name="Google Shape;354;p8"/>
            <p:cNvCxnSpPr/>
            <p:nvPr/>
          </p:nvCxnSpPr>
          <p:spPr>
            <a:xfrm>
              <a:off x="0" y="560052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5" name="Google Shape;355;p8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6" name="Google Shape;356;p8"/>
            <p:cNvCxnSpPr/>
            <p:nvPr/>
          </p:nvCxnSpPr>
          <p:spPr>
            <a:xfrm>
              <a:off x="16613" y="614340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7" name="Google Shape;357;p8"/>
            <p:cNvCxnSpPr/>
            <p:nvPr/>
          </p:nvCxnSpPr>
          <p:spPr>
            <a:xfrm>
              <a:off x="684225" y="171716"/>
              <a:ext cx="0" cy="65115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8" name="Google Shape;358;p8"/>
            <p:cNvCxnSpPr/>
            <p:nvPr/>
          </p:nvCxnSpPr>
          <p:spPr>
            <a:xfrm>
              <a:off x="11508412" y="173267"/>
              <a:ext cx="0" cy="65115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27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59" name="Google Shape;359;p8"/>
          <p:cNvSpPr txBox="1"/>
          <p:nvPr>
            <p:ph type="title"/>
          </p:nvPr>
        </p:nvSpPr>
        <p:spPr>
          <a:xfrm>
            <a:off x="518309" y="544463"/>
            <a:ext cx="3695700" cy="14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rPr lang="en" sz="2600"/>
              <a:t>Experimentos adicionais/alternativos</a:t>
            </a:r>
            <a:endParaRPr/>
          </a:p>
        </p:txBody>
      </p:sp>
      <p:sp>
        <p:nvSpPr>
          <p:cNvPr id="360" name="Google Shape;360;p8"/>
          <p:cNvSpPr/>
          <p:nvPr/>
        </p:nvSpPr>
        <p:spPr>
          <a:xfrm rot="-8100000">
            <a:off x="-209603" y="1548351"/>
            <a:ext cx="425961" cy="425961"/>
          </a:xfrm>
          <a:prstGeom prst="rtTriangle">
            <a:avLst/>
          </a:prstGeom>
          <a:solidFill>
            <a:schemeClr val="accent1">
              <a:alpha val="48627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8"/>
          <p:cNvSpPr txBox="1"/>
          <p:nvPr>
            <p:ph idx="1" type="body"/>
          </p:nvPr>
        </p:nvSpPr>
        <p:spPr>
          <a:xfrm>
            <a:off x="518309" y="2164587"/>
            <a:ext cx="3695700" cy="24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0"/>
              <a:buChar char="▪"/>
            </a:pPr>
            <a:r>
              <a:rPr lang="en"/>
              <a:t>Destilação</a:t>
            </a:r>
            <a:endParaRPr/>
          </a:p>
          <a:p>
            <a:pPr indent="-171450" lvl="0" marL="177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0"/>
              <a:buChar char="▪"/>
            </a:pPr>
            <a:r>
              <a:rPr lang="en"/>
              <a:t>Pontos de partida para comparação</a:t>
            </a:r>
            <a:endParaRPr/>
          </a:p>
          <a:p>
            <a:pPr indent="-171450" lvl="1" marL="5207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0"/>
              <a:buChar char="▪"/>
            </a:pPr>
            <a:r>
              <a:rPr lang="en"/>
              <a:t>PTT5 Encoder</a:t>
            </a:r>
            <a:endParaRPr/>
          </a:p>
          <a:p>
            <a:pPr indent="-171450" lvl="1" marL="5207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0"/>
              <a:buChar char="▪"/>
            </a:pPr>
            <a:r>
              <a:rPr lang="en"/>
              <a:t>BERTimbau</a:t>
            </a:r>
            <a:endParaRPr/>
          </a:p>
          <a:p>
            <a:pPr indent="-171450" lvl="1" marL="5207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0"/>
              <a:buChar char="▪"/>
            </a:pPr>
            <a:r>
              <a:rPr lang="en"/>
              <a:t>OpenAI Embeddings (a depender do tamanho do dataset e dos custos)</a:t>
            </a:r>
            <a:endParaRPr/>
          </a:p>
        </p:txBody>
      </p:sp>
      <p:pic>
        <p:nvPicPr>
          <p:cNvPr id="362" name="Google Shape;362;p8"/>
          <p:cNvPicPr preferRelativeResize="0"/>
          <p:nvPr/>
        </p:nvPicPr>
        <p:blipFill rotWithShape="1">
          <a:blip r:embed="rId3">
            <a:alphaModFix/>
          </a:blip>
          <a:srcRect b="0" l="2611" r="40003" t="0"/>
          <a:stretch/>
        </p:blipFill>
        <p:spPr>
          <a:xfrm>
            <a:off x="4731983" y="1"/>
            <a:ext cx="4427554" cy="5143498"/>
          </a:xfrm>
          <a:custGeom>
            <a:rect b="b" l="l" r="r" t="t"/>
            <a:pathLst>
              <a:path extrusionOk="0" h="6857997" w="5923149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9"/>
          <p:cNvSpPr txBox="1"/>
          <p:nvPr>
            <p:ph type="title"/>
          </p:nvPr>
        </p:nvSpPr>
        <p:spPr>
          <a:xfrm>
            <a:off x="579903" y="-174187"/>
            <a:ext cx="7743900" cy="1081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Cronograma</a:t>
            </a:r>
            <a:endParaRPr/>
          </a:p>
        </p:txBody>
      </p:sp>
      <p:sp>
        <p:nvSpPr>
          <p:cNvPr id="368" name="Google Shape;368;p9"/>
          <p:cNvSpPr/>
          <p:nvPr/>
        </p:nvSpPr>
        <p:spPr>
          <a:xfrm>
            <a:off x="2526394" y="987206"/>
            <a:ext cx="1003500" cy="322200"/>
          </a:xfrm>
          <a:prstGeom prst="rect">
            <a:avLst/>
          </a:prstGeom>
          <a:solidFill>
            <a:srgbClr val="2F2F2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n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18/05 - 25/05</a:t>
            </a:r>
            <a:endParaRPr b="1" i="0" sz="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9" name="Google Shape;369;p9"/>
          <p:cNvSpPr/>
          <p:nvPr/>
        </p:nvSpPr>
        <p:spPr>
          <a:xfrm>
            <a:off x="635156" y="2219194"/>
            <a:ext cx="1891800" cy="462900"/>
          </a:xfrm>
          <a:prstGeom prst="rect">
            <a:avLst/>
          </a:prstGeom>
          <a:solidFill>
            <a:srgbClr val="2F2F2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familiarização com o Albertina PT-BR ou BERTimbau</a:t>
            </a:r>
            <a:endParaRPr b="1" i="0" sz="9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0" name="Google Shape;370;p9"/>
          <p:cNvSpPr/>
          <p:nvPr/>
        </p:nvSpPr>
        <p:spPr>
          <a:xfrm>
            <a:off x="635156" y="2681719"/>
            <a:ext cx="1891800" cy="462900"/>
          </a:xfrm>
          <a:prstGeom prst="rect">
            <a:avLst/>
          </a:prstGeom>
          <a:solidFill>
            <a:srgbClr val="3D3D3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organização dos datasets mMARCO, mRobust04</a:t>
            </a:r>
            <a:endParaRPr b="1" i="0" sz="9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1" name="Google Shape;371;p9"/>
          <p:cNvSpPr/>
          <p:nvPr/>
        </p:nvSpPr>
        <p:spPr>
          <a:xfrm>
            <a:off x="635156" y="3144075"/>
            <a:ext cx="1891800" cy="462900"/>
          </a:xfrm>
          <a:prstGeom prst="rect">
            <a:avLst/>
          </a:prstGeom>
          <a:solidFill>
            <a:srgbClr val="3D3D3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finetuning do </a:t>
            </a:r>
            <a:r>
              <a:rPr b="1" i="0" lang="e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SPLADE_v2</a:t>
            </a:r>
            <a:r>
              <a:rPr b="1" i="0" lang="en" sz="9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(BERTimbau)</a:t>
            </a:r>
            <a:endParaRPr b="1" i="0" sz="9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2" name="Google Shape;372;p9"/>
          <p:cNvSpPr/>
          <p:nvPr/>
        </p:nvSpPr>
        <p:spPr>
          <a:xfrm>
            <a:off x="635156" y="3606581"/>
            <a:ext cx="1891800" cy="462900"/>
          </a:xfrm>
          <a:prstGeom prst="rect">
            <a:avLst/>
          </a:prstGeom>
          <a:solidFill>
            <a:srgbClr val="3D3D3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avaliação no mRobust04</a:t>
            </a:r>
            <a:endParaRPr b="1" i="0" sz="9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3" name="Google Shape;373;p9"/>
          <p:cNvSpPr/>
          <p:nvPr/>
        </p:nvSpPr>
        <p:spPr>
          <a:xfrm>
            <a:off x="635156" y="1757025"/>
            <a:ext cx="1891800" cy="462900"/>
          </a:xfrm>
          <a:prstGeom prst="rect">
            <a:avLst/>
          </a:prstGeom>
          <a:solidFill>
            <a:srgbClr val="2F2F2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avaliar o github naver/splade para reutilização</a:t>
            </a:r>
            <a:endParaRPr b="1" i="0" sz="9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4" name="Google Shape;374;p9"/>
          <p:cNvSpPr/>
          <p:nvPr/>
        </p:nvSpPr>
        <p:spPr>
          <a:xfrm>
            <a:off x="3339493" y="154744"/>
            <a:ext cx="44700" cy="453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9"/>
          <p:cNvSpPr/>
          <p:nvPr/>
        </p:nvSpPr>
        <p:spPr>
          <a:xfrm>
            <a:off x="4214678" y="154743"/>
            <a:ext cx="44700" cy="453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9"/>
          <p:cNvSpPr/>
          <p:nvPr/>
        </p:nvSpPr>
        <p:spPr>
          <a:xfrm>
            <a:off x="2526394" y="1308600"/>
            <a:ext cx="993300" cy="462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9"/>
          <p:cNvSpPr/>
          <p:nvPr/>
        </p:nvSpPr>
        <p:spPr>
          <a:xfrm>
            <a:off x="634556" y="1294313"/>
            <a:ext cx="1891800" cy="462900"/>
          </a:xfrm>
          <a:prstGeom prst="rect">
            <a:avLst/>
          </a:prstGeom>
          <a:solidFill>
            <a:srgbClr val="2F2F2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releitura dos artigos de interesse SPLADE e SPLADE-v2</a:t>
            </a:r>
            <a:endParaRPr b="1" i="0" sz="9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8" name="Google Shape;378;p9"/>
          <p:cNvSpPr/>
          <p:nvPr/>
        </p:nvSpPr>
        <p:spPr>
          <a:xfrm>
            <a:off x="635156" y="4069181"/>
            <a:ext cx="1891800" cy="462900"/>
          </a:xfrm>
          <a:prstGeom prst="rect">
            <a:avLst/>
          </a:prstGeom>
          <a:solidFill>
            <a:srgbClr val="3D3D3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repetir o processo com /PTT5-v2</a:t>
            </a:r>
            <a:endParaRPr b="1" i="0" sz="9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9" name="Google Shape;379;p9"/>
          <p:cNvSpPr/>
          <p:nvPr/>
        </p:nvSpPr>
        <p:spPr>
          <a:xfrm>
            <a:off x="635156" y="4526381"/>
            <a:ext cx="1891800" cy="462900"/>
          </a:xfrm>
          <a:prstGeom prst="rect">
            <a:avLst/>
          </a:prstGeom>
          <a:solidFill>
            <a:srgbClr val="3D3D3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compilação dos resultados e do texto de entrega</a:t>
            </a:r>
            <a:endParaRPr b="1" i="0" sz="9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0" name="Google Shape;380;p9"/>
          <p:cNvSpPr/>
          <p:nvPr/>
        </p:nvSpPr>
        <p:spPr>
          <a:xfrm>
            <a:off x="3519544" y="985311"/>
            <a:ext cx="1003500" cy="322200"/>
          </a:xfrm>
          <a:prstGeom prst="rect">
            <a:avLst/>
          </a:prstGeom>
          <a:solidFill>
            <a:srgbClr val="2F2F2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25/05 - 01/06</a:t>
            </a:r>
            <a:endParaRPr b="1" i="0" sz="1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1" name="Google Shape;381;p9"/>
          <p:cNvSpPr/>
          <p:nvPr/>
        </p:nvSpPr>
        <p:spPr>
          <a:xfrm>
            <a:off x="4523043" y="986327"/>
            <a:ext cx="1003500" cy="322200"/>
          </a:xfrm>
          <a:prstGeom prst="rect">
            <a:avLst/>
          </a:prstGeom>
          <a:solidFill>
            <a:srgbClr val="2F2F2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01/06 - 08/06</a:t>
            </a:r>
            <a:endParaRPr b="1" i="0" sz="1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2" name="Google Shape;382;p9"/>
          <p:cNvSpPr/>
          <p:nvPr/>
        </p:nvSpPr>
        <p:spPr>
          <a:xfrm>
            <a:off x="5516194" y="984299"/>
            <a:ext cx="1003500" cy="322200"/>
          </a:xfrm>
          <a:prstGeom prst="rect">
            <a:avLst/>
          </a:prstGeom>
          <a:solidFill>
            <a:srgbClr val="2F2F2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08/06 - 15/06</a:t>
            </a:r>
            <a:endParaRPr b="1" i="0" sz="1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3" name="Google Shape;383;p9"/>
          <p:cNvSpPr/>
          <p:nvPr/>
        </p:nvSpPr>
        <p:spPr>
          <a:xfrm>
            <a:off x="6519693" y="984608"/>
            <a:ext cx="1003500" cy="322200"/>
          </a:xfrm>
          <a:prstGeom prst="rect">
            <a:avLst/>
          </a:prstGeom>
          <a:solidFill>
            <a:srgbClr val="2F2F2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15/06 - 22/06</a:t>
            </a:r>
            <a:endParaRPr b="1" i="0" sz="1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4" name="Google Shape;384;p9"/>
          <p:cNvSpPr/>
          <p:nvPr/>
        </p:nvSpPr>
        <p:spPr>
          <a:xfrm>
            <a:off x="7512844" y="986323"/>
            <a:ext cx="1003500" cy="322200"/>
          </a:xfrm>
          <a:prstGeom prst="rect">
            <a:avLst/>
          </a:prstGeom>
          <a:solidFill>
            <a:srgbClr val="2F2F2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22/06 - 29/06</a:t>
            </a:r>
            <a:endParaRPr b="1" i="0" sz="1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5" name="Google Shape;385;p9"/>
          <p:cNvSpPr/>
          <p:nvPr/>
        </p:nvSpPr>
        <p:spPr>
          <a:xfrm>
            <a:off x="3517556" y="1308600"/>
            <a:ext cx="1005600" cy="462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9"/>
          <p:cNvSpPr/>
          <p:nvPr/>
        </p:nvSpPr>
        <p:spPr>
          <a:xfrm>
            <a:off x="4522031" y="1308600"/>
            <a:ext cx="993300" cy="462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9"/>
          <p:cNvSpPr/>
          <p:nvPr/>
        </p:nvSpPr>
        <p:spPr>
          <a:xfrm>
            <a:off x="5517300" y="1308600"/>
            <a:ext cx="1003500" cy="462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9"/>
          <p:cNvSpPr/>
          <p:nvPr/>
        </p:nvSpPr>
        <p:spPr>
          <a:xfrm>
            <a:off x="6519356" y="1308600"/>
            <a:ext cx="993300" cy="462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9"/>
          <p:cNvSpPr/>
          <p:nvPr/>
        </p:nvSpPr>
        <p:spPr>
          <a:xfrm>
            <a:off x="7515019" y="1308600"/>
            <a:ext cx="993300" cy="462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9"/>
          <p:cNvSpPr/>
          <p:nvPr/>
        </p:nvSpPr>
        <p:spPr>
          <a:xfrm>
            <a:off x="2526956" y="1771313"/>
            <a:ext cx="993300" cy="462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9"/>
          <p:cNvSpPr/>
          <p:nvPr/>
        </p:nvSpPr>
        <p:spPr>
          <a:xfrm>
            <a:off x="3518119" y="1771313"/>
            <a:ext cx="1005600" cy="462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9"/>
          <p:cNvSpPr/>
          <p:nvPr/>
        </p:nvSpPr>
        <p:spPr>
          <a:xfrm>
            <a:off x="4522594" y="1771313"/>
            <a:ext cx="993300" cy="462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9"/>
          <p:cNvSpPr/>
          <p:nvPr/>
        </p:nvSpPr>
        <p:spPr>
          <a:xfrm>
            <a:off x="5517863" y="1771313"/>
            <a:ext cx="1003500" cy="462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9"/>
          <p:cNvSpPr/>
          <p:nvPr/>
        </p:nvSpPr>
        <p:spPr>
          <a:xfrm>
            <a:off x="6519919" y="1771313"/>
            <a:ext cx="993300" cy="462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9"/>
          <p:cNvSpPr/>
          <p:nvPr/>
        </p:nvSpPr>
        <p:spPr>
          <a:xfrm>
            <a:off x="7515581" y="1771313"/>
            <a:ext cx="993300" cy="462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9"/>
          <p:cNvSpPr/>
          <p:nvPr/>
        </p:nvSpPr>
        <p:spPr>
          <a:xfrm>
            <a:off x="2526956" y="2222831"/>
            <a:ext cx="993300" cy="462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9"/>
          <p:cNvSpPr/>
          <p:nvPr/>
        </p:nvSpPr>
        <p:spPr>
          <a:xfrm>
            <a:off x="3518119" y="2222831"/>
            <a:ext cx="1005600" cy="462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9"/>
          <p:cNvSpPr/>
          <p:nvPr/>
        </p:nvSpPr>
        <p:spPr>
          <a:xfrm>
            <a:off x="4522594" y="2222831"/>
            <a:ext cx="993300" cy="462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9"/>
          <p:cNvSpPr/>
          <p:nvPr/>
        </p:nvSpPr>
        <p:spPr>
          <a:xfrm>
            <a:off x="5517863" y="2222831"/>
            <a:ext cx="1003500" cy="462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9"/>
          <p:cNvSpPr/>
          <p:nvPr/>
        </p:nvSpPr>
        <p:spPr>
          <a:xfrm>
            <a:off x="6519919" y="2222831"/>
            <a:ext cx="993300" cy="462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9"/>
          <p:cNvSpPr/>
          <p:nvPr/>
        </p:nvSpPr>
        <p:spPr>
          <a:xfrm>
            <a:off x="7515581" y="2222831"/>
            <a:ext cx="993300" cy="462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9"/>
          <p:cNvSpPr/>
          <p:nvPr/>
        </p:nvSpPr>
        <p:spPr>
          <a:xfrm>
            <a:off x="3516956" y="2685656"/>
            <a:ext cx="1005600" cy="462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9"/>
          <p:cNvSpPr/>
          <p:nvPr/>
        </p:nvSpPr>
        <p:spPr>
          <a:xfrm>
            <a:off x="4521431" y="2685656"/>
            <a:ext cx="993300" cy="462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9"/>
          <p:cNvSpPr/>
          <p:nvPr/>
        </p:nvSpPr>
        <p:spPr>
          <a:xfrm>
            <a:off x="5516700" y="2685656"/>
            <a:ext cx="1003500" cy="462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9"/>
          <p:cNvSpPr/>
          <p:nvPr/>
        </p:nvSpPr>
        <p:spPr>
          <a:xfrm>
            <a:off x="6518756" y="2685656"/>
            <a:ext cx="993300" cy="462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9"/>
          <p:cNvSpPr/>
          <p:nvPr/>
        </p:nvSpPr>
        <p:spPr>
          <a:xfrm>
            <a:off x="7514419" y="2685656"/>
            <a:ext cx="993300" cy="462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9"/>
          <p:cNvSpPr/>
          <p:nvPr/>
        </p:nvSpPr>
        <p:spPr>
          <a:xfrm>
            <a:off x="2526356" y="3148369"/>
            <a:ext cx="993300" cy="462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9"/>
          <p:cNvSpPr/>
          <p:nvPr/>
        </p:nvSpPr>
        <p:spPr>
          <a:xfrm>
            <a:off x="3517519" y="3148369"/>
            <a:ext cx="1005600" cy="462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9"/>
          <p:cNvSpPr/>
          <p:nvPr/>
        </p:nvSpPr>
        <p:spPr>
          <a:xfrm>
            <a:off x="4521994" y="3148369"/>
            <a:ext cx="993300" cy="462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9"/>
          <p:cNvSpPr/>
          <p:nvPr/>
        </p:nvSpPr>
        <p:spPr>
          <a:xfrm>
            <a:off x="5517263" y="3148369"/>
            <a:ext cx="1003500" cy="462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9"/>
          <p:cNvSpPr/>
          <p:nvPr/>
        </p:nvSpPr>
        <p:spPr>
          <a:xfrm>
            <a:off x="6519319" y="3148369"/>
            <a:ext cx="993300" cy="462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9"/>
          <p:cNvSpPr/>
          <p:nvPr/>
        </p:nvSpPr>
        <p:spPr>
          <a:xfrm>
            <a:off x="7514981" y="3148369"/>
            <a:ext cx="993300" cy="462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9"/>
          <p:cNvSpPr/>
          <p:nvPr/>
        </p:nvSpPr>
        <p:spPr>
          <a:xfrm>
            <a:off x="2526356" y="3599888"/>
            <a:ext cx="993300" cy="462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9"/>
          <p:cNvSpPr/>
          <p:nvPr/>
        </p:nvSpPr>
        <p:spPr>
          <a:xfrm>
            <a:off x="3517519" y="3599888"/>
            <a:ext cx="1005600" cy="462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9"/>
          <p:cNvSpPr/>
          <p:nvPr/>
        </p:nvSpPr>
        <p:spPr>
          <a:xfrm>
            <a:off x="4521994" y="3599888"/>
            <a:ext cx="993300" cy="462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9"/>
          <p:cNvSpPr/>
          <p:nvPr/>
        </p:nvSpPr>
        <p:spPr>
          <a:xfrm>
            <a:off x="5517263" y="3599888"/>
            <a:ext cx="1003500" cy="462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9"/>
          <p:cNvSpPr/>
          <p:nvPr/>
        </p:nvSpPr>
        <p:spPr>
          <a:xfrm>
            <a:off x="6519319" y="3599888"/>
            <a:ext cx="993300" cy="462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9"/>
          <p:cNvSpPr/>
          <p:nvPr/>
        </p:nvSpPr>
        <p:spPr>
          <a:xfrm>
            <a:off x="7514981" y="3599888"/>
            <a:ext cx="993300" cy="462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9"/>
          <p:cNvSpPr/>
          <p:nvPr/>
        </p:nvSpPr>
        <p:spPr>
          <a:xfrm>
            <a:off x="2523694" y="2685600"/>
            <a:ext cx="993300" cy="462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9"/>
          <p:cNvSpPr/>
          <p:nvPr/>
        </p:nvSpPr>
        <p:spPr>
          <a:xfrm>
            <a:off x="2526356" y="4061813"/>
            <a:ext cx="993300" cy="462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9"/>
          <p:cNvSpPr/>
          <p:nvPr/>
        </p:nvSpPr>
        <p:spPr>
          <a:xfrm>
            <a:off x="3517519" y="4061813"/>
            <a:ext cx="1005600" cy="462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9"/>
          <p:cNvSpPr/>
          <p:nvPr/>
        </p:nvSpPr>
        <p:spPr>
          <a:xfrm>
            <a:off x="4521994" y="4061813"/>
            <a:ext cx="993300" cy="462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9"/>
          <p:cNvSpPr/>
          <p:nvPr/>
        </p:nvSpPr>
        <p:spPr>
          <a:xfrm>
            <a:off x="5517263" y="4061813"/>
            <a:ext cx="1003500" cy="462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9"/>
          <p:cNvSpPr/>
          <p:nvPr/>
        </p:nvSpPr>
        <p:spPr>
          <a:xfrm>
            <a:off x="6519319" y="4061813"/>
            <a:ext cx="993300" cy="462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9"/>
          <p:cNvSpPr/>
          <p:nvPr/>
        </p:nvSpPr>
        <p:spPr>
          <a:xfrm>
            <a:off x="7514981" y="4061813"/>
            <a:ext cx="993300" cy="462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9"/>
          <p:cNvSpPr/>
          <p:nvPr/>
        </p:nvSpPr>
        <p:spPr>
          <a:xfrm>
            <a:off x="2526356" y="4527619"/>
            <a:ext cx="993300" cy="462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9"/>
          <p:cNvSpPr/>
          <p:nvPr/>
        </p:nvSpPr>
        <p:spPr>
          <a:xfrm>
            <a:off x="3517519" y="4527619"/>
            <a:ext cx="1005600" cy="462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9"/>
          <p:cNvSpPr/>
          <p:nvPr/>
        </p:nvSpPr>
        <p:spPr>
          <a:xfrm>
            <a:off x="4521994" y="4527619"/>
            <a:ext cx="993300" cy="462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9"/>
          <p:cNvSpPr/>
          <p:nvPr/>
        </p:nvSpPr>
        <p:spPr>
          <a:xfrm>
            <a:off x="5517263" y="4527619"/>
            <a:ext cx="1003500" cy="462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9"/>
          <p:cNvSpPr/>
          <p:nvPr/>
        </p:nvSpPr>
        <p:spPr>
          <a:xfrm>
            <a:off x="6519319" y="4527619"/>
            <a:ext cx="993300" cy="462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9"/>
          <p:cNvSpPr/>
          <p:nvPr/>
        </p:nvSpPr>
        <p:spPr>
          <a:xfrm>
            <a:off x="7514981" y="4527619"/>
            <a:ext cx="993300" cy="462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9"/>
          <p:cNvSpPr/>
          <p:nvPr/>
        </p:nvSpPr>
        <p:spPr>
          <a:xfrm flipH="1" rot="5400000">
            <a:off x="2707652" y="1288875"/>
            <a:ext cx="140700" cy="5019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9"/>
          <p:cNvSpPr/>
          <p:nvPr/>
        </p:nvSpPr>
        <p:spPr>
          <a:xfrm flipH="1" rot="5400000">
            <a:off x="3697179" y="1219913"/>
            <a:ext cx="140700" cy="15018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9"/>
          <p:cNvSpPr/>
          <p:nvPr/>
        </p:nvSpPr>
        <p:spPr>
          <a:xfrm flipH="1" rot="5400000">
            <a:off x="3702392" y="1714650"/>
            <a:ext cx="140700" cy="15018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9"/>
          <p:cNvSpPr/>
          <p:nvPr/>
        </p:nvSpPr>
        <p:spPr>
          <a:xfrm flipH="1" rot="5400000">
            <a:off x="3701229" y="2166075"/>
            <a:ext cx="140700" cy="15018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9"/>
          <p:cNvSpPr/>
          <p:nvPr/>
        </p:nvSpPr>
        <p:spPr>
          <a:xfrm flipH="1" rot="5400000">
            <a:off x="5199054" y="2655413"/>
            <a:ext cx="140700" cy="15018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9"/>
          <p:cNvSpPr/>
          <p:nvPr/>
        </p:nvSpPr>
        <p:spPr>
          <a:xfrm flipH="1" rot="5400000">
            <a:off x="6465655" y="3316500"/>
            <a:ext cx="129900" cy="9834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9"/>
          <p:cNvSpPr/>
          <p:nvPr/>
        </p:nvSpPr>
        <p:spPr>
          <a:xfrm flipH="1" rot="5400000">
            <a:off x="7415774" y="3803429"/>
            <a:ext cx="129900" cy="9834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9"/>
          <p:cNvSpPr/>
          <p:nvPr/>
        </p:nvSpPr>
        <p:spPr>
          <a:xfrm flipH="1" rot="5400000">
            <a:off x="7941806" y="4307072"/>
            <a:ext cx="129900" cy="9834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9"/>
          <p:cNvSpPr/>
          <p:nvPr/>
        </p:nvSpPr>
        <p:spPr>
          <a:xfrm flipH="1" rot="5400000">
            <a:off x="2700749" y="1280307"/>
            <a:ext cx="154200" cy="5079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rgbClr val="2F2F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9"/>
          <p:cNvSpPr/>
          <p:nvPr/>
        </p:nvSpPr>
        <p:spPr>
          <a:xfrm flipH="1" rot="5400000">
            <a:off x="3701737" y="1231175"/>
            <a:ext cx="127500" cy="14874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rgbClr val="2F2F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9"/>
          <p:cNvSpPr/>
          <p:nvPr/>
        </p:nvSpPr>
        <p:spPr>
          <a:xfrm flipH="1" rot="5400000">
            <a:off x="3700926" y="1710275"/>
            <a:ext cx="139500" cy="14979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rgbClr val="2F2F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9"/>
          <p:cNvSpPr/>
          <p:nvPr/>
        </p:nvSpPr>
        <p:spPr>
          <a:xfrm flipH="1" rot="5400000">
            <a:off x="3687912" y="2177200"/>
            <a:ext cx="155100" cy="14874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rgbClr val="2F2F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9"/>
          <p:cNvSpPr/>
          <p:nvPr/>
        </p:nvSpPr>
        <p:spPr>
          <a:xfrm flipH="1" rot="5400000">
            <a:off x="5440871" y="2239725"/>
            <a:ext cx="156300" cy="19866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rgbClr val="2F2F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9"/>
          <p:cNvSpPr/>
          <p:nvPr/>
        </p:nvSpPr>
        <p:spPr>
          <a:xfrm flipH="1" rot="5400000">
            <a:off x="6187706" y="3566400"/>
            <a:ext cx="154200" cy="5079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rgbClr val="2F2F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