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JrVe0KaCZmPWKXD5s1ZD6RVY4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4" name="Google Shape;4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4" name="Google Shape;3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518309" y="1755098"/>
            <a:ext cx="7743900" cy="26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21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marL="914400" lvl="1" indent="-2921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marL="1371600" lvl="2" indent="-2921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marL="1828800" lvl="3" indent="-2921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marL="2286000" lvl="4" indent="-2921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512690" y="4661903"/>
            <a:ext cx="2883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518308" y="177273"/>
            <a:ext cx="30861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252737" y="4661903"/>
            <a:ext cx="734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o_avila92@ms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mailto:moniquelouise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uralmind-ai/portuguese-bert" TargetMode="External"/><Relationship Id="rId3" Type="http://schemas.openxmlformats.org/officeDocument/2006/relationships/hyperlink" Target="https://arxiv.org/pdf/2107.05720.pdf" TargetMode="External"/><Relationship Id="rId7" Type="http://schemas.openxmlformats.org/officeDocument/2006/relationships/hyperlink" Target="https://arxiv.org/abs/2305.06721" TargetMode="External"/><Relationship Id="rId12" Type="http://schemas.openxmlformats.org/officeDocument/2006/relationships/hyperlink" Target="https://arxiv.org/abs/2010.0266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PORTULAN/albertina-ptbr" TargetMode="External"/><Relationship Id="rId11" Type="http://schemas.openxmlformats.org/officeDocument/2006/relationships/hyperlink" Target="https://arxiv.org/pdf/2209.13738.pdf" TargetMode="External"/><Relationship Id="rId5" Type="http://schemas.openxmlformats.org/officeDocument/2006/relationships/hyperlink" Target="https://github.com/naver/splade" TargetMode="External"/><Relationship Id="rId10" Type="http://schemas.openxmlformats.org/officeDocument/2006/relationships/hyperlink" Target="https://huggingface.co/datasets/unicamp-dl/mrobust" TargetMode="External"/><Relationship Id="rId4" Type="http://schemas.openxmlformats.org/officeDocument/2006/relationships/hyperlink" Target="https://arxiv.org/abs/2109.10086" TargetMode="External"/><Relationship Id="rId9" Type="http://schemas.openxmlformats.org/officeDocument/2006/relationships/hyperlink" Target="https://github.com/unicamp-dl/mMAR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9.13738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62" name="Google Shape;62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69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Google Shape;78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Google Shape;81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Google Shape;84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" name="Google Shape;85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518308" y="2579486"/>
            <a:ext cx="81075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846"/>
              <a:buFont typeface="Arial"/>
              <a:buNone/>
            </a:pPr>
            <a:r>
              <a:rPr lang="en"/>
              <a:t>SPLADE-V2 para Português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4884750" y="4232150"/>
            <a:ext cx="4213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Leonardo Bernardi de Avila –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leo_avila92@msn.com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Monique Louise Monteiro –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moniquelouise@gmail.com</a:t>
            </a:r>
            <a:r>
              <a:rPr lang="en" sz="1300"/>
              <a:t> 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t="31400" b="25625"/>
          <a:stretch/>
        </p:blipFill>
        <p:spPr>
          <a:xfrm>
            <a:off x="-4661" y="8"/>
            <a:ext cx="9161119" cy="2452953"/>
          </a:xfrm>
          <a:custGeom>
            <a:avLst/>
            <a:gdLst/>
            <a:ahLst/>
            <a:cxnLst/>
            <a:rect l="l" t="t" r="r" b="b"/>
            <a:pathLst>
              <a:path w="12214825" h="3383384" extrusionOk="0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 rot="-8100000">
            <a:off x="-209603" y="2761848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Pontos de Atenção</a:t>
            </a:r>
            <a:endParaRPr/>
          </a:p>
        </p:txBody>
      </p: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262925" y="1755100"/>
            <a:ext cx="8586300" cy="30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r>
              <a:rPr lang="en" dirty="0" err="1"/>
              <a:t>Conseguimos</a:t>
            </a:r>
            <a:r>
              <a:rPr lang="en" dirty="0"/>
              <a:t> </a:t>
            </a:r>
            <a:r>
              <a:rPr lang="en" dirty="0" err="1"/>
              <a:t>finalizar</a:t>
            </a:r>
            <a:r>
              <a:rPr lang="en" dirty="0"/>
              <a:t> um </a:t>
            </a:r>
            <a:r>
              <a:rPr lang="en" dirty="0" err="1"/>
              <a:t>primeiro</a:t>
            </a:r>
            <a:r>
              <a:rPr lang="en" dirty="0"/>
              <a:t> finetuning com 10 </a:t>
            </a:r>
            <a:r>
              <a:rPr lang="en" dirty="0" err="1"/>
              <a:t>milhões</a:t>
            </a:r>
            <a:r>
              <a:rPr lang="en" dirty="0"/>
              <a:t> de triplets.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r>
              <a:rPr lang="en" b="1" dirty="0" err="1"/>
              <a:t>Dificuldades</a:t>
            </a:r>
            <a:r>
              <a:rPr lang="en" b="1" dirty="0"/>
              <a:t>:</a:t>
            </a:r>
            <a:endParaRPr b="1" dirty="0"/>
          </a:p>
          <a:p>
            <a:pPr marL="457200" lvl="0" indent="-292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 dirty="0"/>
              <a:t>NDCG@20 (~0,283) &lt; BM25 (~0,389)</a:t>
            </a:r>
            <a:endParaRPr dirty="0"/>
          </a:p>
          <a:p>
            <a:pPr marL="457200" lvl="0" indent="-292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 dirty="0"/>
              <a:t>triplets com ~39 </a:t>
            </a:r>
            <a:r>
              <a:rPr lang="en" dirty="0" err="1"/>
              <a:t>milhões</a:t>
            </a:r>
            <a:r>
              <a:rPr lang="en" dirty="0"/>
              <a:t> de </a:t>
            </a:r>
            <a:r>
              <a:rPr lang="en" dirty="0" err="1"/>
              <a:t>linhas</a:t>
            </a:r>
            <a:r>
              <a:rPr lang="en" dirty="0"/>
              <a:t> + </a:t>
            </a:r>
            <a:r>
              <a:rPr lang="en" dirty="0" err="1"/>
              <a:t>código</a:t>
            </a:r>
            <a:r>
              <a:rPr lang="en" dirty="0"/>
              <a:t> do </a:t>
            </a:r>
            <a:r>
              <a:rPr lang="en" dirty="0" err="1"/>
              <a:t>naver</a:t>
            </a:r>
            <a:r>
              <a:rPr lang="en" dirty="0"/>
              <a:t>/</a:t>
            </a:r>
            <a:r>
              <a:rPr lang="en" dirty="0" err="1"/>
              <a:t>splade</a:t>
            </a:r>
            <a:r>
              <a:rPr lang="en" dirty="0"/>
              <a:t> </a:t>
            </a:r>
            <a:r>
              <a:rPr lang="en" dirty="0" err="1"/>
              <a:t>estouram</a:t>
            </a:r>
            <a:r>
              <a:rPr lang="en" dirty="0"/>
              <a:t> a </a:t>
            </a:r>
            <a:r>
              <a:rPr lang="en" dirty="0" err="1"/>
              <a:t>memória</a:t>
            </a:r>
            <a:r>
              <a:rPr lang="en" dirty="0"/>
              <a:t> do </a:t>
            </a:r>
            <a:r>
              <a:rPr lang="en" dirty="0" err="1"/>
              <a:t>colab</a:t>
            </a:r>
            <a:r>
              <a:rPr lang="en" dirty="0"/>
              <a:t> (A100 80GB RAM)</a:t>
            </a:r>
            <a:endParaRPr dirty="0"/>
          </a:p>
          <a:p>
            <a:pPr marL="457200" lvl="0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1684"/>
              <a:buChar char="●"/>
            </a:pPr>
            <a:r>
              <a:rPr lang="en" dirty="0" err="1"/>
              <a:t>demora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execução</a:t>
            </a:r>
            <a:endParaRPr dirty="0"/>
          </a:p>
          <a:p>
            <a:pPr marL="457200" lvl="0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1684"/>
              <a:buChar char="●"/>
            </a:pPr>
            <a:r>
              <a:rPr lang="en" dirty="0"/>
              <a:t>custos </a:t>
            </a:r>
            <a:r>
              <a:rPr lang="en" dirty="0" err="1"/>
              <a:t>colab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r>
              <a:rPr lang="en" b="1" dirty="0" err="1"/>
              <a:t>Proposta</a:t>
            </a:r>
            <a:r>
              <a:rPr lang="en" b="1" dirty="0"/>
              <a:t>:</a:t>
            </a:r>
            <a:endParaRPr b="1" dirty="0"/>
          </a:p>
          <a:p>
            <a:pPr marL="457200" lvl="0" indent="-292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 dirty="0" err="1"/>
              <a:t>Revisar</a:t>
            </a:r>
            <a:r>
              <a:rPr lang="en" dirty="0"/>
              <a:t> </a:t>
            </a:r>
            <a:r>
              <a:rPr lang="en" dirty="0" err="1"/>
              <a:t>lógica</a:t>
            </a:r>
            <a:r>
              <a:rPr lang="en" dirty="0"/>
              <a:t> de </a:t>
            </a:r>
            <a:r>
              <a:rPr lang="en" dirty="0" err="1"/>
              <a:t>validação</a:t>
            </a:r>
            <a:endParaRPr dirty="0"/>
          </a:p>
          <a:p>
            <a:pPr marL="457200" lvl="0" indent="-292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 dirty="0"/>
              <a:t>Usar </a:t>
            </a:r>
            <a:r>
              <a:rPr lang="en" dirty="0" err="1"/>
              <a:t>Iterable</a:t>
            </a:r>
            <a:r>
              <a:rPr lang="en" dirty="0"/>
              <a:t> Dataset para </a:t>
            </a:r>
            <a:r>
              <a:rPr lang="en" dirty="0" err="1"/>
              <a:t>retreinar</a:t>
            </a:r>
            <a:r>
              <a:rPr lang="en" dirty="0"/>
              <a:t> com </a:t>
            </a:r>
            <a:r>
              <a:rPr lang="en" dirty="0" err="1"/>
              <a:t>mais</a:t>
            </a:r>
            <a:r>
              <a:rPr lang="en" dirty="0"/>
              <a:t> triplets / </a:t>
            </a:r>
            <a:r>
              <a:rPr lang="en" dirty="0" err="1"/>
              <a:t>Partir</a:t>
            </a:r>
            <a:r>
              <a:rPr lang="en"/>
              <a:t> para PTT5	</a:t>
            </a:r>
          </a:p>
          <a:p>
            <a:pPr lvl="1">
              <a:spcBef>
                <a:spcPts val="800"/>
              </a:spcBef>
              <a:buSzPct val="71684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body" idx="1"/>
          </p:nvPr>
        </p:nvSpPr>
        <p:spPr>
          <a:xfrm>
            <a:off x="518306" y="1755092"/>
            <a:ext cx="7743900" cy="3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177800" lvl="0" indent="-16843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SPLADE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SPLADE v2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5"/>
              </a:rPr>
              <a:t>Repositório SPLADE V2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/>
              <a:t>Albertina PT-BR</a:t>
            </a:r>
            <a:endParaRPr/>
          </a:p>
          <a:p>
            <a:pPr marL="342900" lvl="1" indent="-16351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Repositório: </a:t>
            </a:r>
            <a:r>
              <a:rPr lang="en" b="0" i="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https://huggingface.co/PORTULAN/albertina-ptbr</a:t>
            </a:r>
            <a:r>
              <a:rPr lang="en" b="0" i="0" u="none" strike="noStrike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marL="342900" lvl="1" indent="-16351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Paper: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https://arxiv.org/abs/2305.06721</a:t>
            </a:r>
            <a:r>
              <a:rPr lang="en"/>
              <a:t> 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8"/>
              </a:rPr>
              <a:t>BERTimbau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9"/>
              </a:rPr>
              <a:t>mMarco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/>
              <a:t>mRobust</a:t>
            </a:r>
            <a:endParaRPr/>
          </a:p>
          <a:p>
            <a:pPr marL="342900" lvl="0" indent="-219232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Repositório: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https://huggingface.co/datasets/unicamp-dl/mrobust</a:t>
            </a:r>
            <a:endParaRPr/>
          </a:p>
          <a:p>
            <a:pPr marL="342900" lvl="0" indent="-219232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Paper: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https://arxiv.org/pdf/2209.13738.pdf</a:t>
            </a:r>
            <a:endParaRPr/>
          </a:p>
          <a:p>
            <a:pPr marL="177800" lvl="0" indent="-168433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12"/>
              </a:rPr>
              <a:t>Improving Efficient Neural Ranking Models with Cross-Architecture Knowledge Distillation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03" name="Google Shape;103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4" name="Google Shape;134;p2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3827462" y="1718247"/>
            <a:ext cx="5159700" cy="1298655"/>
            <a:chOff x="0" y="2120826"/>
            <a:chExt cx="6879600" cy="1731540"/>
          </a:xfrm>
        </p:grpSpPr>
        <p:sp>
          <p:nvSpPr>
            <p:cNvPr id="137" name="Google Shape;137;p2"/>
            <p:cNvSpPr/>
            <p:nvPr/>
          </p:nvSpPr>
          <p:spPr>
            <a:xfrm>
              <a:off x="0" y="2371746"/>
              <a:ext cx="6879600" cy="428400"/>
            </a:xfrm>
            <a:prstGeom prst="rect">
              <a:avLst/>
            </a:prstGeom>
            <a:solidFill>
              <a:schemeClr val="lt1">
                <a:alpha val="88627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43975" y="2120826"/>
              <a:ext cx="4815600" cy="501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68473" y="214532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6500" tIns="0" rIns="1365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Testar e validar SPLADE-v2 para Português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solidFill>
              <a:schemeClr val="lt1">
                <a:alpha val="88627"/>
              </a:schemeClr>
            </a:solidFill>
            <a:ln w="12700" cap="flat" cmpd="sng">
              <a:solidFill>
                <a:srgbClr val="FC8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450" tIns="265550" rIns="400450" bIns="90675" anchor="t" anchorCtr="0">
              <a:noAutofit/>
            </a:bodyPr>
            <a:lstStyle/>
            <a:p>
              <a:pPr marL="127000" marR="0" lvl="1" indent="-1270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Uso do BERTimbau como ponto de partida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43975" y="2891946"/>
              <a:ext cx="4815600" cy="501900"/>
            </a:xfrm>
            <a:prstGeom prst="roundRect">
              <a:avLst>
                <a:gd name="adj" fmla="val 16667"/>
              </a:avLst>
            </a:prstGeom>
            <a:solidFill>
              <a:srgbClr val="FC858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368473" y="291644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6500" tIns="0" rIns="1365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Hipótese a ser testada</a:t>
              </a: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3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50" name="Google Shape;150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" name="Google Shape;174;p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3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1" name="Google Shape;181;p3"/>
          <p:cNvSpPr/>
          <p:nvPr/>
        </p:nvSpPr>
        <p:spPr>
          <a:xfrm rot="-8100000">
            <a:off x="-212979" y="2365768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4558" y="489244"/>
            <a:ext cx="4955848" cy="40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4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90" name="Google Shape;190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Google Shape;193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" name="Google Shape;205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Google Shape;210;p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Google Shape;213;p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Google Shape;214;p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4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4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1" name="Google Shape;221;p4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Metodologia</a:t>
            </a:r>
            <a:endParaRPr/>
          </a:p>
        </p:txBody>
      </p:sp>
      <p:grpSp>
        <p:nvGrpSpPr>
          <p:cNvPr id="223" name="Google Shape;223;p4"/>
          <p:cNvGrpSpPr/>
          <p:nvPr/>
        </p:nvGrpSpPr>
        <p:grpSpPr>
          <a:xfrm>
            <a:off x="3827461" y="855614"/>
            <a:ext cx="5159718" cy="3023897"/>
            <a:chOff x="0" y="970649"/>
            <a:chExt cx="6879624" cy="4031862"/>
          </a:xfrm>
        </p:grpSpPr>
        <p:sp>
          <p:nvSpPr>
            <p:cNvPr id="224" name="Google Shape;224;p4"/>
            <p:cNvSpPr/>
            <p:nvPr/>
          </p:nvSpPr>
          <p:spPr>
            <a:xfrm>
              <a:off x="0" y="970649"/>
              <a:ext cx="6879600" cy="17919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42070" y="1373842"/>
              <a:ext cx="985500" cy="985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50" tIns="142250" rIns="142250" bIns="142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código do SPLADE-v2 para possível reutilização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0" y="3210611"/>
              <a:ext cx="6879600" cy="17919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2070" y="3613804"/>
              <a:ext cx="985500" cy="985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50" tIns="142250" rIns="142250" bIns="142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outras bibliotecas que possam apoiar o desenvolvimento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38" name="Google Shape;238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p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248;p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" name="Google Shape;251;p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" name="Google Shape;252;p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7" name="Google Shape;257;p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5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5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9" name="Google Shape;269;p5"/>
          <p:cNvSpPr txBox="1">
            <a:spLocks noGrp="1"/>
          </p:cNvSpPr>
          <p:nvPr>
            <p:ph type="title"/>
          </p:nvPr>
        </p:nvSpPr>
        <p:spPr>
          <a:xfrm>
            <a:off x="4566490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270" name="Google Shape;270;p5" descr="Script de computador num ecrã"/>
          <p:cNvPicPr preferRelativeResize="0"/>
          <p:nvPr/>
        </p:nvPicPr>
        <p:blipFill rotWithShape="1">
          <a:blip r:embed="rId3">
            <a:alphaModFix/>
          </a:blip>
          <a:srcRect l="1618" r="41394"/>
          <a:stretch/>
        </p:blipFill>
        <p:spPr>
          <a:xfrm>
            <a:off x="1" y="8"/>
            <a:ext cx="4391651" cy="5143500"/>
          </a:xfrm>
          <a:custGeom>
            <a:avLst/>
            <a:gdLst/>
            <a:ahLst/>
            <a:cxnLst/>
            <a:rect l="l" t="t" r="r" b="b"/>
            <a:pathLst>
              <a:path w="6036633" h="6858000" extrusionOk="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1" name="Google Shape;271;p5"/>
          <p:cNvSpPr/>
          <p:nvPr/>
        </p:nvSpPr>
        <p:spPr>
          <a:xfrm rot="-2700000">
            <a:off x="4722951" y="-219340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body" idx="1"/>
          </p:nvPr>
        </p:nvSpPr>
        <p:spPr>
          <a:xfrm>
            <a:off x="4566490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Treinamento 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mMARCO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Teste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mRobust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6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79" name="Google Shape;279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4" name="Google Shape;304;p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7" name="Google Shape;307;p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308;p6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309;p6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0" name="Google Shape;310;p6"/>
          <p:cNvSpPr/>
          <p:nvPr/>
        </p:nvSpPr>
        <p:spPr>
          <a:xfrm rot="-2700000">
            <a:off x="4720140" y="-212981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4569668" y="544463"/>
            <a:ext cx="3687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312" name="Google Shape;312;p6"/>
          <p:cNvSpPr txBox="1">
            <a:spLocks noGrp="1"/>
          </p:cNvSpPr>
          <p:nvPr>
            <p:ph type="body" idx="1"/>
          </p:nvPr>
        </p:nvSpPr>
        <p:spPr>
          <a:xfrm>
            <a:off x="4569668" y="1755097"/>
            <a:ext cx="36879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As mesmas utilizadas pela versão original do SPLADE-V2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nDCG@10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nDCG@20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MRR@10</a:t>
            </a:r>
            <a:endParaRPr/>
          </a:p>
          <a:p>
            <a:pPr marL="342900" lvl="1" indent="-1651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R@1000</a:t>
            </a:r>
            <a:endParaRPr/>
          </a:p>
          <a:p>
            <a:pPr marL="3429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pic>
        <p:nvPicPr>
          <p:cNvPr id="313" name="Google Shape;313;p6" descr="Gau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308" y="926932"/>
            <a:ext cx="3309154" cy="330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>
            <a:spLocks noGrp="1"/>
          </p:cNvSpPr>
          <p:nvPr>
            <p:ph type="title"/>
          </p:nvPr>
        </p:nvSpPr>
        <p:spPr>
          <a:xfrm>
            <a:off x="489731" y="472688"/>
            <a:ext cx="774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Resultados Esperados</a:t>
            </a:r>
            <a:endParaRPr/>
          </a:p>
        </p:txBody>
      </p:sp>
      <p:pic>
        <p:nvPicPr>
          <p:cNvPr id="319" name="Google Shape;3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767" y="1048688"/>
            <a:ext cx="8018471" cy="37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"/>
          <p:cNvSpPr txBox="1">
            <a:spLocks noGrp="1"/>
          </p:cNvSpPr>
          <p:nvPr>
            <p:ph type="body" idx="1"/>
          </p:nvPr>
        </p:nvSpPr>
        <p:spPr>
          <a:xfrm>
            <a:off x="0" y="4806900"/>
            <a:ext cx="8120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1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2072"/>
              <a:buNone/>
            </a:pPr>
            <a:r>
              <a:rPr lang="en" sz="1500"/>
              <a:t>Fonte: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https://arxiv.org/pdf/2209.13738.pdf</a:t>
            </a:r>
            <a:endParaRPr sz="1500"/>
          </a:p>
        </p:txBody>
      </p:sp>
      <p:sp>
        <p:nvSpPr>
          <p:cNvPr id="321" name="Google Shape;321;p7"/>
          <p:cNvSpPr/>
          <p:nvPr/>
        </p:nvSpPr>
        <p:spPr>
          <a:xfrm>
            <a:off x="3174675" y="1148719"/>
            <a:ext cx="685800" cy="3114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8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328" name="Google Shape;328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8627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59" name="Google Shape;359;p8"/>
          <p:cNvSpPr txBox="1">
            <a:spLocks noGrp="1"/>
          </p:cNvSpPr>
          <p:nvPr>
            <p:ph type="title"/>
          </p:nvPr>
        </p:nvSpPr>
        <p:spPr>
          <a:xfrm>
            <a:off x="518309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" sz="2600"/>
              <a:t>Experimentos adicionais/alternativos</a:t>
            </a:r>
            <a:endParaRPr/>
          </a:p>
        </p:txBody>
      </p:sp>
      <p:sp>
        <p:nvSpPr>
          <p:cNvPr id="360" name="Google Shape;360;p8"/>
          <p:cNvSpPr/>
          <p:nvPr/>
        </p:nvSpPr>
        <p:spPr>
          <a:xfrm rot="-8100000">
            <a:off x="-209603" y="1548351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>
            <a:spLocks noGrp="1"/>
          </p:cNvSpPr>
          <p:nvPr>
            <p:ph type="body" idx="1"/>
          </p:nvPr>
        </p:nvSpPr>
        <p:spPr>
          <a:xfrm>
            <a:off x="518309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Destilação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Pontos de partida para comparação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PTT5 Encoder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BERTimbau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OpenAI Embeddings (a depender do tamanho do dataset e dos custos)</a:t>
            </a:r>
            <a:endParaRPr/>
          </a:p>
        </p:txBody>
      </p:sp>
      <p:pic>
        <p:nvPicPr>
          <p:cNvPr id="362" name="Google Shape;362;p8"/>
          <p:cNvPicPr preferRelativeResize="0"/>
          <p:nvPr/>
        </p:nvPicPr>
        <p:blipFill rotWithShape="1">
          <a:blip r:embed="rId3">
            <a:alphaModFix/>
          </a:blip>
          <a:srcRect l="2611" r="40003"/>
          <a:stretch/>
        </p:blipFill>
        <p:spPr>
          <a:xfrm>
            <a:off x="4731983" y="1"/>
            <a:ext cx="4427554" cy="5143498"/>
          </a:xfrm>
          <a:custGeom>
            <a:avLst/>
            <a:gdLst/>
            <a:ahLst/>
            <a:cxnLst/>
            <a:rect l="l" t="t" r="r" b="b"/>
            <a:pathLst>
              <a:path w="5923149" h="6857997" extrusionOk="0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 txBox="1">
            <a:spLocks noGrp="1"/>
          </p:cNvSpPr>
          <p:nvPr>
            <p:ph type="title"/>
          </p:nvPr>
        </p:nvSpPr>
        <p:spPr>
          <a:xfrm>
            <a:off x="579903" y="-174187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2526394" y="987206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18/05 - 25/05</a:t>
            </a:r>
            <a:endParaRPr sz="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635156" y="2219194"/>
            <a:ext cx="1891800" cy="4629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familiarização com o Albertina PT-BR ou BERTimbau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635156" y="2681719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organização dos datasets mMARCO, mRobust04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635156" y="3144075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finetuning do </a:t>
            </a:r>
            <a:r>
              <a:rPr lang="en" sz="9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SPLADE_v2</a:t>
            </a: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(BERTimbau)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635156" y="3606581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avaliação no mRobust04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635156" y="1757025"/>
            <a:ext cx="1891800" cy="4629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avaliar o github naver/splade para reutilização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3339493" y="154744"/>
            <a:ext cx="447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4214678" y="154743"/>
            <a:ext cx="447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2526394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634556" y="1294313"/>
            <a:ext cx="1891800" cy="4629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releitura dos artigos de interesse SPLADE e SPLADE-v2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635156" y="4069181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repetir o processo com /PTT5-v2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635156" y="4526381"/>
            <a:ext cx="1891800" cy="462900"/>
          </a:xfrm>
          <a:prstGeom prst="rect">
            <a:avLst/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compilação dos resultados e do texto de entrega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3519544" y="985311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25/05 - 01/06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4523043" y="986327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01/06 - 08/06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5516194" y="984299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08/06 - 15/06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6519693" y="984608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15/06 - 22/06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7512844" y="986323"/>
            <a:ext cx="1003500" cy="322200"/>
          </a:xfrm>
          <a:prstGeom prst="rect">
            <a:avLst/>
          </a:prstGeom>
          <a:solidFill>
            <a:srgbClr val="2F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22/06 - 29/06</a:t>
            </a:r>
            <a:endParaRPr sz="1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3517556" y="1308600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4522031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517300" y="1308600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>
            <a:off x="6519356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7515019" y="1308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2526956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3518119" y="1771313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4522594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5517863" y="1771313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6519919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7515581" y="17713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2526956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3518119" y="2222831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4522594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5517863" y="2222831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6519919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7515581" y="2222831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3516956" y="2685656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"/>
          <p:cNvSpPr/>
          <p:nvPr/>
        </p:nvSpPr>
        <p:spPr>
          <a:xfrm>
            <a:off x="4521431" y="2685656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5516700" y="2685656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6518756" y="2685656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7514419" y="2685656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2526356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3517519" y="3148369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4521994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"/>
          <p:cNvSpPr/>
          <p:nvPr/>
        </p:nvSpPr>
        <p:spPr>
          <a:xfrm>
            <a:off x="5517263" y="3148369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6519319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/>
          <p:nvPr/>
        </p:nvSpPr>
        <p:spPr>
          <a:xfrm>
            <a:off x="7514981" y="314836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2526356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3517519" y="3599888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4521994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5517263" y="3599888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6519319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7514981" y="3599888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2523694" y="2685600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2526356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3517519" y="4061813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4521994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5517263" y="4061813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6519319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7514981" y="4061813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2526356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3517519" y="4527619"/>
            <a:ext cx="10056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4521994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5517263" y="4527619"/>
            <a:ext cx="10035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6519319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7514981" y="4527619"/>
            <a:ext cx="993300" cy="462900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 rot="5400000" flipH="1">
            <a:off x="2707652" y="1288875"/>
            <a:ext cx="140700" cy="501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 rot="5400000" flipH="1">
            <a:off x="3697179" y="1219913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 rot="5400000" flipH="1">
            <a:off x="3702392" y="1714650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 rot="5400000" flipH="1">
            <a:off x="3701229" y="2166075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 rot="5400000" flipH="1">
            <a:off x="5199054" y="2655413"/>
            <a:ext cx="140700" cy="150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 rot="5400000" flipH="1">
            <a:off x="6465655" y="3316500"/>
            <a:ext cx="129900" cy="983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 rot="5400000" flipH="1">
            <a:off x="7415774" y="3803429"/>
            <a:ext cx="129900" cy="983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 rot="5400000" flipH="1">
            <a:off x="7941806" y="4307072"/>
            <a:ext cx="129900" cy="983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 rot="5400000" flipH="1">
            <a:off x="2700749" y="1280307"/>
            <a:ext cx="154200" cy="507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 rot="5400000" flipH="1">
            <a:off x="3701737" y="1231175"/>
            <a:ext cx="127500" cy="1487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 rot="5400000" flipH="1">
            <a:off x="3700926" y="1710275"/>
            <a:ext cx="139500" cy="1497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 rot="5400000" flipH="1">
            <a:off x="3687912" y="2177200"/>
            <a:ext cx="155100" cy="14874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/>
          <p:nvPr/>
        </p:nvSpPr>
        <p:spPr>
          <a:xfrm rot="5400000" flipH="1">
            <a:off x="5440871" y="2239725"/>
            <a:ext cx="156300" cy="19866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 rot="5400000" flipH="1">
            <a:off x="6187706" y="3566400"/>
            <a:ext cx="154200" cy="5079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346</Words>
  <Application>Microsoft Macintosh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Roboto</vt:lpstr>
      <vt:lpstr>Arial</vt:lpstr>
      <vt:lpstr>Simple Light</vt:lpstr>
      <vt:lpstr>SPLADE-V2 para Português</vt:lpstr>
      <vt:lpstr>Descrição do projeto</vt:lpstr>
      <vt:lpstr>Descrição do projeto</vt:lpstr>
      <vt:lpstr>Metodologia</vt:lpstr>
      <vt:lpstr>Datasets</vt:lpstr>
      <vt:lpstr>Métricas</vt:lpstr>
      <vt:lpstr>Resultados Esperados</vt:lpstr>
      <vt:lpstr>Experimentos adicionais/alternativos</vt:lpstr>
      <vt:lpstr>Cronograma</vt:lpstr>
      <vt:lpstr>Pontos de Atenção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SPLADE-V2 para Português</dc:title>
  <cp:lastModifiedBy>Monique Louise</cp:lastModifiedBy>
  <cp:revision>1</cp:revision>
  <dcterms:modified xsi:type="dcterms:W3CDTF">2023-06-22T12:25:56Z</dcterms:modified>
</cp:coreProperties>
</file>