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3"/>
  </p:normalViewPr>
  <p:slideViewPr>
    <p:cSldViewPr snapToGrid="0">
      <p:cViewPr varScale="1">
        <p:scale>
          <a:sx n="143" d="100"/>
          <a:sy n="143" d="100"/>
        </p:scale>
        <p:origin x="76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3fb0de8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" name="Google Shape;58;g1e3fb0de8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e3fb0de8d2_0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e3fb0de8d2_0_6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e3fb0de8d2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3" name="Google Shape;453;g1e3fb0de8d2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3fb0de8d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g1e3fb0de8d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3fb0de8d2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g1e3fb0de8d2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3fb0de8d2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6" name="Google Shape;186;g1e3fb0de8d2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e3fb0de8d2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4" name="Google Shape;234;g1e3fb0de8d2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e3fb0de8d2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5" name="Google Shape;275;g1e3fb0de8d2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e3fb0de8d2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1e3fb0de8d2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e3fb0de8d2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4" name="Google Shape;324;g1e3fb0de8d2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e3fb0de8d2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g1e3fb0de8d2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518309" y="544463"/>
            <a:ext cx="7743900" cy="10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518309" y="1755098"/>
            <a:ext cx="7743900" cy="26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21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000"/>
              <a:buChar char="▪"/>
              <a:defRPr/>
            </a:lvl1pPr>
            <a:lvl2pPr marL="914400" lvl="1" indent="-2921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  <a:defRPr/>
            </a:lvl2pPr>
            <a:lvl3pPr marL="1371600" lvl="2" indent="-2921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  <a:defRPr/>
            </a:lvl3pPr>
            <a:lvl4pPr marL="1828800" lvl="3" indent="-2921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  <a:defRPr/>
            </a:lvl4pPr>
            <a:lvl5pPr marL="2286000" lvl="4" indent="-2921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512690" y="4661903"/>
            <a:ext cx="28830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518308" y="177273"/>
            <a:ext cx="30861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252737" y="4661903"/>
            <a:ext cx="7344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eo_avila92@ms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hyperlink" Target="mailto:moniquelouise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euralmind-ai/portuguese-bert" TargetMode="External"/><Relationship Id="rId3" Type="http://schemas.openxmlformats.org/officeDocument/2006/relationships/hyperlink" Target="https://arxiv.org/pdf/2107.05720.pdf" TargetMode="External"/><Relationship Id="rId7" Type="http://schemas.openxmlformats.org/officeDocument/2006/relationships/hyperlink" Target="https://arxiv.org/abs/2305.06721" TargetMode="External"/><Relationship Id="rId12" Type="http://schemas.openxmlformats.org/officeDocument/2006/relationships/hyperlink" Target="https://arxiv.org/abs/2010.02666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huggingface.co/PORTULAN/albertina-ptbr" TargetMode="External"/><Relationship Id="rId11" Type="http://schemas.openxmlformats.org/officeDocument/2006/relationships/hyperlink" Target="https://arxiv.org/pdf/2209.13738.pdf" TargetMode="External"/><Relationship Id="rId5" Type="http://schemas.openxmlformats.org/officeDocument/2006/relationships/hyperlink" Target="https://github.com/naver/splade" TargetMode="External"/><Relationship Id="rId10" Type="http://schemas.openxmlformats.org/officeDocument/2006/relationships/hyperlink" Target="https://huggingface.co/datasets/unicamp-dl/mrobust" TargetMode="External"/><Relationship Id="rId4" Type="http://schemas.openxmlformats.org/officeDocument/2006/relationships/hyperlink" Target="https://arxiv.org/abs/2109.10086" TargetMode="External"/><Relationship Id="rId9" Type="http://schemas.openxmlformats.org/officeDocument/2006/relationships/hyperlink" Target="https://github.com/unicamp-dl/mMARC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rxiv.org/pdf/2209.13738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41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61;p14"/>
          <p:cNvGrpSpPr/>
          <p:nvPr/>
        </p:nvGrpSpPr>
        <p:grpSpPr>
          <a:xfrm>
            <a:off x="-4660" y="-1"/>
            <a:ext cx="9161120" cy="5143500"/>
            <a:chOff x="-6214" y="-1"/>
            <a:chExt cx="12214827" cy="6858000"/>
          </a:xfrm>
        </p:grpSpPr>
        <p:cxnSp>
          <p:nvCxnSpPr>
            <p:cNvPr id="62" name="Google Shape;62;p1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" name="Google Shape;67;p14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" name="Google Shape;68;p14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" name="Google Shape;69;p14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" name="Google Shape;70;p14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" name="Google Shape;71;p14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" name="Google Shape;72;p14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3" name="Google Shape;73;p14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4" name="Google Shape;74;p14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" name="Google Shape;75;p14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6" name="Google Shape;76;p14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7" name="Google Shape;77;p1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8" name="Google Shape;78;p1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9" name="Google Shape;79;p14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80" name="Google Shape;80;p14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81" name="Google Shape;81;p14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82" name="Google Shape;82;p14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83" name="Google Shape;83;p14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84" name="Google Shape;84;p14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85" name="Google Shape;85;p14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86" name="Google Shape;86;p14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87" name="Google Shape;87;p14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88" name="Google Shape;88;p14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" name="Google Shape;89;p1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0" name="Google Shape;90;p14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" name="Google Shape;91;p14"/>
            <p:cNvCxnSpPr/>
            <p:nvPr/>
          </p:nvCxnSpPr>
          <p:spPr>
            <a:xfrm>
              <a:off x="684225" y="171716"/>
              <a:ext cx="0" cy="65115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" name="Google Shape;92;p14"/>
            <p:cNvCxnSpPr/>
            <p:nvPr/>
          </p:nvCxnSpPr>
          <p:spPr>
            <a:xfrm>
              <a:off x="11508412" y="173267"/>
              <a:ext cx="0" cy="65115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3" name="Google Shape;93;p14"/>
          <p:cNvSpPr txBox="1">
            <a:spLocks noGrp="1"/>
          </p:cNvSpPr>
          <p:nvPr>
            <p:ph type="ctrTitle"/>
          </p:nvPr>
        </p:nvSpPr>
        <p:spPr>
          <a:xfrm>
            <a:off x="518308" y="2579486"/>
            <a:ext cx="8107500" cy="12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846"/>
              <a:buFont typeface="Arial"/>
              <a:buNone/>
            </a:pPr>
            <a:r>
              <a:rPr lang="en"/>
              <a:t>SPLADE-V2 para Português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4884750" y="4232150"/>
            <a:ext cx="42132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300"/>
              <a:t>Leonardo Bernardi de Avila –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leo_avila92@msn.com</a:t>
            </a: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</a:pPr>
            <a:r>
              <a:rPr lang="en" sz="1300"/>
              <a:t>Monique Louise Monteiro – </a:t>
            </a:r>
            <a:r>
              <a:rPr lang="en" sz="1300" u="sng">
                <a:solidFill>
                  <a:schemeClr val="hlink"/>
                </a:solidFill>
                <a:hlinkClick r:id="rId4"/>
              </a:rPr>
              <a:t>m</a:t>
            </a:r>
            <a:r>
              <a:rPr lang="en" sz="1300" u="sng">
                <a:solidFill>
                  <a:schemeClr val="hlink"/>
                </a:solidFill>
                <a:hlinkClick r:id="rId4"/>
              </a:rPr>
              <a:t>oniquelouise@gmail.com</a:t>
            </a:r>
            <a:r>
              <a:rPr lang="en" sz="1300"/>
              <a:t> 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5">
            <a:alphaModFix/>
          </a:blip>
          <a:srcRect t="31400" b="25625"/>
          <a:stretch/>
        </p:blipFill>
        <p:spPr>
          <a:xfrm>
            <a:off x="-4661" y="8"/>
            <a:ext cx="9161119" cy="2452953"/>
          </a:xfrm>
          <a:custGeom>
            <a:avLst/>
            <a:gdLst/>
            <a:ahLst/>
            <a:cxnLst/>
            <a:rect l="l" t="t" r="r" b="b"/>
            <a:pathLst>
              <a:path w="12214825" h="3383384" extrusionOk="0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6" name="Google Shape;96;p14"/>
          <p:cNvSpPr/>
          <p:nvPr/>
        </p:nvSpPr>
        <p:spPr>
          <a:xfrm rot="-8100000">
            <a:off x="-209603" y="2761848"/>
            <a:ext cx="425961" cy="425961"/>
          </a:xfrm>
          <a:prstGeom prst="rtTriangle">
            <a:avLst/>
          </a:prstGeom>
          <a:solidFill>
            <a:schemeClr val="accent1">
              <a:alpha val="4863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3"/>
          <p:cNvSpPr txBox="1">
            <a:spLocks noGrp="1"/>
          </p:cNvSpPr>
          <p:nvPr>
            <p:ph type="title"/>
          </p:nvPr>
        </p:nvSpPr>
        <p:spPr>
          <a:xfrm>
            <a:off x="518309" y="544463"/>
            <a:ext cx="7743900" cy="10818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Pontos de Atenção</a:t>
            </a:r>
            <a:endParaRPr/>
          </a:p>
        </p:txBody>
      </p:sp>
      <p:sp>
        <p:nvSpPr>
          <p:cNvPr id="450" name="Google Shape;450;p23"/>
          <p:cNvSpPr txBox="1">
            <a:spLocks noGrp="1"/>
          </p:cNvSpPr>
          <p:nvPr>
            <p:ph type="body" idx="1"/>
          </p:nvPr>
        </p:nvSpPr>
        <p:spPr>
          <a:xfrm>
            <a:off x="518300" y="1755100"/>
            <a:ext cx="8331000" cy="3048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 err="1"/>
              <a:t>Conseguimos</a:t>
            </a:r>
            <a:r>
              <a:rPr lang="en" dirty="0"/>
              <a:t> </a:t>
            </a:r>
            <a:r>
              <a:rPr lang="en" dirty="0" err="1"/>
              <a:t>finalizar</a:t>
            </a:r>
            <a:r>
              <a:rPr lang="en" dirty="0"/>
              <a:t> um </a:t>
            </a:r>
            <a:r>
              <a:rPr lang="en" dirty="0" err="1"/>
              <a:t>primeiro</a:t>
            </a:r>
            <a:r>
              <a:rPr lang="en" dirty="0"/>
              <a:t> finetuning com 10 </a:t>
            </a:r>
            <a:r>
              <a:rPr lang="en" dirty="0" err="1"/>
              <a:t>milhões</a:t>
            </a:r>
            <a:r>
              <a:rPr lang="en" dirty="0"/>
              <a:t> de triplets.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 dirty="0" err="1"/>
              <a:t>Dificuldades</a:t>
            </a:r>
            <a:r>
              <a:rPr lang="en" b="1" dirty="0"/>
              <a:t>:</a:t>
            </a:r>
            <a:endParaRPr b="1" dirty="0"/>
          </a:p>
          <a:p>
            <a:pPr marL="457200" lvl="0" indent="-292100" algn="l" rtl="0">
              <a:spcBef>
                <a:spcPts val="800"/>
              </a:spcBef>
              <a:spcAft>
                <a:spcPts val="0"/>
              </a:spcAft>
              <a:buSzPts val="1000"/>
              <a:buChar char="●"/>
            </a:pPr>
            <a:r>
              <a:rPr lang="en" dirty="0"/>
              <a:t>NDCG@20 ~0,28 &lt; BM25</a:t>
            </a:r>
          </a:p>
          <a:p>
            <a:pPr marL="457200" lvl="0" indent="-292100" algn="l" rtl="0">
              <a:spcBef>
                <a:spcPts val="800"/>
              </a:spcBef>
              <a:spcAft>
                <a:spcPts val="0"/>
              </a:spcAft>
              <a:buSzPts val="1000"/>
              <a:buChar char="●"/>
            </a:pPr>
            <a:r>
              <a:rPr lang="en" dirty="0"/>
              <a:t>triplets com ~39 </a:t>
            </a:r>
            <a:r>
              <a:rPr lang="en" dirty="0" err="1"/>
              <a:t>milhões</a:t>
            </a:r>
            <a:r>
              <a:rPr lang="en" dirty="0"/>
              <a:t> de </a:t>
            </a:r>
            <a:r>
              <a:rPr lang="en" dirty="0" err="1"/>
              <a:t>linhas</a:t>
            </a:r>
            <a:r>
              <a:rPr lang="en" dirty="0"/>
              <a:t> + </a:t>
            </a:r>
            <a:r>
              <a:rPr lang="en" dirty="0" err="1"/>
              <a:t>código</a:t>
            </a:r>
            <a:r>
              <a:rPr lang="en" dirty="0"/>
              <a:t> do </a:t>
            </a:r>
            <a:r>
              <a:rPr lang="en" dirty="0" err="1"/>
              <a:t>naver</a:t>
            </a:r>
            <a:r>
              <a:rPr lang="en" dirty="0"/>
              <a:t>/</a:t>
            </a:r>
            <a:r>
              <a:rPr lang="en" dirty="0" err="1"/>
              <a:t>splade</a:t>
            </a:r>
            <a:r>
              <a:rPr lang="en" dirty="0"/>
              <a:t> </a:t>
            </a:r>
            <a:r>
              <a:rPr lang="en" dirty="0" err="1"/>
              <a:t>estouram</a:t>
            </a:r>
            <a:r>
              <a:rPr lang="en" dirty="0"/>
              <a:t> a </a:t>
            </a:r>
            <a:r>
              <a:rPr lang="en" dirty="0" err="1"/>
              <a:t>memória</a:t>
            </a:r>
            <a:r>
              <a:rPr lang="en" dirty="0"/>
              <a:t> do </a:t>
            </a:r>
            <a:r>
              <a:rPr lang="en" dirty="0" err="1"/>
              <a:t>colab</a:t>
            </a:r>
            <a:r>
              <a:rPr lang="en" dirty="0"/>
              <a:t> (A100 80GB RAM)</a:t>
            </a:r>
            <a:endParaRPr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dirty="0" err="1"/>
              <a:t>demora</a:t>
            </a:r>
            <a:r>
              <a:rPr lang="en" dirty="0"/>
              <a:t> </a:t>
            </a:r>
            <a:r>
              <a:rPr lang="en" dirty="0" err="1"/>
              <a:t>na</a:t>
            </a:r>
            <a:r>
              <a:rPr lang="en" dirty="0"/>
              <a:t> </a:t>
            </a:r>
            <a:r>
              <a:rPr lang="en" dirty="0" err="1"/>
              <a:t>execução</a:t>
            </a:r>
            <a:endParaRPr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dirty="0"/>
              <a:t>custos </a:t>
            </a:r>
            <a:r>
              <a:rPr lang="en" dirty="0" err="1"/>
              <a:t>colab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 dirty="0" err="1"/>
              <a:t>Proposta</a:t>
            </a:r>
            <a:r>
              <a:rPr lang="en" b="1" dirty="0"/>
              <a:t>:</a:t>
            </a:r>
            <a:endParaRPr b="1" dirty="0"/>
          </a:p>
          <a:p>
            <a:pPr marL="457200" lvl="0" indent="-292100" algn="l" rtl="0">
              <a:spcBef>
                <a:spcPts val="800"/>
              </a:spcBef>
              <a:spcAft>
                <a:spcPts val="0"/>
              </a:spcAft>
              <a:buSzPts val="1000"/>
              <a:buChar char="●"/>
            </a:pPr>
            <a:r>
              <a:rPr lang="en-US" dirty="0"/>
              <a:t>R</a:t>
            </a:r>
            <a:r>
              <a:rPr lang="en" dirty="0" err="1"/>
              <a:t>evisar</a:t>
            </a:r>
            <a:r>
              <a:rPr lang="en" dirty="0"/>
              <a:t> </a:t>
            </a:r>
            <a:r>
              <a:rPr lang="en" dirty="0" err="1"/>
              <a:t>lógica</a:t>
            </a:r>
            <a:r>
              <a:rPr lang="en" dirty="0"/>
              <a:t> de </a:t>
            </a:r>
            <a:r>
              <a:rPr lang="en" dirty="0" err="1"/>
              <a:t>validação</a:t>
            </a:r>
            <a:endParaRPr lang="en" dirty="0"/>
          </a:p>
          <a:p>
            <a:pPr marL="457200" lvl="0" indent="-292100" algn="l" rtl="0">
              <a:spcBef>
                <a:spcPts val="800"/>
              </a:spcBef>
              <a:spcAft>
                <a:spcPts val="0"/>
              </a:spcAft>
              <a:buSzPts val="1000"/>
              <a:buChar char="●"/>
            </a:pPr>
            <a:r>
              <a:rPr lang="en" dirty="0"/>
              <a:t>Usar </a:t>
            </a:r>
            <a:r>
              <a:rPr lang="en" dirty="0" err="1"/>
              <a:t>Iterable</a:t>
            </a:r>
            <a:r>
              <a:rPr lang="en" dirty="0"/>
              <a:t> Dataset para </a:t>
            </a:r>
            <a:r>
              <a:rPr lang="en" dirty="0" err="1"/>
              <a:t>retreinar</a:t>
            </a:r>
            <a:r>
              <a:rPr lang="en" dirty="0"/>
              <a:t> com </a:t>
            </a:r>
            <a:r>
              <a:rPr lang="en" dirty="0" err="1"/>
              <a:t>mais</a:t>
            </a:r>
            <a:r>
              <a:rPr lang="en" dirty="0"/>
              <a:t> triplets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4"/>
          <p:cNvSpPr txBox="1">
            <a:spLocks noGrp="1"/>
          </p:cNvSpPr>
          <p:nvPr>
            <p:ph type="title"/>
          </p:nvPr>
        </p:nvSpPr>
        <p:spPr>
          <a:xfrm>
            <a:off x="518309" y="544463"/>
            <a:ext cx="7743900" cy="10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456" name="Google Shape;456;p24"/>
          <p:cNvSpPr txBox="1">
            <a:spLocks noGrp="1"/>
          </p:cNvSpPr>
          <p:nvPr>
            <p:ph type="body" idx="1"/>
          </p:nvPr>
        </p:nvSpPr>
        <p:spPr>
          <a:xfrm>
            <a:off x="518306" y="1755092"/>
            <a:ext cx="7743900" cy="3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77500" lnSpcReduction="20000"/>
          </a:bodyPr>
          <a:lstStyle/>
          <a:p>
            <a:pPr marL="177800" lvl="0" indent="-168433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61111"/>
              <a:buChar char="▪"/>
            </a:pPr>
            <a:r>
              <a:rPr lang="en" u="sng">
                <a:solidFill>
                  <a:schemeClr val="hlink"/>
                </a:solidFill>
                <a:hlinkClick r:id="rId3"/>
              </a:rPr>
              <a:t>SPLADE</a:t>
            </a:r>
            <a:endParaRPr/>
          </a:p>
          <a:p>
            <a:pPr marL="177800" lvl="0" indent="-168433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61111"/>
              <a:buChar char="▪"/>
            </a:pPr>
            <a:r>
              <a:rPr lang="en" u="sng">
                <a:solidFill>
                  <a:schemeClr val="hlink"/>
                </a:solidFill>
                <a:hlinkClick r:id="rId4"/>
              </a:rPr>
              <a:t>SPLADE v2</a:t>
            </a:r>
            <a:endParaRPr/>
          </a:p>
          <a:p>
            <a:pPr marL="177800" lvl="0" indent="-168433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61111"/>
              <a:buChar char="▪"/>
            </a:pPr>
            <a:r>
              <a:rPr lang="en" u="sng">
                <a:solidFill>
                  <a:schemeClr val="hlink"/>
                </a:solidFill>
                <a:hlinkClick r:id="rId5"/>
              </a:rPr>
              <a:t>Repositório SPLADE V2</a:t>
            </a:r>
            <a:endParaRPr/>
          </a:p>
          <a:p>
            <a:pPr marL="177800" lvl="0" indent="-168433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61111"/>
              <a:buChar char="▪"/>
            </a:pPr>
            <a:r>
              <a:rPr lang="en"/>
              <a:t>Albertina PT-BR</a:t>
            </a:r>
            <a:endParaRPr/>
          </a:p>
          <a:p>
            <a:pPr marL="342900" lvl="1" indent="-163512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ct val="71428"/>
              <a:buChar char="▪"/>
            </a:pPr>
            <a:r>
              <a:rPr lang="en"/>
              <a:t>Repositório: </a:t>
            </a:r>
            <a:r>
              <a:rPr lang="en" b="0" i="0" u="sng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https://huggingface.co/PORTULAN/albertina-ptbr</a:t>
            </a:r>
            <a:r>
              <a:rPr lang="en" b="0" i="0" u="none" strike="noStrike">
                <a:latin typeface="Lato"/>
                <a:ea typeface="Lato"/>
                <a:cs typeface="Lato"/>
                <a:sym typeface="Lato"/>
              </a:rPr>
              <a:t> </a:t>
            </a:r>
            <a:endParaRPr/>
          </a:p>
          <a:p>
            <a:pPr marL="342900" lvl="1" indent="-163512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ct val="71428"/>
              <a:buChar char="▪"/>
            </a:pPr>
            <a:r>
              <a:rPr lang="en"/>
              <a:t>Paper: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https://arxiv.org/abs/2305.06721</a:t>
            </a:r>
            <a:r>
              <a:rPr lang="en"/>
              <a:t> </a:t>
            </a:r>
            <a:endParaRPr/>
          </a:p>
          <a:p>
            <a:pPr marL="177800" lvl="0" indent="-168433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61111"/>
              <a:buChar char="▪"/>
            </a:pPr>
            <a:r>
              <a:rPr lang="en" u="sng">
                <a:solidFill>
                  <a:schemeClr val="hlink"/>
                </a:solidFill>
                <a:hlinkClick r:id="rId8"/>
              </a:rPr>
              <a:t>BERTimbau</a:t>
            </a:r>
            <a:endParaRPr/>
          </a:p>
          <a:p>
            <a:pPr marL="177800" lvl="0" indent="-168433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61111"/>
              <a:buChar char="▪"/>
            </a:pPr>
            <a:r>
              <a:rPr lang="en" u="sng">
                <a:solidFill>
                  <a:schemeClr val="hlink"/>
                </a:solidFill>
                <a:hlinkClick r:id="rId9"/>
              </a:rPr>
              <a:t>mMarco</a:t>
            </a:r>
            <a:endParaRPr/>
          </a:p>
          <a:p>
            <a:pPr marL="177800" lvl="0" indent="-168433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61111"/>
              <a:buChar char="▪"/>
            </a:pPr>
            <a:r>
              <a:rPr lang="en"/>
              <a:t>mRobust</a:t>
            </a:r>
            <a:endParaRPr/>
          </a:p>
          <a:p>
            <a:pPr marL="342900" lvl="0" indent="-219233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78571"/>
              <a:buChar char="▪"/>
            </a:pPr>
            <a:r>
              <a:rPr lang="en" sz="1400"/>
              <a:t>Repositório:</a:t>
            </a:r>
            <a:r>
              <a:rPr lang="en" sz="1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0"/>
              </a:rPr>
              <a:t>https://huggingface.co/datasets/unicamp-dl/mrobust</a:t>
            </a:r>
            <a:endParaRPr/>
          </a:p>
          <a:p>
            <a:pPr marL="342900" lvl="0" indent="-219233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ct val="78571"/>
              <a:buChar char="▪"/>
            </a:pPr>
            <a:r>
              <a:rPr lang="en" sz="1400"/>
              <a:t>Paper: </a:t>
            </a:r>
            <a:r>
              <a:rPr lang="en" sz="1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1"/>
              </a:rPr>
              <a:t>https://arxiv.org/pdf/2209.13738.pdf</a:t>
            </a:r>
            <a:endParaRPr/>
          </a:p>
          <a:p>
            <a:pPr marL="177800" lvl="0" indent="-168433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61111"/>
              <a:buChar char="▪"/>
            </a:pPr>
            <a:r>
              <a:rPr lang="en" u="sng">
                <a:solidFill>
                  <a:schemeClr val="hlink"/>
                </a:solidFill>
                <a:hlinkClick r:id="rId12"/>
              </a:rPr>
              <a:t>Improving Efficient Neural Ranking Models with Cross-Architecture Knowledge Distillation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0" y="0"/>
            <a:ext cx="9156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Google Shape;102;p15"/>
          <p:cNvGrpSpPr/>
          <p:nvPr/>
        </p:nvGrpSpPr>
        <p:grpSpPr>
          <a:xfrm>
            <a:off x="-4660" y="-1"/>
            <a:ext cx="9161120" cy="5143500"/>
            <a:chOff x="-6214" y="-1"/>
            <a:chExt cx="12214827" cy="6858000"/>
          </a:xfrm>
        </p:grpSpPr>
        <p:cxnSp>
          <p:nvCxnSpPr>
            <p:cNvPr id="103" name="Google Shape;103;p15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" name="Google Shape;104;p15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5" name="Google Shape;105;p15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6" name="Google Shape;106;p15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7" name="Google Shape;107;p15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8" name="Google Shape;108;p15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9" name="Google Shape;109;p15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" name="Google Shape;110;p15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" name="Google Shape;111;p15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" name="Google Shape;112;p15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" name="Google Shape;113;p15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" name="Google Shape;114;p15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" name="Google Shape;115;p15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" name="Google Shape;116;p15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" name="Google Shape;117;p15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" name="Google Shape;118;p15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9" name="Google Shape;119;p15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0" name="Google Shape;120;p15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15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15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15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4" name="Google Shape;124;p15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5" name="Google Shape;125;p15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6" name="Google Shape;126;p15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7" name="Google Shape;127;p15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8" name="Google Shape;128;p15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9" name="Google Shape;129;p15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0" name="Google Shape;130;p15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1" name="Google Shape;131;p15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2" name="Google Shape;132;p15"/>
            <p:cNvCxnSpPr/>
            <p:nvPr/>
          </p:nvCxnSpPr>
          <p:spPr>
            <a:xfrm>
              <a:off x="684225" y="171716"/>
              <a:ext cx="0" cy="65115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3" name="Google Shape;133;p15"/>
            <p:cNvCxnSpPr/>
            <p:nvPr/>
          </p:nvCxnSpPr>
          <p:spPr>
            <a:xfrm>
              <a:off x="11508412" y="173267"/>
              <a:ext cx="0" cy="65115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4" name="Google Shape;134;p15"/>
          <p:cNvSpPr/>
          <p:nvPr/>
        </p:nvSpPr>
        <p:spPr>
          <a:xfrm rot="-8100000">
            <a:off x="-212979" y="2365767"/>
            <a:ext cx="425961" cy="425961"/>
          </a:xfrm>
          <a:prstGeom prst="rtTriangle">
            <a:avLst/>
          </a:prstGeom>
          <a:solidFill>
            <a:schemeClr val="accent1">
              <a:alpha val="4863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 txBox="1">
            <a:spLocks noGrp="1"/>
          </p:cNvSpPr>
          <p:nvPr>
            <p:ph type="title"/>
          </p:nvPr>
        </p:nvSpPr>
        <p:spPr>
          <a:xfrm>
            <a:off x="518309" y="544463"/>
            <a:ext cx="2571600" cy="40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lang="en"/>
              <a:t>Descrição do projeto</a:t>
            </a:r>
            <a:endParaRPr/>
          </a:p>
        </p:txBody>
      </p:sp>
      <p:grpSp>
        <p:nvGrpSpPr>
          <p:cNvPr id="136" name="Google Shape;136;p15"/>
          <p:cNvGrpSpPr/>
          <p:nvPr/>
        </p:nvGrpSpPr>
        <p:grpSpPr>
          <a:xfrm>
            <a:off x="3827462" y="1718247"/>
            <a:ext cx="5159700" cy="1298655"/>
            <a:chOff x="0" y="2120826"/>
            <a:chExt cx="6879600" cy="1731540"/>
          </a:xfrm>
        </p:grpSpPr>
        <p:sp>
          <p:nvSpPr>
            <p:cNvPr id="137" name="Google Shape;137;p15"/>
            <p:cNvSpPr/>
            <p:nvPr/>
          </p:nvSpPr>
          <p:spPr>
            <a:xfrm>
              <a:off x="0" y="2371746"/>
              <a:ext cx="6879600" cy="428400"/>
            </a:xfrm>
            <a:prstGeom prst="rect">
              <a:avLst/>
            </a:prstGeom>
            <a:solidFill>
              <a:schemeClr val="lt1">
                <a:alpha val="88630"/>
              </a:schemeClr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43975" y="2120826"/>
              <a:ext cx="4815600" cy="5019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5"/>
            <p:cNvSpPr txBox="1"/>
            <p:nvPr/>
          </p:nvSpPr>
          <p:spPr>
            <a:xfrm>
              <a:off x="368473" y="2145324"/>
              <a:ext cx="4766700" cy="45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6500" tIns="0" rIns="13650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Testar e validar SPLADE-v2 para Português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0" y="3142866"/>
              <a:ext cx="6879600" cy="709500"/>
            </a:xfrm>
            <a:prstGeom prst="rect">
              <a:avLst/>
            </a:prstGeom>
            <a:solidFill>
              <a:schemeClr val="lt1">
                <a:alpha val="88630"/>
              </a:schemeClr>
            </a:solidFill>
            <a:ln w="12700" cap="flat" cmpd="sng">
              <a:solidFill>
                <a:srgbClr val="FC858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5"/>
            <p:cNvSpPr txBox="1"/>
            <p:nvPr/>
          </p:nvSpPr>
          <p:spPr>
            <a:xfrm>
              <a:off x="0" y="3142866"/>
              <a:ext cx="6879600" cy="70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0450" tIns="265550" rIns="400450" bIns="90675" anchor="t" anchorCtr="0">
              <a:noAutofit/>
            </a:bodyPr>
            <a:lstStyle/>
            <a:p>
              <a:pPr marL="127000" marR="0" lvl="1" indent="-1333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Uso do </a:t>
              </a:r>
              <a:r>
                <a:rPr lang="en" sz="1300">
                  <a:solidFill>
                    <a:schemeClr val="dk1"/>
                  </a:solidFill>
                </a:rPr>
                <a:t>BERTimbau</a:t>
              </a:r>
              <a:r>
                <a:rPr lang="en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como ponto de partida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343975" y="2891946"/>
              <a:ext cx="4815600" cy="501900"/>
            </a:xfrm>
            <a:prstGeom prst="roundRect">
              <a:avLst>
                <a:gd name="adj" fmla="val 16667"/>
              </a:avLst>
            </a:prstGeom>
            <a:solidFill>
              <a:srgbClr val="FC858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5"/>
            <p:cNvSpPr txBox="1"/>
            <p:nvPr/>
          </p:nvSpPr>
          <p:spPr>
            <a:xfrm>
              <a:off x="368473" y="2916444"/>
              <a:ext cx="4766700" cy="45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6500" tIns="0" rIns="13650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Hipótese a ser testada</a:t>
              </a: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/>
          <p:nvPr/>
        </p:nvSpPr>
        <p:spPr>
          <a:xfrm>
            <a:off x="0" y="0"/>
            <a:ext cx="9156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16"/>
          <p:cNvGrpSpPr/>
          <p:nvPr/>
        </p:nvGrpSpPr>
        <p:grpSpPr>
          <a:xfrm>
            <a:off x="-4660" y="-1"/>
            <a:ext cx="9161120" cy="5143500"/>
            <a:chOff x="-6214" y="-1"/>
            <a:chExt cx="12214827" cy="6858000"/>
          </a:xfrm>
        </p:grpSpPr>
        <p:cxnSp>
          <p:nvCxnSpPr>
            <p:cNvPr id="150" name="Google Shape;150;p16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1" name="Google Shape;151;p16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2" name="Google Shape;152;p16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" name="Google Shape;153;p16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4" name="Google Shape;154;p16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" name="Google Shape;155;p16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6" name="Google Shape;156;p16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7" name="Google Shape;157;p16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8" name="Google Shape;158;p16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" name="Google Shape;159;p16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0" name="Google Shape;160;p16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1" name="Google Shape;161;p16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2" name="Google Shape;162;p16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3" name="Google Shape;163;p16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4" name="Google Shape;164;p16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5" name="Google Shape;165;p16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6" name="Google Shape;166;p16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7" name="Google Shape;167;p16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8" name="Google Shape;168;p16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9" name="Google Shape;169;p16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0" name="Google Shape;170;p16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1" name="Google Shape;171;p16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2" name="Google Shape;172;p16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3" name="Google Shape;173;p16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4" name="Google Shape;174;p16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5" name="Google Shape;175;p16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6" name="Google Shape;176;p16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7" name="Google Shape;177;p16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8" name="Google Shape;178;p16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9" name="Google Shape;179;p16"/>
            <p:cNvCxnSpPr/>
            <p:nvPr/>
          </p:nvCxnSpPr>
          <p:spPr>
            <a:xfrm>
              <a:off x="684225" y="171716"/>
              <a:ext cx="0" cy="65115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0" name="Google Shape;180;p16"/>
            <p:cNvCxnSpPr/>
            <p:nvPr/>
          </p:nvCxnSpPr>
          <p:spPr>
            <a:xfrm>
              <a:off x="11508412" y="173267"/>
              <a:ext cx="0" cy="65115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81" name="Google Shape;181;p16"/>
          <p:cNvSpPr/>
          <p:nvPr/>
        </p:nvSpPr>
        <p:spPr>
          <a:xfrm rot="-8100000">
            <a:off x="-212979" y="2365768"/>
            <a:ext cx="425961" cy="425961"/>
          </a:xfrm>
          <a:prstGeom prst="rtTriangle">
            <a:avLst/>
          </a:prstGeom>
          <a:solidFill>
            <a:schemeClr val="accent1">
              <a:alpha val="4863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6"/>
          <p:cNvSpPr txBox="1">
            <a:spLocks noGrp="1"/>
          </p:cNvSpPr>
          <p:nvPr>
            <p:ph type="title"/>
          </p:nvPr>
        </p:nvSpPr>
        <p:spPr>
          <a:xfrm>
            <a:off x="518309" y="544463"/>
            <a:ext cx="2571600" cy="40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lang="en"/>
              <a:t>Descrição do projeto</a:t>
            </a:r>
            <a:endParaRPr/>
          </a:p>
        </p:txBody>
      </p:sp>
      <p:pic>
        <p:nvPicPr>
          <p:cNvPr id="183" name="Google Shape;18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4558" y="489244"/>
            <a:ext cx="4955848" cy="407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/>
          <p:nvPr/>
        </p:nvSpPr>
        <p:spPr>
          <a:xfrm>
            <a:off x="0" y="0"/>
            <a:ext cx="9156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" name="Google Shape;189;p17"/>
          <p:cNvGrpSpPr/>
          <p:nvPr/>
        </p:nvGrpSpPr>
        <p:grpSpPr>
          <a:xfrm>
            <a:off x="-4660" y="-1"/>
            <a:ext cx="9161120" cy="5143500"/>
            <a:chOff x="-6214" y="-1"/>
            <a:chExt cx="12214827" cy="6858000"/>
          </a:xfrm>
        </p:grpSpPr>
        <p:cxnSp>
          <p:nvCxnSpPr>
            <p:cNvPr id="190" name="Google Shape;190;p17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1" name="Google Shape;191;p17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2" name="Google Shape;192;p17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3" name="Google Shape;193;p17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4" name="Google Shape;194;p17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5" name="Google Shape;195;p17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6" name="Google Shape;196;p17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7" name="Google Shape;197;p17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8" name="Google Shape;198;p17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9" name="Google Shape;199;p17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0" name="Google Shape;200;p17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1" name="Google Shape;201;p17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2" name="Google Shape;202;p17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3" name="Google Shape;203;p17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" name="Google Shape;204;p17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5" name="Google Shape;205;p17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6" name="Google Shape;206;p17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" name="Google Shape;207;p17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8" name="Google Shape;208;p17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9" name="Google Shape;209;p17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0" name="Google Shape;210;p17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1" name="Google Shape;211;p17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2" name="Google Shape;212;p17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3" name="Google Shape;213;p17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4" name="Google Shape;214;p17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5" name="Google Shape;215;p17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6" name="Google Shape;216;p17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7" name="Google Shape;217;p17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8" name="Google Shape;218;p17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9" name="Google Shape;219;p17"/>
            <p:cNvCxnSpPr/>
            <p:nvPr/>
          </p:nvCxnSpPr>
          <p:spPr>
            <a:xfrm>
              <a:off x="684225" y="171716"/>
              <a:ext cx="0" cy="65115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0" name="Google Shape;220;p17"/>
            <p:cNvCxnSpPr/>
            <p:nvPr/>
          </p:nvCxnSpPr>
          <p:spPr>
            <a:xfrm>
              <a:off x="11508412" y="173267"/>
              <a:ext cx="0" cy="65115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1" name="Google Shape;221;p17"/>
          <p:cNvSpPr/>
          <p:nvPr/>
        </p:nvSpPr>
        <p:spPr>
          <a:xfrm rot="-8100000">
            <a:off x="-212979" y="2365767"/>
            <a:ext cx="425961" cy="425961"/>
          </a:xfrm>
          <a:prstGeom prst="rtTriangle">
            <a:avLst/>
          </a:prstGeom>
          <a:solidFill>
            <a:schemeClr val="accent1">
              <a:alpha val="4863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7"/>
          <p:cNvSpPr txBox="1">
            <a:spLocks noGrp="1"/>
          </p:cNvSpPr>
          <p:nvPr>
            <p:ph type="title"/>
          </p:nvPr>
        </p:nvSpPr>
        <p:spPr>
          <a:xfrm>
            <a:off x="518309" y="544463"/>
            <a:ext cx="2571600" cy="40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lang="en"/>
              <a:t>Metodologia</a:t>
            </a:r>
            <a:endParaRPr/>
          </a:p>
        </p:txBody>
      </p:sp>
      <p:grpSp>
        <p:nvGrpSpPr>
          <p:cNvPr id="223" name="Google Shape;223;p17"/>
          <p:cNvGrpSpPr/>
          <p:nvPr/>
        </p:nvGrpSpPr>
        <p:grpSpPr>
          <a:xfrm>
            <a:off x="3827461" y="855614"/>
            <a:ext cx="5159718" cy="3023897"/>
            <a:chOff x="0" y="970649"/>
            <a:chExt cx="6879624" cy="4031862"/>
          </a:xfrm>
        </p:grpSpPr>
        <p:sp>
          <p:nvSpPr>
            <p:cNvPr id="224" name="Google Shape;224;p17"/>
            <p:cNvSpPr/>
            <p:nvPr/>
          </p:nvSpPr>
          <p:spPr>
            <a:xfrm>
              <a:off x="0" y="970649"/>
              <a:ext cx="6879600" cy="1791900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542070" y="1373842"/>
              <a:ext cx="985500" cy="9855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2069724" y="970649"/>
              <a:ext cx="4809900" cy="179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7"/>
            <p:cNvSpPr txBox="1"/>
            <p:nvPr/>
          </p:nvSpPr>
          <p:spPr>
            <a:xfrm>
              <a:off x="2069724" y="970649"/>
              <a:ext cx="4809900" cy="179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50" tIns="142250" rIns="142250" bIns="1422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lang="en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Avaliar código do SPLADE-v2 para possível reutilização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0" y="3210611"/>
              <a:ext cx="6879600" cy="1791900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542070" y="3613804"/>
              <a:ext cx="985500" cy="9855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2069724" y="3210611"/>
              <a:ext cx="4809900" cy="179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7"/>
            <p:cNvSpPr txBox="1"/>
            <p:nvPr/>
          </p:nvSpPr>
          <p:spPr>
            <a:xfrm>
              <a:off x="2069724" y="3210611"/>
              <a:ext cx="4809900" cy="179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50" tIns="142250" rIns="142250" bIns="1422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lang="en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Avaliar outras bibliotecas que possam apoiar o desenvolvimento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"/>
          <p:cNvSpPr/>
          <p:nvPr/>
        </p:nvSpPr>
        <p:spPr>
          <a:xfrm>
            <a:off x="0" y="0"/>
            <a:ext cx="9141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" name="Google Shape;237;p18"/>
          <p:cNvGrpSpPr/>
          <p:nvPr/>
        </p:nvGrpSpPr>
        <p:grpSpPr>
          <a:xfrm>
            <a:off x="-4660" y="-1"/>
            <a:ext cx="9161120" cy="5143500"/>
            <a:chOff x="-6214" y="-1"/>
            <a:chExt cx="12214827" cy="6858000"/>
          </a:xfrm>
        </p:grpSpPr>
        <p:cxnSp>
          <p:nvCxnSpPr>
            <p:cNvPr id="238" name="Google Shape;238;p18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9" name="Google Shape;239;p18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0" name="Google Shape;240;p18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1" name="Google Shape;241;p18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2" name="Google Shape;242;p18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3" name="Google Shape;243;p18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4" name="Google Shape;244;p18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5" name="Google Shape;245;p18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6" name="Google Shape;246;p18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7" name="Google Shape;247;p18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8" name="Google Shape;248;p18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9" name="Google Shape;249;p18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0" name="Google Shape;250;p18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1" name="Google Shape;251;p18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2" name="Google Shape;252;p18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3" name="Google Shape;253;p18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4" name="Google Shape;254;p18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5" name="Google Shape;255;p18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6" name="Google Shape;256;p18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7" name="Google Shape;257;p18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8" name="Google Shape;258;p18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9" name="Google Shape;259;p18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0" name="Google Shape;260;p18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1" name="Google Shape;261;p18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2" name="Google Shape;262;p18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3" name="Google Shape;263;p18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4" name="Google Shape;264;p18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5" name="Google Shape;265;p18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6" name="Google Shape;266;p18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7" name="Google Shape;267;p18"/>
            <p:cNvCxnSpPr/>
            <p:nvPr/>
          </p:nvCxnSpPr>
          <p:spPr>
            <a:xfrm>
              <a:off x="684225" y="171716"/>
              <a:ext cx="0" cy="65115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8" name="Google Shape;268;p18"/>
            <p:cNvCxnSpPr/>
            <p:nvPr/>
          </p:nvCxnSpPr>
          <p:spPr>
            <a:xfrm>
              <a:off x="11508412" y="173267"/>
              <a:ext cx="0" cy="65115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69" name="Google Shape;269;p18"/>
          <p:cNvSpPr txBox="1">
            <a:spLocks noGrp="1"/>
          </p:cNvSpPr>
          <p:nvPr>
            <p:ph type="title"/>
          </p:nvPr>
        </p:nvSpPr>
        <p:spPr>
          <a:xfrm>
            <a:off x="4566490" y="544463"/>
            <a:ext cx="3695700" cy="14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lang="en"/>
              <a:t>Datasets</a:t>
            </a:r>
            <a:endParaRPr/>
          </a:p>
        </p:txBody>
      </p:sp>
      <p:pic>
        <p:nvPicPr>
          <p:cNvPr id="270" name="Google Shape;270;p18" descr="Script de computador num ecrã"/>
          <p:cNvPicPr preferRelativeResize="0"/>
          <p:nvPr/>
        </p:nvPicPr>
        <p:blipFill rotWithShape="1">
          <a:blip r:embed="rId3">
            <a:alphaModFix/>
          </a:blip>
          <a:srcRect l="1618" r="41395"/>
          <a:stretch/>
        </p:blipFill>
        <p:spPr>
          <a:xfrm>
            <a:off x="1" y="8"/>
            <a:ext cx="4391651" cy="5143500"/>
          </a:xfrm>
          <a:custGeom>
            <a:avLst/>
            <a:gdLst/>
            <a:ahLst/>
            <a:cxnLst/>
            <a:rect l="l" t="t" r="r" b="b"/>
            <a:pathLst>
              <a:path w="6036633" h="6858000" extrusionOk="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71" name="Google Shape;271;p18"/>
          <p:cNvSpPr/>
          <p:nvPr/>
        </p:nvSpPr>
        <p:spPr>
          <a:xfrm rot="-2700000">
            <a:off x="4722951" y="-219340"/>
            <a:ext cx="425961" cy="425961"/>
          </a:xfrm>
          <a:prstGeom prst="rtTriangle">
            <a:avLst/>
          </a:prstGeom>
          <a:solidFill>
            <a:schemeClr val="accent1">
              <a:alpha val="4863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8"/>
          <p:cNvSpPr txBox="1">
            <a:spLocks noGrp="1"/>
          </p:cNvSpPr>
          <p:nvPr>
            <p:ph type="body" idx="1"/>
          </p:nvPr>
        </p:nvSpPr>
        <p:spPr>
          <a:xfrm>
            <a:off x="4566490" y="2164587"/>
            <a:ext cx="3695700" cy="24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en"/>
              <a:t>Treinamento </a:t>
            </a:r>
            <a:endParaRPr/>
          </a:p>
          <a:p>
            <a:pPr marL="342900" lvl="1" indent="-1651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</a:pPr>
            <a:r>
              <a:rPr lang="en"/>
              <a:t>mMARCO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100"/>
              <a:buChar char="▪"/>
            </a:pPr>
            <a:r>
              <a:rPr lang="en"/>
              <a:t>Teste</a:t>
            </a:r>
            <a:endParaRPr/>
          </a:p>
          <a:p>
            <a:pPr marL="342900" lvl="1" indent="-1651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</a:pPr>
            <a:r>
              <a:rPr lang="en"/>
              <a:t>mRobust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"/>
          <p:cNvSpPr/>
          <p:nvPr/>
        </p:nvSpPr>
        <p:spPr>
          <a:xfrm>
            <a:off x="0" y="0"/>
            <a:ext cx="9141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8" name="Google Shape;278;p19"/>
          <p:cNvGrpSpPr/>
          <p:nvPr/>
        </p:nvGrpSpPr>
        <p:grpSpPr>
          <a:xfrm>
            <a:off x="-4660" y="-1"/>
            <a:ext cx="9161120" cy="5143500"/>
            <a:chOff x="-6214" y="-1"/>
            <a:chExt cx="12214827" cy="6858000"/>
          </a:xfrm>
        </p:grpSpPr>
        <p:cxnSp>
          <p:nvCxnSpPr>
            <p:cNvPr id="279" name="Google Shape;279;p19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0" name="Google Shape;280;p19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1" name="Google Shape;281;p19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2" name="Google Shape;282;p19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3" name="Google Shape;283;p19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4" name="Google Shape;284;p19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5" name="Google Shape;285;p19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6" name="Google Shape;286;p19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7" name="Google Shape;287;p19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8" name="Google Shape;288;p19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9" name="Google Shape;289;p19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0" name="Google Shape;290;p19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1" name="Google Shape;291;p19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2" name="Google Shape;292;p19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3" name="Google Shape;293;p19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4" name="Google Shape;294;p19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5" name="Google Shape;295;p19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6" name="Google Shape;296;p19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7" name="Google Shape;297;p19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8" name="Google Shape;298;p19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9" name="Google Shape;299;p19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0" name="Google Shape;300;p19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1" name="Google Shape;301;p19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2" name="Google Shape;302;p19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3" name="Google Shape;303;p19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4" name="Google Shape;304;p19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5" name="Google Shape;305;p19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6" name="Google Shape;306;p19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7" name="Google Shape;307;p19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8" name="Google Shape;308;p19"/>
            <p:cNvCxnSpPr/>
            <p:nvPr/>
          </p:nvCxnSpPr>
          <p:spPr>
            <a:xfrm>
              <a:off x="684225" y="171716"/>
              <a:ext cx="0" cy="65115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9" name="Google Shape;309;p19"/>
            <p:cNvCxnSpPr/>
            <p:nvPr/>
          </p:nvCxnSpPr>
          <p:spPr>
            <a:xfrm>
              <a:off x="11508412" y="173267"/>
              <a:ext cx="0" cy="65115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10" name="Google Shape;310;p19"/>
          <p:cNvSpPr/>
          <p:nvPr/>
        </p:nvSpPr>
        <p:spPr>
          <a:xfrm rot="-2700000">
            <a:off x="4720140" y="-212981"/>
            <a:ext cx="425961" cy="425961"/>
          </a:xfrm>
          <a:prstGeom prst="rtTriangle">
            <a:avLst/>
          </a:prstGeom>
          <a:solidFill>
            <a:schemeClr val="accent1">
              <a:alpha val="4863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9"/>
          <p:cNvSpPr txBox="1">
            <a:spLocks noGrp="1"/>
          </p:cNvSpPr>
          <p:nvPr>
            <p:ph type="title"/>
          </p:nvPr>
        </p:nvSpPr>
        <p:spPr>
          <a:xfrm>
            <a:off x="4569668" y="544463"/>
            <a:ext cx="3687900" cy="10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lang="en"/>
              <a:t>Métricas</a:t>
            </a:r>
            <a:endParaRPr/>
          </a:p>
        </p:txBody>
      </p:sp>
      <p:sp>
        <p:nvSpPr>
          <p:cNvPr id="312" name="Google Shape;312;p19"/>
          <p:cNvSpPr txBox="1">
            <a:spLocks noGrp="1"/>
          </p:cNvSpPr>
          <p:nvPr>
            <p:ph type="body" idx="1"/>
          </p:nvPr>
        </p:nvSpPr>
        <p:spPr>
          <a:xfrm>
            <a:off x="4569668" y="1755097"/>
            <a:ext cx="36879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en"/>
              <a:t>As mesmas utilizadas pela versão original do SPLADE-V2</a:t>
            </a:r>
            <a:endParaRPr/>
          </a:p>
          <a:p>
            <a:pPr marL="342900" lvl="1" indent="-1651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</a:pPr>
            <a:r>
              <a:rPr lang="en"/>
              <a:t>nDCG@10</a:t>
            </a:r>
            <a:endParaRPr/>
          </a:p>
          <a:p>
            <a:pPr marL="342900" lvl="1" indent="-1651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</a:pPr>
            <a:r>
              <a:rPr lang="en"/>
              <a:t>nDCG@20</a:t>
            </a:r>
            <a:endParaRPr/>
          </a:p>
          <a:p>
            <a:pPr marL="342900" lvl="1" indent="-1651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</a:pPr>
            <a:r>
              <a:rPr lang="en"/>
              <a:t>MRR@10</a:t>
            </a:r>
            <a:endParaRPr/>
          </a:p>
          <a:p>
            <a:pPr marL="342900" lvl="1" indent="-1651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</a:pPr>
            <a:r>
              <a:rPr lang="en"/>
              <a:t>R@1000</a:t>
            </a:r>
            <a:endParaRPr/>
          </a:p>
          <a:p>
            <a:pPr marL="342900" lvl="1" indent="-101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  <p:pic>
        <p:nvPicPr>
          <p:cNvPr id="313" name="Google Shape;313;p19" descr="Gau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308" y="926932"/>
            <a:ext cx="3309154" cy="3309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>
            <a:spLocks noGrp="1"/>
          </p:cNvSpPr>
          <p:nvPr>
            <p:ph type="title"/>
          </p:nvPr>
        </p:nvSpPr>
        <p:spPr>
          <a:xfrm>
            <a:off x="489731" y="472688"/>
            <a:ext cx="77439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Resultados Esperados</a:t>
            </a:r>
            <a:endParaRPr/>
          </a:p>
        </p:txBody>
      </p:sp>
      <p:pic>
        <p:nvPicPr>
          <p:cNvPr id="319" name="Google Shape;31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767" y="1048688"/>
            <a:ext cx="8018471" cy="3758212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0"/>
          <p:cNvSpPr txBox="1">
            <a:spLocks noGrp="1"/>
          </p:cNvSpPr>
          <p:nvPr>
            <p:ph type="body" idx="1"/>
          </p:nvPr>
        </p:nvSpPr>
        <p:spPr>
          <a:xfrm>
            <a:off x="0" y="4806900"/>
            <a:ext cx="81204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10000"/>
          </a:bodyPr>
          <a:lstStyle/>
          <a:p>
            <a:pPr marL="0" lvl="1" indent="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</a:pPr>
            <a:r>
              <a:rPr lang="en" sz="1500"/>
              <a:t>Fonte: 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https://arxiv.org/pdf/2209.13738.pdf</a:t>
            </a:r>
            <a:endParaRPr sz="1500"/>
          </a:p>
        </p:txBody>
      </p:sp>
      <p:sp>
        <p:nvSpPr>
          <p:cNvPr id="321" name="Google Shape;321;p20"/>
          <p:cNvSpPr/>
          <p:nvPr/>
        </p:nvSpPr>
        <p:spPr>
          <a:xfrm>
            <a:off x="3174675" y="1148719"/>
            <a:ext cx="685800" cy="31149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/>
          <p:nvPr/>
        </p:nvSpPr>
        <p:spPr>
          <a:xfrm>
            <a:off x="0" y="0"/>
            <a:ext cx="9141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7" name="Google Shape;327;p21"/>
          <p:cNvGrpSpPr/>
          <p:nvPr/>
        </p:nvGrpSpPr>
        <p:grpSpPr>
          <a:xfrm>
            <a:off x="-4660" y="-1"/>
            <a:ext cx="9161120" cy="5143500"/>
            <a:chOff x="-6214" y="-1"/>
            <a:chExt cx="12214827" cy="6858000"/>
          </a:xfrm>
        </p:grpSpPr>
        <p:cxnSp>
          <p:nvCxnSpPr>
            <p:cNvPr id="328" name="Google Shape;328;p2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9" name="Google Shape;329;p2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0" name="Google Shape;330;p2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1" name="Google Shape;331;p2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2" name="Google Shape;332;p21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3" name="Google Shape;333;p21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4" name="Google Shape;334;p21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5" name="Google Shape;335;p21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6" name="Google Shape;336;p21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7" name="Google Shape;337;p21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8" name="Google Shape;338;p21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9" name="Google Shape;339;p21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0" name="Google Shape;340;p21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1" name="Google Shape;341;p21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2" name="Google Shape;342;p21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3" name="Google Shape;343;p2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4" name="Google Shape;344;p2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5" name="Google Shape;345;p21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6" name="Google Shape;346;p21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7" name="Google Shape;347;p21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8" name="Google Shape;348;p21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9" name="Google Shape;349;p21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0" name="Google Shape;350;p21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1" name="Google Shape;351;p21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2" name="Google Shape;352;p21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3" name="Google Shape;353;p21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4" name="Google Shape;354;p21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5" name="Google Shape;355;p2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6" name="Google Shape;356;p21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7" name="Google Shape;357;p21"/>
            <p:cNvCxnSpPr/>
            <p:nvPr/>
          </p:nvCxnSpPr>
          <p:spPr>
            <a:xfrm>
              <a:off x="684225" y="171716"/>
              <a:ext cx="0" cy="65115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8" name="Google Shape;358;p21"/>
            <p:cNvCxnSpPr/>
            <p:nvPr/>
          </p:nvCxnSpPr>
          <p:spPr>
            <a:xfrm>
              <a:off x="11508412" y="173267"/>
              <a:ext cx="0" cy="65115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3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59" name="Google Shape;359;p21"/>
          <p:cNvSpPr txBox="1">
            <a:spLocks noGrp="1"/>
          </p:cNvSpPr>
          <p:nvPr>
            <p:ph type="title"/>
          </p:nvPr>
        </p:nvSpPr>
        <p:spPr>
          <a:xfrm>
            <a:off x="518309" y="544463"/>
            <a:ext cx="3695700" cy="14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en" sz="2600"/>
              <a:t>Experimentos adicionais/alternativos</a:t>
            </a:r>
            <a:endParaRPr/>
          </a:p>
        </p:txBody>
      </p:sp>
      <p:sp>
        <p:nvSpPr>
          <p:cNvPr id="360" name="Google Shape;360;p21"/>
          <p:cNvSpPr/>
          <p:nvPr/>
        </p:nvSpPr>
        <p:spPr>
          <a:xfrm rot="-8100000">
            <a:off x="-209603" y="1548351"/>
            <a:ext cx="425961" cy="425961"/>
          </a:xfrm>
          <a:prstGeom prst="rtTriangle">
            <a:avLst/>
          </a:prstGeom>
          <a:solidFill>
            <a:schemeClr val="accent1">
              <a:alpha val="4863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1"/>
          <p:cNvSpPr txBox="1">
            <a:spLocks noGrp="1"/>
          </p:cNvSpPr>
          <p:nvPr>
            <p:ph type="body" idx="1"/>
          </p:nvPr>
        </p:nvSpPr>
        <p:spPr>
          <a:xfrm>
            <a:off x="518309" y="2164587"/>
            <a:ext cx="3695700" cy="24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en"/>
              <a:t>Destilação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en"/>
              <a:t>Pontos de partida para comparação</a:t>
            </a:r>
            <a:endParaRPr/>
          </a:p>
          <a:p>
            <a:pPr marL="520700" lvl="1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en"/>
              <a:t>PTT5 Encoder</a:t>
            </a:r>
            <a:endParaRPr/>
          </a:p>
          <a:p>
            <a:pPr marL="520700" lvl="1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en"/>
              <a:t>BERTimbau</a:t>
            </a:r>
            <a:endParaRPr/>
          </a:p>
          <a:p>
            <a:pPr marL="520700" lvl="1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en"/>
              <a:t>OpenAI Embeddings (a depender do tamanho do dataset e dos custos)</a:t>
            </a:r>
            <a:endParaRPr/>
          </a:p>
        </p:txBody>
      </p:sp>
      <p:pic>
        <p:nvPicPr>
          <p:cNvPr id="362" name="Google Shape;362;p21"/>
          <p:cNvPicPr preferRelativeResize="0"/>
          <p:nvPr/>
        </p:nvPicPr>
        <p:blipFill rotWithShape="1">
          <a:blip r:embed="rId3">
            <a:alphaModFix/>
          </a:blip>
          <a:srcRect l="2611" r="40003"/>
          <a:stretch/>
        </p:blipFill>
        <p:spPr>
          <a:xfrm>
            <a:off x="4731983" y="1"/>
            <a:ext cx="4427554" cy="5143498"/>
          </a:xfrm>
          <a:custGeom>
            <a:avLst/>
            <a:gdLst/>
            <a:ahLst/>
            <a:cxnLst/>
            <a:rect l="l" t="t" r="r" b="b"/>
            <a:pathLst>
              <a:path w="5923149" h="6857997" extrusionOk="0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2"/>
          <p:cNvSpPr txBox="1">
            <a:spLocks noGrp="1"/>
          </p:cNvSpPr>
          <p:nvPr>
            <p:ph type="title"/>
          </p:nvPr>
        </p:nvSpPr>
        <p:spPr>
          <a:xfrm>
            <a:off x="579903" y="-174187"/>
            <a:ext cx="7743900" cy="10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Cronograma</a:t>
            </a:r>
            <a:endParaRPr/>
          </a:p>
        </p:txBody>
      </p:sp>
      <p:sp>
        <p:nvSpPr>
          <p:cNvPr id="368" name="Google Shape;368;p22"/>
          <p:cNvSpPr/>
          <p:nvPr/>
        </p:nvSpPr>
        <p:spPr>
          <a:xfrm>
            <a:off x="2526394" y="987206"/>
            <a:ext cx="1003500" cy="322200"/>
          </a:xfrm>
          <a:prstGeom prst="rect">
            <a:avLst/>
          </a:prstGeom>
          <a:solidFill>
            <a:srgbClr val="2F2F2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18/05 - 25/05</a:t>
            </a:r>
            <a:endParaRPr sz="8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22"/>
          <p:cNvSpPr/>
          <p:nvPr/>
        </p:nvSpPr>
        <p:spPr>
          <a:xfrm>
            <a:off x="635156" y="2219194"/>
            <a:ext cx="1891800" cy="462900"/>
          </a:xfrm>
          <a:prstGeom prst="rect">
            <a:avLst/>
          </a:prstGeom>
          <a:solidFill>
            <a:srgbClr val="2F2F2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familiarização com o Albertina PT-BR ou BERTimbau</a:t>
            </a:r>
            <a:endParaRPr sz="9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22"/>
          <p:cNvSpPr/>
          <p:nvPr/>
        </p:nvSpPr>
        <p:spPr>
          <a:xfrm>
            <a:off x="635156" y="2681719"/>
            <a:ext cx="1891800" cy="462900"/>
          </a:xfrm>
          <a:prstGeom prst="rect">
            <a:avLst/>
          </a:prstGeom>
          <a:solidFill>
            <a:srgbClr val="3D3D3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organização dos datasets mMARCO, mRobust04</a:t>
            </a:r>
            <a:endParaRPr sz="9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22"/>
          <p:cNvSpPr/>
          <p:nvPr/>
        </p:nvSpPr>
        <p:spPr>
          <a:xfrm>
            <a:off x="635156" y="3144075"/>
            <a:ext cx="1891800" cy="462900"/>
          </a:xfrm>
          <a:prstGeom prst="rect">
            <a:avLst/>
          </a:prstGeom>
          <a:solidFill>
            <a:srgbClr val="3D3D3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finetuning do </a:t>
            </a:r>
            <a:r>
              <a:rPr lang="en" sz="9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SPLADE_v2</a:t>
            </a:r>
            <a:r>
              <a:rPr lang="en" sz="9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9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BERTimbau</a:t>
            </a:r>
            <a:r>
              <a:rPr lang="en" sz="9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22"/>
          <p:cNvSpPr/>
          <p:nvPr/>
        </p:nvSpPr>
        <p:spPr>
          <a:xfrm>
            <a:off x="635156" y="3606581"/>
            <a:ext cx="1891800" cy="462900"/>
          </a:xfrm>
          <a:prstGeom prst="rect">
            <a:avLst/>
          </a:prstGeom>
          <a:solidFill>
            <a:srgbClr val="3D3D3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avaliação no mRobust04</a:t>
            </a:r>
            <a:endParaRPr sz="9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22"/>
          <p:cNvSpPr/>
          <p:nvPr/>
        </p:nvSpPr>
        <p:spPr>
          <a:xfrm>
            <a:off x="635156" y="1757025"/>
            <a:ext cx="1891800" cy="462900"/>
          </a:xfrm>
          <a:prstGeom prst="rect">
            <a:avLst/>
          </a:prstGeom>
          <a:solidFill>
            <a:srgbClr val="2F2F2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avaliar o github naver/splade para reutilização</a:t>
            </a:r>
            <a:endParaRPr sz="9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22"/>
          <p:cNvSpPr/>
          <p:nvPr/>
        </p:nvSpPr>
        <p:spPr>
          <a:xfrm>
            <a:off x="3339493" y="154744"/>
            <a:ext cx="44700" cy="453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2"/>
          <p:cNvSpPr/>
          <p:nvPr/>
        </p:nvSpPr>
        <p:spPr>
          <a:xfrm>
            <a:off x="4214678" y="154743"/>
            <a:ext cx="44700" cy="453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2"/>
          <p:cNvSpPr/>
          <p:nvPr/>
        </p:nvSpPr>
        <p:spPr>
          <a:xfrm>
            <a:off x="2526394" y="1308600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2"/>
          <p:cNvSpPr/>
          <p:nvPr/>
        </p:nvSpPr>
        <p:spPr>
          <a:xfrm>
            <a:off x="634556" y="1294313"/>
            <a:ext cx="1891800" cy="462900"/>
          </a:xfrm>
          <a:prstGeom prst="rect">
            <a:avLst/>
          </a:prstGeom>
          <a:solidFill>
            <a:srgbClr val="2F2F2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releitura dos artigos de interesse SPLADE e SPLADE-v2</a:t>
            </a:r>
            <a:endParaRPr sz="9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22"/>
          <p:cNvSpPr/>
          <p:nvPr/>
        </p:nvSpPr>
        <p:spPr>
          <a:xfrm>
            <a:off x="635156" y="4069181"/>
            <a:ext cx="1891800" cy="462900"/>
          </a:xfrm>
          <a:prstGeom prst="rect">
            <a:avLst/>
          </a:prstGeom>
          <a:solidFill>
            <a:srgbClr val="3D3D3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repetir o processo com /PTT5-v2</a:t>
            </a:r>
            <a:endParaRPr sz="9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22"/>
          <p:cNvSpPr/>
          <p:nvPr/>
        </p:nvSpPr>
        <p:spPr>
          <a:xfrm>
            <a:off x="635156" y="4526381"/>
            <a:ext cx="1891800" cy="462900"/>
          </a:xfrm>
          <a:prstGeom prst="rect">
            <a:avLst/>
          </a:prstGeom>
          <a:solidFill>
            <a:srgbClr val="3D3D3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compilação dos resultados e do texto de entrega</a:t>
            </a:r>
            <a:endParaRPr sz="9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22"/>
          <p:cNvSpPr/>
          <p:nvPr/>
        </p:nvSpPr>
        <p:spPr>
          <a:xfrm>
            <a:off x="3519544" y="985311"/>
            <a:ext cx="1003500" cy="322200"/>
          </a:xfrm>
          <a:prstGeom prst="rect">
            <a:avLst/>
          </a:prstGeom>
          <a:solidFill>
            <a:srgbClr val="2F2F2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25/05 - 01/06</a:t>
            </a:r>
            <a:endParaRPr sz="10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22"/>
          <p:cNvSpPr/>
          <p:nvPr/>
        </p:nvSpPr>
        <p:spPr>
          <a:xfrm>
            <a:off x="4523043" y="986327"/>
            <a:ext cx="1003500" cy="322200"/>
          </a:xfrm>
          <a:prstGeom prst="rect">
            <a:avLst/>
          </a:prstGeom>
          <a:solidFill>
            <a:srgbClr val="2F2F2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01/06 - 08/06</a:t>
            </a:r>
            <a:endParaRPr sz="10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22"/>
          <p:cNvSpPr/>
          <p:nvPr/>
        </p:nvSpPr>
        <p:spPr>
          <a:xfrm>
            <a:off x="5516194" y="984299"/>
            <a:ext cx="1003500" cy="322200"/>
          </a:xfrm>
          <a:prstGeom prst="rect">
            <a:avLst/>
          </a:prstGeom>
          <a:solidFill>
            <a:srgbClr val="2F2F2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08/06 - 15/06</a:t>
            </a:r>
            <a:endParaRPr sz="10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22"/>
          <p:cNvSpPr/>
          <p:nvPr/>
        </p:nvSpPr>
        <p:spPr>
          <a:xfrm>
            <a:off x="6519693" y="984608"/>
            <a:ext cx="1003500" cy="322200"/>
          </a:xfrm>
          <a:prstGeom prst="rect">
            <a:avLst/>
          </a:prstGeom>
          <a:solidFill>
            <a:srgbClr val="2F2F2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15/06 - 22/06</a:t>
            </a:r>
            <a:endParaRPr sz="10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22"/>
          <p:cNvSpPr/>
          <p:nvPr/>
        </p:nvSpPr>
        <p:spPr>
          <a:xfrm>
            <a:off x="7512844" y="986323"/>
            <a:ext cx="1003500" cy="322200"/>
          </a:xfrm>
          <a:prstGeom prst="rect">
            <a:avLst/>
          </a:prstGeom>
          <a:solidFill>
            <a:srgbClr val="2F2F2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22/06 - 29/06</a:t>
            </a:r>
            <a:endParaRPr sz="10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22"/>
          <p:cNvSpPr/>
          <p:nvPr/>
        </p:nvSpPr>
        <p:spPr>
          <a:xfrm>
            <a:off x="3517556" y="1308600"/>
            <a:ext cx="10056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2"/>
          <p:cNvSpPr/>
          <p:nvPr/>
        </p:nvSpPr>
        <p:spPr>
          <a:xfrm>
            <a:off x="4522031" y="1308600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2"/>
          <p:cNvSpPr/>
          <p:nvPr/>
        </p:nvSpPr>
        <p:spPr>
          <a:xfrm>
            <a:off x="5517300" y="1308600"/>
            <a:ext cx="10035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/>
          <p:nvPr/>
        </p:nvSpPr>
        <p:spPr>
          <a:xfrm>
            <a:off x="6519356" y="1308600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2"/>
          <p:cNvSpPr/>
          <p:nvPr/>
        </p:nvSpPr>
        <p:spPr>
          <a:xfrm>
            <a:off x="7515019" y="1308600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2"/>
          <p:cNvSpPr/>
          <p:nvPr/>
        </p:nvSpPr>
        <p:spPr>
          <a:xfrm>
            <a:off x="2526956" y="1771313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2"/>
          <p:cNvSpPr/>
          <p:nvPr/>
        </p:nvSpPr>
        <p:spPr>
          <a:xfrm>
            <a:off x="3518119" y="1771313"/>
            <a:ext cx="10056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2"/>
          <p:cNvSpPr/>
          <p:nvPr/>
        </p:nvSpPr>
        <p:spPr>
          <a:xfrm>
            <a:off x="4522594" y="1771313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2"/>
          <p:cNvSpPr/>
          <p:nvPr/>
        </p:nvSpPr>
        <p:spPr>
          <a:xfrm>
            <a:off x="5517863" y="1771313"/>
            <a:ext cx="10035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2"/>
          <p:cNvSpPr/>
          <p:nvPr/>
        </p:nvSpPr>
        <p:spPr>
          <a:xfrm>
            <a:off x="6519919" y="1771313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2"/>
          <p:cNvSpPr/>
          <p:nvPr/>
        </p:nvSpPr>
        <p:spPr>
          <a:xfrm>
            <a:off x="7515581" y="1771313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2"/>
          <p:cNvSpPr/>
          <p:nvPr/>
        </p:nvSpPr>
        <p:spPr>
          <a:xfrm>
            <a:off x="2526956" y="2222831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2"/>
          <p:cNvSpPr/>
          <p:nvPr/>
        </p:nvSpPr>
        <p:spPr>
          <a:xfrm>
            <a:off x="3518119" y="2222831"/>
            <a:ext cx="10056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2"/>
          <p:cNvSpPr/>
          <p:nvPr/>
        </p:nvSpPr>
        <p:spPr>
          <a:xfrm>
            <a:off x="4522594" y="2222831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2"/>
          <p:cNvSpPr/>
          <p:nvPr/>
        </p:nvSpPr>
        <p:spPr>
          <a:xfrm>
            <a:off x="5517863" y="2222831"/>
            <a:ext cx="10035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2"/>
          <p:cNvSpPr/>
          <p:nvPr/>
        </p:nvSpPr>
        <p:spPr>
          <a:xfrm>
            <a:off x="6519919" y="2222831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2"/>
          <p:cNvSpPr/>
          <p:nvPr/>
        </p:nvSpPr>
        <p:spPr>
          <a:xfrm>
            <a:off x="7515581" y="2222831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2"/>
          <p:cNvSpPr/>
          <p:nvPr/>
        </p:nvSpPr>
        <p:spPr>
          <a:xfrm>
            <a:off x="3516956" y="2685656"/>
            <a:ext cx="10056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2"/>
          <p:cNvSpPr/>
          <p:nvPr/>
        </p:nvSpPr>
        <p:spPr>
          <a:xfrm>
            <a:off x="4521431" y="2685656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2"/>
          <p:cNvSpPr/>
          <p:nvPr/>
        </p:nvSpPr>
        <p:spPr>
          <a:xfrm>
            <a:off x="5516700" y="2685656"/>
            <a:ext cx="10035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2"/>
          <p:cNvSpPr/>
          <p:nvPr/>
        </p:nvSpPr>
        <p:spPr>
          <a:xfrm>
            <a:off x="6518756" y="2685656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2"/>
          <p:cNvSpPr/>
          <p:nvPr/>
        </p:nvSpPr>
        <p:spPr>
          <a:xfrm>
            <a:off x="7514419" y="2685656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2"/>
          <p:cNvSpPr/>
          <p:nvPr/>
        </p:nvSpPr>
        <p:spPr>
          <a:xfrm>
            <a:off x="2526356" y="3148369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2"/>
          <p:cNvSpPr/>
          <p:nvPr/>
        </p:nvSpPr>
        <p:spPr>
          <a:xfrm>
            <a:off x="3517519" y="3148369"/>
            <a:ext cx="10056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2"/>
          <p:cNvSpPr/>
          <p:nvPr/>
        </p:nvSpPr>
        <p:spPr>
          <a:xfrm>
            <a:off x="4521994" y="3148369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2"/>
          <p:cNvSpPr/>
          <p:nvPr/>
        </p:nvSpPr>
        <p:spPr>
          <a:xfrm>
            <a:off x="5517263" y="3148369"/>
            <a:ext cx="10035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2"/>
          <p:cNvSpPr/>
          <p:nvPr/>
        </p:nvSpPr>
        <p:spPr>
          <a:xfrm>
            <a:off x="6519319" y="3148369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2"/>
          <p:cNvSpPr/>
          <p:nvPr/>
        </p:nvSpPr>
        <p:spPr>
          <a:xfrm>
            <a:off x="7514981" y="3148369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2"/>
          <p:cNvSpPr/>
          <p:nvPr/>
        </p:nvSpPr>
        <p:spPr>
          <a:xfrm>
            <a:off x="2526356" y="3599888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2"/>
          <p:cNvSpPr/>
          <p:nvPr/>
        </p:nvSpPr>
        <p:spPr>
          <a:xfrm>
            <a:off x="3517519" y="3599888"/>
            <a:ext cx="10056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2"/>
          <p:cNvSpPr/>
          <p:nvPr/>
        </p:nvSpPr>
        <p:spPr>
          <a:xfrm>
            <a:off x="4521994" y="3599888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2"/>
          <p:cNvSpPr/>
          <p:nvPr/>
        </p:nvSpPr>
        <p:spPr>
          <a:xfrm>
            <a:off x="5517263" y="3599888"/>
            <a:ext cx="10035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2"/>
          <p:cNvSpPr/>
          <p:nvPr/>
        </p:nvSpPr>
        <p:spPr>
          <a:xfrm>
            <a:off x="6519319" y="3599888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2"/>
          <p:cNvSpPr/>
          <p:nvPr/>
        </p:nvSpPr>
        <p:spPr>
          <a:xfrm>
            <a:off x="7514981" y="3599888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2"/>
          <p:cNvSpPr/>
          <p:nvPr/>
        </p:nvSpPr>
        <p:spPr>
          <a:xfrm>
            <a:off x="2523694" y="2685600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2"/>
          <p:cNvSpPr/>
          <p:nvPr/>
        </p:nvSpPr>
        <p:spPr>
          <a:xfrm>
            <a:off x="2526356" y="4061813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2"/>
          <p:cNvSpPr/>
          <p:nvPr/>
        </p:nvSpPr>
        <p:spPr>
          <a:xfrm>
            <a:off x="3517519" y="4061813"/>
            <a:ext cx="10056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2"/>
          <p:cNvSpPr/>
          <p:nvPr/>
        </p:nvSpPr>
        <p:spPr>
          <a:xfrm>
            <a:off x="4521994" y="4061813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2"/>
          <p:cNvSpPr/>
          <p:nvPr/>
        </p:nvSpPr>
        <p:spPr>
          <a:xfrm>
            <a:off x="5517263" y="4061813"/>
            <a:ext cx="10035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2"/>
          <p:cNvSpPr/>
          <p:nvPr/>
        </p:nvSpPr>
        <p:spPr>
          <a:xfrm>
            <a:off x="6519319" y="4061813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2"/>
          <p:cNvSpPr/>
          <p:nvPr/>
        </p:nvSpPr>
        <p:spPr>
          <a:xfrm>
            <a:off x="7514981" y="4061813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2"/>
          <p:cNvSpPr/>
          <p:nvPr/>
        </p:nvSpPr>
        <p:spPr>
          <a:xfrm>
            <a:off x="2526356" y="4527619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2"/>
          <p:cNvSpPr/>
          <p:nvPr/>
        </p:nvSpPr>
        <p:spPr>
          <a:xfrm>
            <a:off x="3517519" y="4527619"/>
            <a:ext cx="10056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2"/>
          <p:cNvSpPr/>
          <p:nvPr/>
        </p:nvSpPr>
        <p:spPr>
          <a:xfrm>
            <a:off x="4521994" y="4527619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2"/>
          <p:cNvSpPr/>
          <p:nvPr/>
        </p:nvSpPr>
        <p:spPr>
          <a:xfrm>
            <a:off x="5517263" y="4527619"/>
            <a:ext cx="10035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2"/>
          <p:cNvSpPr/>
          <p:nvPr/>
        </p:nvSpPr>
        <p:spPr>
          <a:xfrm>
            <a:off x="6519319" y="4527619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2"/>
          <p:cNvSpPr/>
          <p:nvPr/>
        </p:nvSpPr>
        <p:spPr>
          <a:xfrm>
            <a:off x="7514981" y="4527619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2"/>
          <p:cNvSpPr/>
          <p:nvPr/>
        </p:nvSpPr>
        <p:spPr>
          <a:xfrm rot="5400000" flipH="1">
            <a:off x="2707652" y="1288875"/>
            <a:ext cx="140700" cy="5019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2"/>
          <p:cNvSpPr/>
          <p:nvPr/>
        </p:nvSpPr>
        <p:spPr>
          <a:xfrm rot="5400000" flipH="1">
            <a:off x="3697179" y="1219913"/>
            <a:ext cx="140700" cy="15018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2"/>
          <p:cNvSpPr/>
          <p:nvPr/>
        </p:nvSpPr>
        <p:spPr>
          <a:xfrm rot="5400000" flipH="1">
            <a:off x="3702392" y="1714650"/>
            <a:ext cx="140700" cy="15018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2"/>
          <p:cNvSpPr/>
          <p:nvPr/>
        </p:nvSpPr>
        <p:spPr>
          <a:xfrm rot="5400000" flipH="1">
            <a:off x="3701229" y="2166075"/>
            <a:ext cx="140700" cy="15018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2"/>
          <p:cNvSpPr/>
          <p:nvPr/>
        </p:nvSpPr>
        <p:spPr>
          <a:xfrm rot="5400000" flipH="1">
            <a:off x="5199054" y="2655413"/>
            <a:ext cx="140700" cy="15018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2"/>
          <p:cNvSpPr/>
          <p:nvPr/>
        </p:nvSpPr>
        <p:spPr>
          <a:xfrm rot="5400000" flipH="1">
            <a:off x="6465655" y="3316500"/>
            <a:ext cx="129900" cy="9834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2"/>
          <p:cNvSpPr/>
          <p:nvPr/>
        </p:nvSpPr>
        <p:spPr>
          <a:xfrm rot="5400000" flipH="1">
            <a:off x="7415774" y="3803429"/>
            <a:ext cx="129900" cy="9834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2"/>
          <p:cNvSpPr/>
          <p:nvPr/>
        </p:nvSpPr>
        <p:spPr>
          <a:xfrm rot="5400000" flipH="1">
            <a:off x="7941806" y="4307072"/>
            <a:ext cx="129900" cy="9834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2"/>
          <p:cNvSpPr/>
          <p:nvPr/>
        </p:nvSpPr>
        <p:spPr>
          <a:xfrm rot="5400000" flipH="1">
            <a:off x="2700749" y="1280307"/>
            <a:ext cx="154200" cy="5079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2F2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2"/>
          <p:cNvSpPr/>
          <p:nvPr/>
        </p:nvSpPr>
        <p:spPr>
          <a:xfrm rot="5400000" flipH="1">
            <a:off x="3701737" y="1231175"/>
            <a:ext cx="127500" cy="14874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2F2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2"/>
          <p:cNvSpPr/>
          <p:nvPr/>
        </p:nvSpPr>
        <p:spPr>
          <a:xfrm rot="5400000" flipH="1">
            <a:off x="3700926" y="1710275"/>
            <a:ext cx="139500" cy="14979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2F2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2"/>
          <p:cNvSpPr/>
          <p:nvPr/>
        </p:nvSpPr>
        <p:spPr>
          <a:xfrm rot="5400000" flipH="1">
            <a:off x="3687912" y="2177200"/>
            <a:ext cx="155100" cy="14874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2F2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2"/>
          <p:cNvSpPr/>
          <p:nvPr/>
        </p:nvSpPr>
        <p:spPr>
          <a:xfrm rot="5400000" flipH="1">
            <a:off x="5440871" y="2239725"/>
            <a:ext cx="156300" cy="19866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2F2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40;p22">
            <a:extLst>
              <a:ext uri="{FF2B5EF4-FFF2-40B4-BE49-F238E27FC236}">
                <a16:creationId xmlns:a16="http://schemas.microsoft.com/office/drawing/2014/main" id="{3057E866-157B-1CF5-A903-9C6727D67340}"/>
              </a:ext>
            </a:extLst>
          </p:cNvPr>
          <p:cNvSpPr/>
          <p:nvPr/>
        </p:nvSpPr>
        <p:spPr>
          <a:xfrm rot="5400000" flipH="1">
            <a:off x="6187706" y="3566400"/>
            <a:ext cx="154200" cy="5079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2F2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Microsoft Macintosh PowerPoint</Application>
  <PresentationFormat>On-screen Show (16:9)</PresentationFormat>
  <Paragraphs>72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Lato</vt:lpstr>
      <vt:lpstr>Arial</vt:lpstr>
      <vt:lpstr>Roboto</vt:lpstr>
      <vt:lpstr>Simple Light</vt:lpstr>
      <vt:lpstr>SPLADE-V2 para Português</vt:lpstr>
      <vt:lpstr>Descrição do projeto</vt:lpstr>
      <vt:lpstr>Descrição do projeto</vt:lpstr>
      <vt:lpstr>Metodologia</vt:lpstr>
      <vt:lpstr>Datasets</vt:lpstr>
      <vt:lpstr>Métricas</vt:lpstr>
      <vt:lpstr>Resultados Esperados</vt:lpstr>
      <vt:lpstr>Experimentos adicionais/alternativos</vt:lpstr>
      <vt:lpstr>Cronograma</vt:lpstr>
      <vt:lpstr>Pontos de Atenção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SPLADE-V2 para Português</dc:title>
  <cp:lastModifiedBy>Monique Louise</cp:lastModifiedBy>
  <cp:revision>1</cp:revision>
  <dcterms:modified xsi:type="dcterms:W3CDTF">2023-06-21T22:21:58Z</dcterms:modified>
</cp:coreProperties>
</file>