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1" r:id="rId7"/>
    <p:sldId id="262" r:id="rId8"/>
    <p:sldId id="263" r:id="rId9"/>
    <p:sldId id="267" r:id="rId10"/>
    <p:sldId id="268"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1834348"/>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latin typeface="Anton"/>
                <a:ea typeface="Anton"/>
                <a:cs typeface="Anton"/>
                <a:sym typeface="Anton"/>
              </a:rPr>
              <a:t>Detección de fraude en seguros para autos para compañía XYZ</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01</a:t>
            </a:r>
            <a:endParaRPr dirty="0">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Introducción</a:t>
            </a:r>
            <a:r>
              <a:rPr lang="en-US" sz="2400" i="0" u="none" strike="noStrike" cap="none" dirty="0">
                <a:solidFill>
                  <a:schemeClr val="dk1"/>
                </a:solidFill>
                <a:latin typeface="Helvetica Neue Light"/>
                <a:ea typeface="Helvetica Neue Light"/>
                <a:cs typeface="Helvetica Neue Light"/>
                <a:sym typeface="Helvetica Neue Light"/>
              </a:rPr>
              <a:t> y 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a:lnSpc>
                <a:spcPct val="90000"/>
              </a:lnSpc>
              <a:buClr>
                <a:srgbClr val="FFFFFF"/>
              </a:buClr>
              <a:buSzPts val="2400"/>
            </a:pPr>
            <a:r>
              <a:rPr lang="en-US" sz="2400" i="0" u="none" strike="noStrike" cap="none" dirty="0" err="1">
                <a:solidFill>
                  <a:schemeClr val="dk1"/>
                </a:solidFill>
                <a:latin typeface="Helvetica Neue Light"/>
                <a:ea typeface="Helvetica Neue Light"/>
                <a:cs typeface="Helvetica Neue Light"/>
                <a:sym typeface="Helvetica Neue Light"/>
              </a:rPr>
              <a:t>Análisis</a:t>
            </a:r>
            <a:r>
              <a:rPr lang="en-US" sz="2400" i="0" u="none" strike="noStrike" cap="none" dirty="0">
                <a:solidFill>
                  <a:schemeClr val="dk1"/>
                </a:solidFill>
                <a:latin typeface="Helvetica Neue Light"/>
                <a:ea typeface="Helvetica Neue Light"/>
                <a:cs typeface="Helvetica Neue Light"/>
                <a:sym typeface="Helvetica Neue Light"/>
              </a:rPr>
              <a:t> </a:t>
            </a:r>
            <a:r>
              <a:rPr lang="en-US" sz="2400" i="0" u="none" strike="noStrike" cap="none" dirty="0" err="1">
                <a:solidFill>
                  <a:schemeClr val="dk1"/>
                </a:solidFill>
                <a:latin typeface="Helvetica Neue Light"/>
                <a:ea typeface="Helvetica Neue Light"/>
                <a:cs typeface="Helvetica Neue Light"/>
                <a:sym typeface="Helvetica Neue Light"/>
              </a:rPr>
              <a:t>Exploratorio</a:t>
            </a:r>
            <a:endParaRPr lang="en-US" sz="2800" i="0" u="none" strike="noStrike" cap="none" dirty="0">
              <a:solidFill>
                <a:schemeClr val="dk1"/>
              </a:solidFill>
              <a:latin typeface="Helvetica Neue Light"/>
              <a:ea typeface="Helvetica Neue Light"/>
              <a:cs typeface="Helvetica Neue Light"/>
              <a:sym typeface="Helvetica Neue Light"/>
            </a:endParaRPr>
          </a:p>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a:solidFill>
                  <a:srgbClr val="000000"/>
                </a:solidFill>
                <a:latin typeface="Helvetica Neue Light"/>
                <a:ea typeface="Helvetica Neue Light"/>
                <a:cs typeface="Helvetica Neue Light"/>
                <a:sym typeface="Helvetica Neue Light"/>
              </a:rPr>
              <a:t> </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03</a:t>
            </a:r>
            <a:endParaRPr dirty="0">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dk1"/>
                </a:solidFill>
                <a:latin typeface="Helvetica Neue Light"/>
                <a:ea typeface="Helvetica Neue Light"/>
                <a:cs typeface="Helvetica Neue Light"/>
                <a:sym typeface="Helvetica Neue Light"/>
              </a:rPr>
              <a:t>Insights</a:t>
            </a:r>
            <a:r>
              <a:rPr lang="en-US" sz="2400" i="0" u="none" strike="noStrike" cap="none" dirty="0">
                <a:solidFill>
                  <a:schemeClr val="dk1"/>
                </a:solidFill>
                <a:latin typeface="Helvetica Neue Light"/>
                <a:ea typeface="Helvetica Neue Light"/>
                <a:cs typeface="Helvetica Neue Light"/>
                <a:sym typeface="Helvetica Neue Light"/>
              </a:rPr>
              <a:t> y </a:t>
            </a:r>
            <a:r>
              <a:rPr lang="en-US" sz="2400" i="0" u="none" strike="noStrike" cap="none" dirty="0" err="1">
                <a:solidFill>
                  <a:schemeClr val="dk1"/>
                </a:solidFill>
                <a:latin typeface="Helvetica Neue Light"/>
                <a:ea typeface="Helvetica Neue Light"/>
                <a:cs typeface="Helvetica Neue Light"/>
                <a:sym typeface="Helvetica Neue Light"/>
              </a:rPr>
              <a:t>Recomendaciones</a:t>
            </a:r>
            <a:endParaRPr lang="en-US" sz="2400" i="0" u="none" strike="noStrike" cap="none" dirty="0">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Hipótesis</a:t>
            </a:r>
            <a:r>
              <a:rPr lang="en-US" sz="2400" i="0" u="none" strike="noStrike" cap="none" dirty="0">
                <a:solidFill>
                  <a:schemeClr val="dk1"/>
                </a:solidFill>
                <a:latin typeface="Helvetica Neue Light"/>
                <a:ea typeface="Helvetica Neue Light"/>
                <a:cs typeface="Helvetica Neue Light"/>
                <a:sym typeface="Helvetica Neue Light"/>
              </a:rPr>
              <a:t>/</a:t>
            </a:r>
            <a:r>
              <a:rPr lang="en-US" sz="2400" i="0" u="none" strike="noStrike" cap="none" dirty="0" err="1">
                <a:solidFill>
                  <a:schemeClr val="dk1"/>
                </a:solidFill>
                <a:latin typeface="Helvetica Neue Light"/>
                <a:ea typeface="Helvetica Neue Light"/>
                <a:cs typeface="Helvetica Neue Light"/>
                <a:sym typeface="Helvetica Neue Light"/>
              </a:rPr>
              <a:t>Preguntas</a:t>
            </a:r>
            <a:r>
              <a:rPr lang="en-US" sz="2400" i="0" u="none" strike="noStrike" cap="none" dirty="0">
                <a:solidFill>
                  <a:schemeClr val="dk1"/>
                </a:solidFill>
                <a:latin typeface="Helvetica Neue Light"/>
                <a:ea typeface="Helvetica Neue Light"/>
                <a:cs typeface="Helvetica Neue Light"/>
                <a:sym typeface="Helvetica Neue Light"/>
              </a:rPr>
              <a:t> de </a:t>
            </a:r>
            <a:r>
              <a:rPr lang="en-US" sz="2400" dirty="0" err="1">
                <a:solidFill>
                  <a:schemeClr val="dk1"/>
                </a:solidFill>
                <a:latin typeface="Helvetica Neue Light"/>
                <a:ea typeface="Helvetica Neue Light"/>
                <a:cs typeface="Helvetica Neue Light"/>
                <a:sym typeface="Helvetica Neue Light"/>
              </a:rPr>
              <a:t>Interés</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1" y="2758763"/>
            <a:ext cx="2853879"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s-AR" sz="2800" dirty="0"/>
              <a:t>INTRODUCCIÓN Y CONTEXTO</a:t>
            </a:r>
            <a:endParaRPr sz="2800" b="1" i="0" u="none" strike="noStrike" cap="none" dirty="0">
              <a:solidFill>
                <a:srgbClr val="000000"/>
              </a:solidFill>
              <a:latin typeface="Arial"/>
              <a:ea typeface="Arial"/>
              <a:cs typeface="Arial"/>
              <a:sym typeface="Arial"/>
            </a:endParaRPr>
          </a:p>
        </p:txBody>
      </p:sp>
      <p:sp>
        <p:nvSpPr>
          <p:cNvPr id="160" name="Google Shape;160;p27"/>
          <p:cNvSpPr/>
          <p:nvPr/>
        </p:nvSpPr>
        <p:spPr>
          <a:xfrm>
            <a:off x="3583900" y="700741"/>
            <a:ext cx="8103900" cy="5939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b="1" dirty="0">
                <a:solidFill>
                  <a:schemeClr val="dk1"/>
                </a:solidFill>
                <a:latin typeface="Helvetica Neue"/>
                <a:ea typeface="Helvetica Neue"/>
                <a:cs typeface="Helvetica Neue"/>
                <a:sym typeface="Helvetica Neue"/>
              </a:rPr>
              <a:t>Introducción</a:t>
            </a:r>
            <a:endParaRPr sz="1600" b="1" dirty="0">
              <a:solidFill>
                <a:schemeClr val="dk1"/>
              </a:solidFill>
              <a:latin typeface="Helvetica Neue"/>
              <a:ea typeface="Helvetica Neue"/>
              <a:cs typeface="Helvetica Neue"/>
              <a:sym typeface="Helvetica Neue"/>
            </a:endParaRPr>
          </a:p>
          <a:p>
            <a:pPr algn="just"/>
            <a:r>
              <a:rPr lang="es-MX" sz="1600" dirty="0">
                <a:solidFill>
                  <a:schemeClr val="dk1"/>
                </a:solidFill>
                <a:latin typeface="Helvetica Neue Light"/>
              </a:rPr>
              <a:t>El negocio de los seguros de vehículos es un sector de la industria de seguros que proporciona protección financiera a los conductores de automóviles en caso de accidentes, robos u otros eventos imprevistos. El subscriptor del seguro mitiga el riesgo a través de la transferencia de esta misma a la compañía aseguradora. </a:t>
            </a:r>
          </a:p>
          <a:p>
            <a:pPr algn="just"/>
            <a:endParaRPr lang="es-MX" sz="1600" dirty="0">
              <a:solidFill>
                <a:schemeClr val="dk1"/>
              </a:solidFill>
              <a:latin typeface="Helvetica Neue Light"/>
            </a:endParaRPr>
          </a:p>
          <a:p>
            <a:pPr algn="just"/>
            <a:r>
              <a:rPr lang="es-MX" sz="1600" dirty="0">
                <a:solidFill>
                  <a:schemeClr val="dk1"/>
                </a:solidFill>
                <a:latin typeface="Helvetica Neue Light"/>
              </a:rPr>
              <a:t>Las compañías de seguros de automóviles utilizan una variedad de herramientas y técnicas para evaluar el riesgo asociado con cada conductor y vehículo, incluyendo el historial de manejo del conductor, la marca y modelo del vehículo, la ubicación geográfica y otros factores relevantes. Para garantizar la rentabilidad y sostenibilidad de esta industria, la prevención de fraude cumple una tarea fundamental y crítica</a:t>
            </a:r>
            <a:endParaRPr lang="es-MX" sz="1600" dirty="0">
              <a:solidFill>
                <a:schemeClr val="dk1"/>
              </a:solidFill>
              <a:latin typeface="Helvetica Neue Light"/>
              <a:ea typeface="Helvetica Neue Light"/>
              <a:cs typeface="Helvetica Neue Light"/>
              <a:sym typeface="Helvetica Neue Light"/>
            </a:endParaRPr>
          </a:p>
          <a:p>
            <a:pPr marL="457200" marR="0" lvl="0" indent="0" algn="just"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sz="1600" b="1" dirty="0">
                <a:solidFill>
                  <a:schemeClr val="dk1"/>
                </a:solidFill>
                <a:latin typeface="Helvetica Neue"/>
                <a:ea typeface="Helvetica Neue"/>
                <a:cs typeface="Helvetica Neue"/>
                <a:sym typeface="Helvetica Neue"/>
              </a:rPr>
              <a:t>Contexto</a:t>
            </a:r>
            <a:endParaRPr sz="1600" b="1" dirty="0">
              <a:solidFill>
                <a:schemeClr val="dk1"/>
              </a:solidFill>
              <a:latin typeface="Helvetica Neue"/>
              <a:ea typeface="Helvetica Neue"/>
              <a:cs typeface="Helvetica Neue"/>
              <a:sym typeface="Helvetica Neue"/>
            </a:endParaRPr>
          </a:p>
          <a:p>
            <a:pPr algn="just"/>
            <a:r>
              <a:rPr lang="es-MX" sz="1600" dirty="0">
                <a:solidFill>
                  <a:schemeClr val="dk1"/>
                </a:solidFill>
                <a:latin typeface="Helvetica Neue Light"/>
              </a:rPr>
              <a:t>El objetivo es utilizar una variedad de herramientas y tecnologías para prevenir y detectar el fraude, como análisis de datos y aprendizaje automático para identificar patrones de comportamiento inusuales, verificación de información para garantizar la autenticidad de las reclamaciones y auditorías internas para garantizar el cumplimiento de las políticas y procedimientos de la aseguradora. </a:t>
            </a:r>
          </a:p>
          <a:p>
            <a:pPr algn="just"/>
            <a:endParaRPr lang="es-MX" sz="1600" dirty="0">
              <a:solidFill>
                <a:schemeClr val="dk1"/>
              </a:solidFill>
              <a:latin typeface="Helvetica Neue Light"/>
            </a:endParaRPr>
          </a:p>
          <a:p>
            <a:pPr algn="just"/>
            <a:r>
              <a:rPr lang="es-MX" sz="1600" dirty="0">
                <a:solidFill>
                  <a:schemeClr val="dk1"/>
                </a:solidFill>
                <a:latin typeface="Helvetica Neue Light"/>
              </a:rPr>
              <a:t>Para lograr dicho objetivo , se identificaran patrones y/o tendencias en la población que comete fraude para posteriormente utilizar estos conocimientos para desarrollar estrategias de prevención de fraude dirigidas y mejorar las tasas de detección en general para ayudar a las aseguradoras a protegerse mejor contra pérdidas.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a:t>
            </a:r>
          </a:p>
          <a:p>
            <a:pPr marL="0" marR="0" lvl="0" indent="0" algn="l" rtl="0">
              <a:spcBef>
                <a:spcPts val="0"/>
              </a:spcBef>
              <a:spcAft>
                <a:spcPts val="0"/>
              </a:spcAft>
              <a:buNone/>
            </a:pPr>
            <a:endParaRPr sz="1800" b="1" dirty="0">
              <a:solidFill>
                <a:schemeClr val="dk1"/>
              </a:solidFill>
              <a:latin typeface="Helvetica Neue"/>
              <a:ea typeface="Helvetica Neue"/>
              <a:cs typeface="Helvetica Neue"/>
              <a:sym typeface="Helvetica Neue"/>
            </a:endParaRPr>
          </a:p>
          <a:p>
            <a:r>
              <a:rPr lang="es-MX" sz="1800" dirty="0">
                <a:solidFill>
                  <a:schemeClr val="dk1"/>
                </a:solidFill>
                <a:latin typeface="Helvetica Neue Light"/>
              </a:rPr>
              <a:t>¿Existe una la relación entre género y denuncias fraudulentas? Hay algún sexo predominante?</a:t>
            </a:r>
          </a:p>
          <a:p>
            <a:br>
              <a:rPr lang="es-MX" sz="1800" dirty="0">
                <a:solidFill>
                  <a:schemeClr val="dk1"/>
                </a:solidFill>
                <a:latin typeface="Helvetica Neue Light"/>
              </a:rPr>
            </a:br>
            <a:r>
              <a:rPr lang="es-MX" sz="1800" dirty="0">
                <a:solidFill>
                  <a:schemeClr val="dk1"/>
                </a:solidFill>
                <a:latin typeface="Helvetica Neue Light"/>
              </a:rPr>
              <a:t>¿Qué marital status presenta más tendencia a realizar denuncias fraudulentas?</a:t>
            </a:r>
          </a:p>
          <a:p>
            <a:br>
              <a:rPr lang="es-MX" sz="1800" dirty="0">
                <a:solidFill>
                  <a:schemeClr val="dk1"/>
                </a:solidFill>
                <a:latin typeface="Helvetica Neue Light"/>
              </a:rPr>
            </a:br>
            <a:r>
              <a:rPr lang="es-MX" sz="1800" dirty="0">
                <a:solidFill>
                  <a:schemeClr val="dk1"/>
                </a:solidFill>
                <a:latin typeface="Helvetica Neue Light"/>
              </a:rPr>
              <a:t>¿Se puede identificar un rango etario?</a:t>
            </a:r>
          </a:p>
          <a:p>
            <a:br>
              <a:rPr lang="es-MX" sz="1800" dirty="0">
                <a:solidFill>
                  <a:schemeClr val="dk1"/>
                </a:solidFill>
                <a:latin typeface="Helvetica Neue Light"/>
              </a:rPr>
            </a:br>
            <a:r>
              <a:rPr lang="es-MX" sz="1800" dirty="0">
                <a:solidFill>
                  <a:schemeClr val="dk1"/>
                </a:solidFill>
                <a:latin typeface="Helvetica Neue Light"/>
              </a:rPr>
              <a:t>¿Es una variable relevante la antigüedad del vehículo?</a:t>
            </a:r>
          </a:p>
          <a:p>
            <a:br>
              <a:rPr lang="es-MX" sz="1800" dirty="0">
                <a:solidFill>
                  <a:schemeClr val="dk1"/>
                </a:solidFill>
                <a:latin typeface="Helvetica Neue Light"/>
              </a:rPr>
            </a:br>
            <a:r>
              <a:rPr lang="es-MX" sz="1800" dirty="0">
                <a:solidFill>
                  <a:schemeClr val="dk1"/>
                </a:solidFill>
                <a:latin typeface="Helvetica Neue Light"/>
              </a:rPr>
              <a:t>¿Cuáles son las marcas de los vehículos más utilizados al cometer fraude?</a:t>
            </a:r>
          </a:p>
          <a:p>
            <a:br>
              <a:rPr lang="es-MX" sz="1800" dirty="0">
                <a:solidFill>
                  <a:schemeClr val="dk1"/>
                </a:solidFill>
                <a:latin typeface="Helvetica Neue Light"/>
              </a:rPr>
            </a:br>
            <a:r>
              <a:rPr lang="es-MX" sz="1800" dirty="0">
                <a:solidFill>
                  <a:schemeClr val="dk1"/>
                </a:solidFill>
                <a:latin typeface="Helvetica Neue Light"/>
              </a:rPr>
              <a:t>¿Influye la categoría del auto?</a:t>
            </a:r>
          </a:p>
          <a:p>
            <a:pPr marL="457200" lvl="0" indent="-342900" algn="l" rtl="0">
              <a:spcBef>
                <a:spcPts val="0"/>
              </a:spcBef>
              <a:spcAft>
                <a:spcPts val="0"/>
              </a:spcAft>
              <a:buClr>
                <a:schemeClr val="dk1"/>
              </a:buClr>
              <a:buSzPts val="1800"/>
              <a:buFont typeface="Helvetica Neue Light"/>
              <a:buChar char="▪"/>
            </a:pPr>
            <a:endParaRPr lang="es-MX"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5</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204" name="Google Shape;204;p31"/>
          <p:cNvSpPr/>
          <p:nvPr/>
        </p:nvSpPr>
        <p:spPr>
          <a:xfrm>
            <a:off x="471475" y="1215476"/>
            <a:ext cx="4295834" cy="5130600"/>
          </a:xfrm>
          <a:prstGeom prst="rect">
            <a:avLst/>
          </a:prstGeom>
          <a:noFill/>
          <a:ln>
            <a:noFill/>
          </a:ln>
        </p:spPr>
        <p:txBody>
          <a:bodyPr spcFirstLastPara="1" wrap="square" lIns="91425" tIns="45700" rIns="91425" bIns="45700" anchor="t" anchorCtr="0">
            <a:noAutofit/>
          </a:bodyPr>
          <a:lstStyle/>
          <a:p>
            <a:pPr algn="l"/>
            <a:r>
              <a:rPr lang="es-MX" dirty="0">
                <a:solidFill>
                  <a:schemeClr val="dk1"/>
                </a:solidFill>
                <a:latin typeface="Helvetica Neue Light"/>
              </a:rPr>
              <a:t>Después de filtrar el conjunto de datos solo para reclamos fraudulentos, podemos observar en los gráficos de la derecha que la proporción de reclamantes masculinos es significativamente mayor en comparación con los reclamantes femeninos, con una proporción de 88,6% vs 11,4%.</a:t>
            </a:r>
          </a:p>
          <a:p>
            <a:pPr algn="l"/>
            <a:endParaRPr lang="es-MX" dirty="0">
              <a:solidFill>
                <a:schemeClr val="dk1"/>
              </a:solidFill>
              <a:latin typeface="Helvetica Neue Light"/>
            </a:endParaRPr>
          </a:p>
          <a:p>
            <a:pPr algn="l"/>
            <a:r>
              <a:rPr lang="es-MX" dirty="0">
                <a:solidFill>
                  <a:schemeClr val="dk1"/>
                </a:solidFill>
                <a:latin typeface="Helvetica Neue Light"/>
              </a:rPr>
              <a:t>Además, los individuos casados o solteros tienen una mayor tendencia a cometer fraude.</a:t>
            </a:r>
          </a:p>
          <a:p>
            <a:pPr algn="l"/>
            <a:endParaRPr lang="es-MX" dirty="0">
              <a:solidFill>
                <a:schemeClr val="dk1"/>
              </a:solidFill>
              <a:latin typeface="Helvetica Neue Light"/>
            </a:endParaRPr>
          </a:p>
          <a:p>
            <a:pPr algn="l"/>
            <a:r>
              <a:rPr lang="es-MX" dirty="0">
                <a:solidFill>
                  <a:schemeClr val="dk1"/>
                </a:solidFill>
                <a:latin typeface="Helvetica Neue Light"/>
              </a:rPr>
              <a:t>Es interesante destacar que los suscriptores en el rango de edad de 31 a 35 años, seguidos de 36 a 40 años y por último, de 41 a 50 años, son los que presentan mayores casos de fraude.</a:t>
            </a:r>
          </a:p>
          <a:p>
            <a:pPr marL="0" marR="0" lvl="0" indent="0" algn="l" rtl="0">
              <a:spcBef>
                <a:spcPts val="0"/>
              </a:spcBef>
              <a:spcAft>
                <a:spcPts val="0"/>
              </a:spcAft>
              <a:buNone/>
            </a:pPr>
            <a:endParaRPr sz="1400"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 name="Google Shape;203;p31">
            <a:extLst>
              <a:ext uri="{FF2B5EF4-FFF2-40B4-BE49-F238E27FC236}">
                <a16:creationId xmlns:a16="http://schemas.microsoft.com/office/drawing/2014/main" id="{A1FEA830-35B5-27D4-E79D-07310A294919}"/>
              </a:ext>
            </a:extLst>
          </p:cNvPr>
          <p:cNvSpPr txBox="1"/>
          <p:nvPr/>
        </p:nvSpPr>
        <p:spPr>
          <a:xfrm>
            <a:off x="471475" y="535543"/>
            <a:ext cx="10017900" cy="344710"/>
          </a:xfrm>
          <a:prstGeom prst="rect">
            <a:avLst/>
          </a:prstGeom>
          <a:noFill/>
          <a:ln>
            <a:noFill/>
          </a:ln>
        </p:spPr>
        <p:txBody>
          <a:bodyPr spcFirstLastPara="1" wrap="square" lIns="0" tIns="0" rIns="0" bIns="0" anchor="t" anchorCtr="0">
            <a:spAutoFit/>
          </a:bodyPr>
          <a:lstStyle/>
          <a:p>
            <a:pPr>
              <a:lnSpc>
                <a:spcPct val="80000"/>
              </a:lnSpc>
              <a:buSzPts val="2800"/>
            </a:pPr>
            <a:r>
              <a:rPr lang="es-MX" sz="2800" dirty="0">
                <a:latin typeface="Helvetica Neue"/>
                <a:ea typeface="Helvetica Neue"/>
                <a:cs typeface="Helvetica Neue"/>
                <a:sym typeface="Helvetica Neue"/>
              </a:rPr>
              <a:t>¿Cuál </a:t>
            </a:r>
            <a:r>
              <a:rPr lang="es-MX" sz="2800" dirty="0">
                <a:latin typeface="Helvetica Neue"/>
                <a:sym typeface="Helvetica Neue"/>
              </a:rPr>
              <a:t>es el </a:t>
            </a:r>
            <a:r>
              <a:rPr lang="es-AR" sz="2800" dirty="0">
                <a:latin typeface="Helvetica Neue"/>
                <a:sym typeface="Helvetica Neue"/>
              </a:rPr>
              <a:t>p</a:t>
            </a:r>
            <a:r>
              <a:rPr lang="es-AR" sz="2800" dirty="0">
                <a:latin typeface="Helvetica Neue"/>
              </a:rPr>
              <a:t>erfil del denunciante fraudulento?</a:t>
            </a:r>
          </a:p>
        </p:txBody>
      </p:sp>
      <p:pic>
        <p:nvPicPr>
          <p:cNvPr id="4" name="Imagen 3">
            <a:extLst>
              <a:ext uri="{FF2B5EF4-FFF2-40B4-BE49-F238E27FC236}">
                <a16:creationId xmlns:a16="http://schemas.microsoft.com/office/drawing/2014/main" id="{F9302A84-C6BA-50AE-64D8-D51473C07C50}"/>
              </a:ext>
            </a:extLst>
          </p:cNvPr>
          <p:cNvPicPr>
            <a:picLocks noChangeAspect="1"/>
          </p:cNvPicPr>
          <p:nvPr/>
        </p:nvPicPr>
        <p:blipFill>
          <a:blip r:embed="rId3"/>
          <a:stretch>
            <a:fillRect/>
          </a:stretch>
        </p:blipFill>
        <p:spPr>
          <a:xfrm>
            <a:off x="5055892" y="880253"/>
            <a:ext cx="5677211" cy="3038839"/>
          </a:xfrm>
          <a:prstGeom prst="rect">
            <a:avLst/>
          </a:prstGeom>
        </p:spPr>
      </p:pic>
      <p:pic>
        <p:nvPicPr>
          <p:cNvPr id="8" name="Imagen 7">
            <a:extLst>
              <a:ext uri="{FF2B5EF4-FFF2-40B4-BE49-F238E27FC236}">
                <a16:creationId xmlns:a16="http://schemas.microsoft.com/office/drawing/2014/main" id="{51FA75F8-AD63-84EE-E4A9-515515A8ABCB}"/>
              </a:ext>
            </a:extLst>
          </p:cNvPr>
          <p:cNvPicPr>
            <a:picLocks noChangeAspect="1"/>
          </p:cNvPicPr>
          <p:nvPr/>
        </p:nvPicPr>
        <p:blipFill>
          <a:blip r:embed="rId4"/>
          <a:stretch>
            <a:fillRect/>
          </a:stretch>
        </p:blipFill>
        <p:spPr>
          <a:xfrm>
            <a:off x="5203555" y="3819161"/>
            <a:ext cx="5677211" cy="3038839"/>
          </a:xfrm>
          <a:prstGeom prst="rect">
            <a:avLst/>
          </a:prstGeom>
        </p:spPr>
      </p:pic>
      <p:pic>
        <p:nvPicPr>
          <p:cNvPr id="12" name="Imagen 11">
            <a:extLst>
              <a:ext uri="{FF2B5EF4-FFF2-40B4-BE49-F238E27FC236}">
                <a16:creationId xmlns:a16="http://schemas.microsoft.com/office/drawing/2014/main" id="{B864F079-EF67-B308-9D13-2AE9303348C4}"/>
              </a:ext>
            </a:extLst>
          </p:cNvPr>
          <p:cNvPicPr>
            <a:picLocks noChangeAspect="1"/>
          </p:cNvPicPr>
          <p:nvPr/>
        </p:nvPicPr>
        <p:blipFill>
          <a:blip r:embed="rId5"/>
          <a:stretch>
            <a:fillRect/>
          </a:stretch>
        </p:blipFill>
        <p:spPr>
          <a:xfrm>
            <a:off x="1246941" y="4310981"/>
            <a:ext cx="2366521" cy="2440309"/>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18" name="Google Shape;218;p32"/>
          <p:cNvSpPr/>
          <p:nvPr/>
        </p:nvSpPr>
        <p:spPr>
          <a:xfrm>
            <a:off x="339071" y="243831"/>
            <a:ext cx="8387700" cy="15306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err="1">
                <a:solidFill>
                  <a:schemeClr val="dk1"/>
                </a:solidFill>
                <a:latin typeface="DM Sans"/>
                <a:ea typeface="DM Sans"/>
                <a:cs typeface="DM Sans"/>
                <a:sym typeface="DM Sans"/>
              </a:rPr>
              <a:t>Características</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automóviles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reportadas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más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frecuentes</a:t>
            </a:r>
            <a:endParaRPr dirty="0">
              <a:latin typeface="DM Sans"/>
              <a:ea typeface="DM Sans"/>
              <a:cs typeface="DM Sans"/>
              <a:sym typeface="DM Sans"/>
            </a:endParaRPr>
          </a:p>
          <a:p>
            <a:r>
              <a:rPr lang="es-AR" dirty="0">
                <a:solidFill>
                  <a:schemeClr val="dk1"/>
                </a:solidFill>
                <a:latin typeface="DM Sans"/>
                <a:ea typeface="DM Sans"/>
                <a:cs typeface="DM Sans"/>
                <a:sym typeface="DM Sans"/>
              </a:rPr>
              <a:t>Marcas TOP 5: </a:t>
            </a:r>
            <a:r>
              <a:rPr lang="es-AR" dirty="0">
                <a:solidFill>
                  <a:schemeClr val="dk1"/>
                </a:solidFill>
                <a:latin typeface="DM Sans"/>
              </a:rPr>
              <a:t>Pontiac, Toyota, Honda, Mazda, Chevrolet</a:t>
            </a:r>
          </a:p>
          <a:p>
            <a:r>
              <a:rPr lang="es-AR" dirty="0" err="1">
                <a:solidFill>
                  <a:schemeClr val="dk1"/>
                </a:solidFill>
                <a:latin typeface="DM Sans"/>
              </a:rPr>
              <a:t>Antiguedad</a:t>
            </a:r>
            <a:r>
              <a:rPr lang="es-AR" dirty="0">
                <a:solidFill>
                  <a:schemeClr val="dk1"/>
                </a:solidFill>
                <a:latin typeface="DM Sans"/>
              </a:rPr>
              <a:t>: mayor de 6 años</a:t>
            </a:r>
          </a:p>
          <a:p>
            <a:r>
              <a:rPr lang="es-AR" dirty="0">
                <a:solidFill>
                  <a:schemeClr val="dk1"/>
                </a:solidFill>
                <a:latin typeface="DM Sans"/>
              </a:rPr>
              <a:t>Categoría: </a:t>
            </a:r>
            <a:r>
              <a:rPr lang="es-AR" dirty="0" err="1">
                <a:solidFill>
                  <a:schemeClr val="dk1"/>
                </a:solidFill>
                <a:latin typeface="DM Sans"/>
              </a:rPr>
              <a:t>Utility</a:t>
            </a:r>
            <a:r>
              <a:rPr lang="es-AR" dirty="0">
                <a:solidFill>
                  <a:schemeClr val="dk1"/>
                </a:solidFill>
                <a:latin typeface="DM Sans"/>
              </a:rPr>
              <a:t> y Sedan son los predominantes</a:t>
            </a:r>
          </a:p>
          <a:p>
            <a:endParaRPr lang="es-AR" dirty="0">
              <a:solidFill>
                <a:schemeClr val="dk1"/>
              </a:solidFill>
              <a:latin typeface="DM Sans"/>
            </a:endParaRPr>
          </a:p>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4" name="Imagen 3">
            <a:extLst>
              <a:ext uri="{FF2B5EF4-FFF2-40B4-BE49-F238E27FC236}">
                <a16:creationId xmlns:a16="http://schemas.microsoft.com/office/drawing/2014/main" id="{61048B33-7CCB-8346-E1CA-E8C9C7E995F1}"/>
              </a:ext>
            </a:extLst>
          </p:cNvPr>
          <p:cNvPicPr>
            <a:picLocks noChangeAspect="1"/>
          </p:cNvPicPr>
          <p:nvPr/>
        </p:nvPicPr>
        <p:blipFill>
          <a:blip r:embed="rId3"/>
          <a:stretch>
            <a:fillRect/>
          </a:stretch>
        </p:blipFill>
        <p:spPr>
          <a:xfrm>
            <a:off x="2274928" y="4449720"/>
            <a:ext cx="7642143" cy="2379641"/>
          </a:xfrm>
          <a:prstGeom prst="rect">
            <a:avLst/>
          </a:prstGeom>
        </p:spPr>
      </p:pic>
      <p:pic>
        <p:nvPicPr>
          <p:cNvPr id="6" name="Imagen 5">
            <a:extLst>
              <a:ext uri="{FF2B5EF4-FFF2-40B4-BE49-F238E27FC236}">
                <a16:creationId xmlns:a16="http://schemas.microsoft.com/office/drawing/2014/main" id="{52DECE8D-FCF5-7FA0-6247-C3D5CAA92ED2}"/>
              </a:ext>
            </a:extLst>
          </p:cNvPr>
          <p:cNvPicPr>
            <a:picLocks noChangeAspect="1"/>
          </p:cNvPicPr>
          <p:nvPr/>
        </p:nvPicPr>
        <p:blipFill>
          <a:blip r:embed="rId4"/>
          <a:stretch>
            <a:fillRect/>
          </a:stretch>
        </p:blipFill>
        <p:spPr>
          <a:xfrm>
            <a:off x="6018093" y="942446"/>
            <a:ext cx="5738398" cy="3368535"/>
          </a:xfrm>
          <a:prstGeom prst="rect">
            <a:avLst/>
          </a:prstGeom>
        </p:spPr>
      </p:pic>
      <p:pic>
        <p:nvPicPr>
          <p:cNvPr id="12" name="Imagen 11">
            <a:extLst>
              <a:ext uri="{FF2B5EF4-FFF2-40B4-BE49-F238E27FC236}">
                <a16:creationId xmlns:a16="http://schemas.microsoft.com/office/drawing/2014/main" id="{7D652445-1458-6151-989C-1E4CBA0F1BFC}"/>
              </a:ext>
            </a:extLst>
          </p:cNvPr>
          <p:cNvPicPr>
            <a:picLocks noChangeAspect="1"/>
          </p:cNvPicPr>
          <p:nvPr/>
        </p:nvPicPr>
        <p:blipFill>
          <a:blip r:embed="rId5"/>
          <a:stretch>
            <a:fillRect/>
          </a:stretch>
        </p:blipFill>
        <p:spPr>
          <a:xfrm>
            <a:off x="584395" y="1329539"/>
            <a:ext cx="5188374" cy="3120181"/>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9</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84" name="Google Shape;284;p37"/>
          <p:cNvSpPr/>
          <p:nvPr/>
        </p:nvSpPr>
        <p:spPr>
          <a:xfrm>
            <a:off x="3397698" y="263244"/>
            <a:ext cx="8697121"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DM Sans"/>
                <a:ea typeface="DM Sans"/>
                <a:cs typeface="DM Sans"/>
                <a:sym typeface="DM Sans"/>
              </a:rPr>
              <a:t>Insights</a:t>
            </a:r>
          </a:p>
          <a:p>
            <a:endParaRPr lang="es-MX" dirty="0">
              <a:solidFill>
                <a:schemeClr val="dk1"/>
              </a:solidFill>
              <a:latin typeface="DM Sans"/>
            </a:endParaRPr>
          </a:p>
          <a:p>
            <a:r>
              <a:rPr lang="es-MX" dirty="0">
                <a:solidFill>
                  <a:schemeClr val="dk1"/>
                </a:solidFill>
                <a:latin typeface="DM Sans"/>
              </a:rPr>
              <a:t>El análisis exploratorio de datos revela que puede haber una relación entre ciertas características demográficas y la probabilidad de fraude.</a:t>
            </a:r>
          </a:p>
          <a:p>
            <a:r>
              <a:rPr lang="es-MX" dirty="0">
                <a:solidFill>
                  <a:schemeClr val="dk1"/>
                </a:solidFill>
                <a:latin typeface="DM Sans"/>
              </a:rPr>
              <a:t>Específicamente los titulares de póliza de género masculino entre 31-35 años seguido de 35-40 años presentan tendencia a cometer fraudes de seguro. Este análisis también revela otros patrones y tendencias interesantes en el fraude de seguros. Por ejemplo, se encontró que los automóviles con mayor años de </a:t>
            </a:r>
            <a:r>
              <a:rPr lang="es-MX" dirty="0" err="1">
                <a:solidFill>
                  <a:schemeClr val="dk1"/>
                </a:solidFill>
                <a:latin typeface="DM Sans"/>
              </a:rPr>
              <a:t>antiguedad</a:t>
            </a:r>
            <a:r>
              <a:rPr lang="es-MX" dirty="0">
                <a:solidFill>
                  <a:schemeClr val="dk1"/>
                </a:solidFill>
                <a:latin typeface="DM Sans"/>
              </a:rPr>
              <a:t> de la categoría </a:t>
            </a:r>
            <a:r>
              <a:rPr lang="es-MX" dirty="0" err="1">
                <a:solidFill>
                  <a:schemeClr val="dk1"/>
                </a:solidFill>
                <a:latin typeface="DM Sans"/>
              </a:rPr>
              <a:t>Utility</a:t>
            </a:r>
            <a:r>
              <a:rPr lang="es-MX" dirty="0">
                <a:solidFill>
                  <a:schemeClr val="dk1"/>
                </a:solidFill>
                <a:latin typeface="DM Sans"/>
              </a:rPr>
              <a:t> o Sedan y las siguientes marcas son los más reportados en casos fraudulentos: Pontiac, Toyota, Honda, Mazda, Chevrolet.</a:t>
            </a:r>
          </a:p>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86" name="Google Shape;286;p37"/>
          <p:cNvSpPr/>
          <p:nvPr/>
        </p:nvSpPr>
        <p:spPr>
          <a:xfrm>
            <a:off x="3439219" y="2450266"/>
            <a:ext cx="8655600" cy="320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err="1">
                <a:solidFill>
                  <a:schemeClr val="dk1"/>
                </a:solidFill>
                <a:latin typeface="DM Sans"/>
                <a:ea typeface="DM Sans"/>
                <a:cs typeface="DM Sans"/>
                <a:sym typeface="DM Sans"/>
              </a:rPr>
              <a:t>Recomendaciones</a:t>
            </a:r>
            <a:endParaRPr lang="en-US" b="1" dirty="0">
              <a:solidFill>
                <a:schemeClr val="dk1"/>
              </a:solidFill>
              <a:latin typeface="DM Sans"/>
              <a:ea typeface="DM Sans"/>
              <a:cs typeface="DM Sans"/>
              <a:sym typeface="DM Sans"/>
            </a:endParaRPr>
          </a:p>
          <a:p>
            <a:pPr marL="0" marR="0" lvl="0" indent="0" algn="l" rtl="0">
              <a:spcBef>
                <a:spcPts val="0"/>
              </a:spcBef>
              <a:spcAft>
                <a:spcPts val="0"/>
              </a:spcAft>
              <a:buNone/>
            </a:pPr>
            <a:endParaRPr sz="1300" dirty="0">
              <a:latin typeface="DM Sans"/>
              <a:ea typeface="DM Sans"/>
              <a:cs typeface="DM Sans"/>
              <a:sym typeface="DM Sans"/>
            </a:endParaRPr>
          </a:p>
          <a:p>
            <a:r>
              <a:rPr lang="es-MX" dirty="0">
                <a:solidFill>
                  <a:schemeClr val="dk1"/>
                </a:solidFill>
                <a:latin typeface="DM Sans"/>
              </a:rPr>
              <a:t>1. Analizar otras variables que tengan un coeficiente de correlación relevante con la variable </a:t>
            </a:r>
            <a:r>
              <a:rPr lang="es-MX" dirty="0" err="1">
                <a:solidFill>
                  <a:schemeClr val="dk1"/>
                </a:solidFill>
                <a:latin typeface="DM Sans"/>
              </a:rPr>
              <a:t>FraudFound_P</a:t>
            </a:r>
            <a:r>
              <a:rPr lang="es-MX" dirty="0">
                <a:solidFill>
                  <a:schemeClr val="dk1"/>
                </a:solidFill>
                <a:latin typeface="DM Sans"/>
              </a:rPr>
              <a:t> según el </a:t>
            </a:r>
            <a:r>
              <a:rPr lang="es-MX" dirty="0" err="1">
                <a:solidFill>
                  <a:schemeClr val="dk1"/>
                </a:solidFill>
                <a:latin typeface="DM Sans"/>
              </a:rPr>
              <a:t>heatmap</a:t>
            </a:r>
            <a:r>
              <a:rPr lang="es-MX" dirty="0">
                <a:solidFill>
                  <a:schemeClr val="dk1"/>
                </a:solidFill>
                <a:latin typeface="DM Sans"/>
              </a:rPr>
              <a:t>.</a:t>
            </a:r>
          </a:p>
          <a:p>
            <a:br>
              <a:rPr lang="es-MX" dirty="0">
                <a:solidFill>
                  <a:schemeClr val="dk1"/>
                </a:solidFill>
                <a:latin typeface="DM Sans"/>
              </a:rPr>
            </a:br>
            <a:r>
              <a:rPr lang="es-MX" dirty="0">
                <a:solidFill>
                  <a:schemeClr val="dk1"/>
                </a:solidFill>
                <a:latin typeface="DM Sans"/>
              </a:rPr>
              <a:t>2. Realizar un control más exhaustivo durante la verificación de antecedentes para detectar cualquier historial de fraude o comportamiento sospechoso por parte de los subscriptores. </a:t>
            </a:r>
          </a:p>
          <a:p>
            <a:br>
              <a:rPr lang="es-MX" dirty="0">
                <a:solidFill>
                  <a:schemeClr val="dk1"/>
                </a:solidFill>
                <a:latin typeface="DM Sans"/>
              </a:rPr>
            </a:br>
            <a:r>
              <a:rPr lang="es-MX" dirty="0">
                <a:solidFill>
                  <a:schemeClr val="dk1"/>
                </a:solidFill>
                <a:latin typeface="DM Sans"/>
              </a:rPr>
              <a:t>3. Evaluar aplicar métodos de aprendizaje supervisado para entrenar un modelo que aprenda a distinguir entre reclamos fraudulentos y no fraudulentos a partir de un conjunto de datos etiquetados con algoritmos como: </a:t>
            </a:r>
            <a:r>
              <a:rPr lang="es-MX" dirty="0" err="1">
                <a:solidFill>
                  <a:schemeClr val="dk1"/>
                </a:solidFill>
                <a:latin typeface="DM Sans"/>
              </a:rPr>
              <a:t>logistic</a:t>
            </a:r>
            <a:r>
              <a:rPr lang="es-MX" dirty="0">
                <a:solidFill>
                  <a:schemeClr val="dk1"/>
                </a:solidFill>
                <a:latin typeface="DM Sans"/>
              </a:rPr>
              <a:t> </a:t>
            </a:r>
            <a:r>
              <a:rPr lang="es-MX" dirty="0" err="1">
                <a:solidFill>
                  <a:schemeClr val="dk1"/>
                </a:solidFill>
                <a:latin typeface="DM Sans"/>
              </a:rPr>
              <a:t>regression</a:t>
            </a:r>
            <a:r>
              <a:rPr lang="es-MX" dirty="0">
                <a:solidFill>
                  <a:schemeClr val="dk1"/>
                </a:solidFill>
                <a:latin typeface="DM Sans"/>
              </a:rPr>
              <a:t>, </a:t>
            </a:r>
            <a:r>
              <a:rPr lang="es-MX" dirty="0" err="1">
                <a:solidFill>
                  <a:schemeClr val="dk1"/>
                </a:solidFill>
                <a:latin typeface="DM Sans"/>
              </a:rPr>
              <a:t>decision</a:t>
            </a:r>
            <a:r>
              <a:rPr lang="es-MX" dirty="0">
                <a:solidFill>
                  <a:schemeClr val="dk1"/>
                </a:solidFill>
                <a:latin typeface="DM Sans"/>
              </a:rPr>
              <a:t> </a:t>
            </a:r>
            <a:r>
              <a:rPr lang="es-MX" dirty="0" err="1">
                <a:solidFill>
                  <a:schemeClr val="dk1"/>
                </a:solidFill>
                <a:latin typeface="DM Sans"/>
              </a:rPr>
              <a:t>trees</a:t>
            </a:r>
            <a:r>
              <a:rPr lang="es-MX" dirty="0">
                <a:solidFill>
                  <a:schemeClr val="dk1"/>
                </a:solidFill>
                <a:latin typeface="DM Sans"/>
              </a:rPr>
              <a:t>, </a:t>
            </a:r>
            <a:r>
              <a:rPr lang="es-MX" dirty="0" err="1">
                <a:solidFill>
                  <a:schemeClr val="dk1"/>
                </a:solidFill>
                <a:latin typeface="DM Sans"/>
              </a:rPr>
              <a:t>random</a:t>
            </a:r>
            <a:r>
              <a:rPr lang="es-MX" dirty="0">
                <a:solidFill>
                  <a:schemeClr val="dk1"/>
                </a:solidFill>
                <a:latin typeface="DM Sans"/>
              </a:rPr>
              <a:t> </a:t>
            </a:r>
            <a:r>
              <a:rPr lang="es-MX" dirty="0" err="1">
                <a:solidFill>
                  <a:schemeClr val="dk1"/>
                </a:solidFill>
                <a:latin typeface="DM Sans"/>
              </a:rPr>
              <a:t>forest</a:t>
            </a:r>
            <a:r>
              <a:rPr lang="es-MX" dirty="0">
                <a:solidFill>
                  <a:schemeClr val="dk1"/>
                </a:solidFill>
                <a:latin typeface="DM Sans"/>
              </a:rPr>
              <a:t>, SVM, entre otros.</a:t>
            </a:r>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765</Words>
  <Application>Microsoft Office PowerPoint</Application>
  <PresentationFormat>Panorámica</PresentationFormat>
  <Paragraphs>79</Paragraphs>
  <Slides>9</Slides>
  <Notes>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9</vt:i4>
      </vt:variant>
    </vt:vector>
  </HeadingPairs>
  <TitlesOfParts>
    <vt:vector size="17" baseType="lpstr">
      <vt:lpstr>Helvetica Neue</vt:lpstr>
      <vt:lpstr>Helvetica Neue Light</vt:lpstr>
      <vt:lpstr>Anton</vt:lpstr>
      <vt:lpstr>Arial</vt:lpstr>
      <vt:lpstr>Calibri</vt:lpstr>
      <vt:lpstr>DM Sans</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Monica Qin</dc:creator>
  <cp:lastModifiedBy>Monica Qin</cp:lastModifiedBy>
  <cp:revision>3</cp:revision>
  <dcterms:modified xsi:type="dcterms:W3CDTF">2023-05-08T02:26:17Z</dcterms:modified>
</cp:coreProperties>
</file>