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1" r:id="rId7"/>
    <p:sldId id="262" r:id="rId8"/>
    <p:sldId id="267" r:id="rId9"/>
    <p:sldId id="268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Contexto: Contexto del proyecto (I.e motivación, situación general del problema, etc.)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Audiencia: esto es para que los lectores sepan de primera mano si este es un proyecto que puede beneficiarles.</a:t>
            </a:r>
            <a:endParaRPr/>
          </a:p>
        </p:txBody>
      </p:sp>
      <p:sp>
        <p:nvSpPr>
          <p:cNvPr id="155" name="Google Shape;15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Custom Layout">
  <p:cSld name="33_Custom 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Custom Layout">
  <p:cSld name="33_Custom Layou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81000" y="476098"/>
            <a:ext cx="8821738" cy="5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2"/>
          </p:nvPr>
        </p:nvSpPr>
        <p:spPr>
          <a:xfrm>
            <a:off x="381000" y="983871"/>
            <a:ext cx="6745288" cy="424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ustom Layout">
  <p:cSld name="11_Custom Layou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0" y="5787"/>
            <a:ext cx="12192000" cy="6858000"/>
          </a:xfrm>
          <a:prstGeom prst="rect">
            <a:avLst/>
          </a:prstGeom>
          <a:gradFill>
            <a:gsLst>
              <a:gs pos="0">
                <a:srgbClr val="01BAFF"/>
              </a:gs>
              <a:gs pos="100000">
                <a:srgbClr val="00F4FE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ftr" idx="11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49250" y="2317283"/>
            <a:ext cx="11493500" cy="2223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ustom Layout">
  <p:cSld name="12_Custom Layou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F4FE"/>
              </a:gs>
              <a:gs pos="99000">
                <a:srgbClr val="08FA7B"/>
              </a:gs>
              <a:gs pos="100000">
                <a:srgbClr val="08FA7B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ftr" idx="11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49250" y="2317283"/>
            <a:ext cx="11493500" cy="2223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ustom Layout">
  <p:cSld name="13_Custom Layou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026400" y="2887579"/>
            <a:ext cx="4165600" cy="293589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>
            <a:spLocks noGrp="1"/>
          </p:cNvSpPr>
          <p:nvPr>
            <p:ph type="ftr" idx="11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ldNum" idx="12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9_Custom Layout">
  <p:cSld name="39_Custom Layou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>
            <a:spLocks noGrp="1"/>
          </p:cNvSpPr>
          <p:nvPr>
            <p:ph type="ftr" idx="11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ldNum" idx="12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0_Custom Layout">
  <p:cSld name="40_Custom Layou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>
            <a:spLocks noGrp="1"/>
          </p:cNvSpPr>
          <p:nvPr>
            <p:ph type="ftr" idx="11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1_Custom Layout">
  <p:cSld name="41_Custom Layou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ftr" idx="11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type="blank">
  <p:cSld name="BLANK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444582" y="2220611"/>
            <a:ext cx="10857900" cy="183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-AR" sz="6000" dirty="0">
                <a:latin typeface="Anton"/>
                <a:ea typeface="Anton"/>
                <a:cs typeface="Anton"/>
                <a:sym typeface="Anton"/>
              </a:rPr>
              <a:t>Detección de diabetes en </a:t>
            </a:r>
            <a:r>
              <a:rPr lang="es-AR" sz="6000" dirty="0" err="1">
                <a:latin typeface="Anton"/>
                <a:ea typeface="Anton"/>
                <a:cs typeface="Anton"/>
                <a:sym typeface="Anton"/>
              </a:rPr>
              <a:t>MedicosArg</a:t>
            </a:r>
            <a:endParaRPr sz="6000" dirty="0"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/>
        </p:nvSpPr>
        <p:spPr>
          <a:xfrm>
            <a:off x="524063" y="1397483"/>
            <a:ext cx="1325563" cy="542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marR="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EFF"/>
              </a:buClr>
              <a:buSzPts val="4000"/>
              <a:buFont typeface="Anton"/>
              <a:buChar char="•"/>
            </a:pPr>
            <a:r>
              <a:rPr lang="en-US" sz="4000" dirty="0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4000" i="0" u="none" strike="noStrike" cap="none" dirty="0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01</a:t>
            </a:r>
            <a:endParaRPr dirty="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1849626" y="1367048"/>
            <a:ext cx="4927673" cy="60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i="0" u="none" strike="noStrike" cap="none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Introducción</a:t>
            </a:r>
            <a:r>
              <a:rPr lang="en-US" sz="240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Audiencia</a:t>
            </a:r>
            <a:endParaRPr sz="240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37" name="Google Shape;137;p26"/>
          <p:cNvCxnSpPr/>
          <p:nvPr/>
        </p:nvCxnSpPr>
        <p:spPr>
          <a:xfrm>
            <a:off x="1680082" y="1367048"/>
            <a:ext cx="0" cy="603265"/>
          </a:xfrm>
          <a:prstGeom prst="straightConnector1">
            <a:avLst/>
          </a:prstGeom>
          <a:noFill/>
          <a:ln w="12700" cap="flat" cmpd="sng">
            <a:solidFill>
              <a:srgbClr val="00D70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8" name="Google Shape;138;p26"/>
          <p:cNvSpPr txBox="1"/>
          <p:nvPr/>
        </p:nvSpPr>
        <p:spPr>
          <a:xfrm>
            <a:off x="524063" y="2414359"/>
            <a:ext cx="1325563" cy="542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marR="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EFF"/>
              </a:buClr>
              <a:buSzPts val="4000"/>
              <a:buFont typeface="Anton"/>
              <a:buChar char="•"/>
            </a:pPr>
            <a:r>
              <a:rPr lang="en-US" sz="4000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4000" i="0" u="none" strike="noStrike" cap="none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02</a:t>
            </a:r>
            <a:endParaRPr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1849627" y="3429000"/>
            <a:ext cx="4927686" cy="60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FFFFFF"/>
              </a:buClr>
              <a:buSzPts val="2400"/>
            </a:pPr>
            <a:r>
              <a:rPr lang="en-US" sz="2400" i="0" u="none" strike="noStrike" cap="none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Análisis</a:t>
            </a:r>
            <a:r>
              <a:rPr lang="en-US" sz="240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2400" i="0" u="none" strike="noStrike" cap="none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Exploratorio</a:t>
            </a:r>
            <a:endParaRPr lang="en-US" sz="2800" i="0" u="none" strike="noStrike" cap="none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240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40" name="Google Shape;140;p26"/>
          <p:cNvCxnSpPr/>
          <p:nvPr/>
        </p:nvCxnSpPr>
        <p:spPr>
          <a:xfrm>
            <a:off x="1680082" y="2383924"/>
            <a:ext cx="0" cy="603265"/>
          </a:xfrm>
          <a:prstGeom prst="straightConnector1">
            <a:avLst/>
          </a:prstGeom>
          <a:noFill/>
          <a:ln w="12700" cap="flat" cmpd="sng">
            <a:solidFill>
              <a:srgbClr val="00D70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524063" y="3429502"/>
            <a:ext cx="1325563" cy="542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marR="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EFF"/>
              </a:buClr>
              <a:buSzPts val="4000"/>
              <a:buFont typeface="Anton"/>
              <a:buChar char="•"/>
            </a:pPr>
            <a:r>
              <a:rPr lang="en-US" sz="4000" dirty="0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4000" i="0" u="none" strike="noStrike" cap="none" dirty="0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  <a:endParaRPr dirty="0"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142" name="Google Shape;142;p26"/>
          <p:cNvCxnSpPr/>
          <p:nvPr/>
        </p:nvCxnSpPr>
        <p:spPr>
          <a:xfrm>
            <a:off x="1680082" y="3399067"/>
            <a:ext cx="0" cy="603265"/>
          </a:xfrm>
          <a:prstGeom prst="straightConnector1">
            <a:avLst/>
          </a:prstGeom>
          <a:noFill/>
          <a:ln w="12700" cap="flat" cmpd="sng">
            <a:solidFill>
              <a:srgbClr val="00D70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3" name="Google Shape;143;p26"/>
          <p:cNvSpPr txBox="1"/>
          <p:nvPr/>
        </p:nvSpPr>
        <p:spPr>
          <a:xfrm>
            <a:off x="388629" y="431801"/>
            <a:ext cx="7637771" cy="552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AGENDA</a:t>
            </a:r>
            <a:endParaRPr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4" name="Google Shape;14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3250" y="49876"/>
            <a:ext cx="4538749" cy="680812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 txBox="1"/>
          <p:nvPr/>
        </p:nvSpPr>
        <p:spPr>
          <a:xfrm>
            <a:off x="1849627" y="4390358"/>
            <a:ext cx="4927672" cy="60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Insights</a:t>
            </a:r>
            <a:r>
              <a:rPr lang="en-US" sz="240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lang="en-US" sz="2400" i="0" u="none" strike="noStrike" cap="none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Recomendaciones</a:t>
            </a:r>
            <a:endParaRPr lang="en-US" sz="2400" i="0" u="none" strike="noStrike" cap="none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524070" y="4445135"/>
            <a:ext cx="1325700" cy="5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marR="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EFF"/>
              </a:buClr>
              <a:buSzPts val="4000"/>
              <a:buFont typeface="Anton"/>
              <a:buChar char="•"/>
            </a:pPr>
            <a:r>
              <a:rPr lang="en-US" sz="4000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4000" i="0" u="none" strike="noStrike" cap="none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147" name="Google Shape;147;p26"/>
          <p:cNvCxnSpPr/>
          <p:nvPr/>
        </p:nvCxnSpPr>
        <p:spPr>
          <a:xfrm>
            <a:off x="1680082" y="4414712"/>
            <a:ext cx="0" cy="603265"/>
          </a:xfrm>
          <a:prstGeom prst="straightConnector1">
            <a:avLst/>
          </a:prstGeom>
          <a:noFill/>
          <a:ln w="12700" cap="flat" cmpd="sng">
            <a:solidFill>
              <a:srgbClr val="00D70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8" name="Google Shape;148;p26"/>
          <p:cNvSpPr txBox="1"/>
          <p:nvPr/>
        </p:nvSpPr>
        <p:spPr>
          <a:xfrm>
            <a:off x="1849626" y="2353489"/>
            <a:ext cx="4927687" cy="60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i="0" u="none" strike="noStrike" cap="none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Hipótesis</a:t>
            </a:r>
            <a:r>
              <a:rPr lang="en-US" sz="240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/</a:t>
            </a:r>
            <a:r>
              <a:rPr lang="en-US" sz="2400" i="0" u="none" strike="noStrike" cap="none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Preguntas</a:t>
            </a:r>
            <a:r>
              <a:rPr lang="en-US" sz="240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lang="en-US" sz="2400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Interés</a:t>
            </a: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oogle Shape;157;p27"/>
          <p:cNvCxnSpPr/>
          <p:nvPr/>
        </p:nvCxnSpPr>
        <p:spPr>
          <a:xfrm>
            <a:off x="3238501" y="287524"/>
            <a:ext cx="13883" cy="6231485"/>
          </a:xfrm>
          <a:prstGeom prst="straightConnector1">
            <a:avLst/>
          </a:prstGeom>
          <a:noFill/>
          <a:ln w="12700" cap="flat" cmpd="sng">
            <a:solidFill>
              <a:srgbClr val="00D70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8" name="Google Shape;158;p27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384621" y="2758763"/>
            <a:ext cx="2853879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dirty="0"/>
              <a:t>INTRODUCCIÓN Y CONTEXTO</a:t>
            </a:r>
            <a:endParaRPr sz="2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7"/>
          <p:cNvSpPr/>
          <p:nvPr/>
        </p:nvSpPr>
        <p:spPr>
          <a:xfrm>
            <a:off x="3583900" y="700741"/>
            <a:ext cx="8103900" cy="593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Introducción</a:t>
            </a:r>
            <a:endParaRPr sz="16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just"/>
            <a:r>
              <a:rPr lang="es-MX" sz="1600" dirty="0">
                <a:solidFill>
                  <a:schemeClr val="dk1"/>
                </a:solidFill>
                <a:latin typeface="Helvetica Neue Light"/>
              </a:rPr>
              <a:t>Se presenta un modelo de clasificación de diabetes utilizando información del historial clínico y resultados de estudios de sangre para predecir si el paciente padece de diabetes. El resultado de dicha clasificación será posteriormente analizado y validado por profesionales médicos de </a:t>
            </a:r>
            <a:r>
              <a:rPr lang="es-MX" sz="1600" dirty="0" err="1">
                <a:solidFill>
                  <a:schemeClr val="dk1"/>
                </a:solidFill>
                <a:latin typeface="Helvetica Neue Light"/>
              </a:rPr>
              <a:t>MedicosArg</a:t>
            </a:r>
            <a:r>
              <a:rPr lang="es-MX" sz="1600" dirty="0">
                <a:solidFill>
                  <a:schemeClr val="dk1"/>
                </a:solidFill>
                <a:latin typeface="Helvetica Neue Light"/>
              </a:rPr>
              <a:t>, permitiendo agilizar el diagnostico y mejorando la atención al cliente, beneficiando al paciente y a la institución médica.</a:t>
            </a: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Contexto</a:t>
            </a:r>
            <a:endParaRPr sz="16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just"/>
            <a:r>
              <a:rPr lang="es-MX" sz="1600" dirty="0">
                <a:solidFill>
                  <a:schemeClr val="dk1"/>
                </a:solidFill>
                <a:latin typeface="Helvetica Neue Light"/>
              </a:rPr>
              <a:t>Para aumentar la participación de mercado de </a:t>
            </a:r>
            <a:r>
              <a:rPr lang="es-MX" sz="1600" dirty="0" err="1">
                <a:solidFill>
                  <a:schemeClr val="dk1"/>
                </a:solidFill>
                <a:latin typeface="Helvetica Neue Light"/>
              </a:rPr>
              <a:t>MedicosArg</a:t>
            </a:r>
            <a:r>
              <a:rPr lang="es-MX" sz="1600" dirty="0">
                <a:solidFill>
                  <a:schemeClr val="dk1"/>
                </a:solidFill>
                <a:latin typeface="Helvetica Neue Light"/>
              </a:rPr>
              <a:t>, se identificó la opción de proveer servicios de diagnósticos de manera más </a:t>
            </a:r>
            <a:r>
              <a:rPr lang="es-MX" sz="1600" dirty="0" err="1">
                <a:solidFill>
                  <a:schemeClr val="dk1"/>
                </a:solidFill>
                <a:latin typeface="Helvetica Neue Light"/>
              </a:rPr>
              <a:t>agil</a:t>
            </a:r>
            <a:r>
              <a:rPr lang="es-MX" sz="1600" dirty="0">
                <a:solidFill>
                  <a:schemeClr val="dk1"/>
                </a:solidFill>
                <a:latin typeface="Helvetica Neue Light"/>
              </a:rPr>
              <a:t> y de forma online sin comprometer la calidad de dicha atención.</a:t>
            </a:r>
          </a:p>
          <a:p>
            <a:pPr algn="just"/>
            <a:r>
              <a:rPr lang="es-MX" sz="1600" dirty="0">
                <a:solidFill>
                  <a:schemeClr val="dk1"/>
                </a:solidFill>
                <a:latin typeface="Helvetica Neue Light"/>
              </a:rPr>
              <a:t>Como primer paso de este proyecto, se busca crear un modelo de clasificación de diabetes preciso que le permita al médico reducir el tiempo de diagnostico y tiempo de devolución, logrando mejorar la calidad del servicio y </a:t>
            </a:r>
            <a:r>
              <a:rPr lang="es-MX" sz="1600" dirty="0" err="1">
                <a:solidFill>
                  <a:schemeClr val="dk1"/>
                </a:solidFill>
                <a:latin typeface="Helvetica Neue Light"/>
              </a:rPr>
              <a:t>asi</a:t>
            </a:r>
            <a:r>
              <a:rPr lang="es-MX" sz="1600" dirty="0">
                <a:solidFill>
                  <a:schemeClr val="dk1"/>
                </a:solidFill>
                <a:latin typeface="Helvetica Neue Light"/>
              </a:rPr>
              <a:t> captar más clientes. </a:t>
            </a:r>
          </a:p>
          <a:p>
            <a:pPr algn="just"/>
            <a:endParaRPr lang="es-MX" sz="1600" dirty="0">
              <a:solidFill>
                <a:schemeClr val="dk1"/>
              </a:solidFill>
              <a:latin typeface="Helvetica Neue Light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Google Shape;166;p28"/>
          <p:cNvCxnSpPr/>
          <p:nvPr/>
        </p:nvCxnSpPr>
        <p:spPr>
          <a:xfrm>
            <a:off x="3238501" y="287524"/>
            <a:ext cx="13883" cy="6231485"/>
          </a:xfrm>
          <a:prstGeom prst="straightConnector1">
            <a:avLst/>
          </a:prstGeom>
          <a:noFill/>
          <a:ln w="12700" cap="flat" cmpd="sng">
            <a:solidFill>
              <a:srgbClr val="00D70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28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384622" y="2758763"/>
            <a:ext cx="27180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/>
              <a:t>PREGUNTAS DE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/>
              <a:t>INTERÉS</a:t>
            </a:r>
            <a:endParaRPr sz="2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3583900" y="1005522"/>
            <a:ext cx="8103900" cy="46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Preguntas</a:t>
            </a:r>
            <a:r>
              <a:rPr lang="en-US" sz="18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principales</a:t>
            </a:r>
            <a:r>
              <a:rPr lang="en-US" sz="18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s-MX" sz="1800" dirty="0">
                <a:solidFill>
                  <a:schemeClr val="dk1"/>
                </a:solidFill>
                <a:latin typeface="Helvetica Neue Light"/>
              </a:rPr>
              <a:t>1. ¿Cuáles son las características más relevantes o influyentes para predecir la diabetes en el </a:t>
            </a:r>
            <a:r>
              <a:rPr lang="es-MX" sz="1800" dirty="0" err="1">
                <a:solidFill>
                  <a:schemeClr val="dk1"/>
                </a:solidFill>
                <a:latin typeface="Helvetica Neue Light"/>
              </a:rPr>
              <a:t>dataset</a:t>
            </a:r>
            <a:r>
              <a:rPr lang="es-MX" sz="1800" dirty="0">
                <a:solidFill>
                  <a:schemeClr val="dk1"/>
                </a:solidFill>
                <a:latin typeface="Helvetica Neue Light"/>
              </a:rPr>
              <a:t>?</a:t>
            </a:r>
          </a:p>
          <a:p>
            <a:r>
              <a:rPr lang="es-MX" sz="1800" dirty="0">
                <a:solidFill>
                  <a:schemeClr val="dk1"/>
                </a:solidFill>
                <a:latin typeface="Helvetica Neue Light"/>
              </a:rPr>
              <a:t>2. ¿Existe alguna correlación entre el índice de masa corporal (IMC) y la diabetes?</a:t>
            </a:r>
          </a:p>
          <a:p>
            <a:r>
              <a:rPr lang="es-MX" sz="1800" dirty="0">
                <a:solidFill>
                  <a:schemeClr val="dk1"/>
                </a:solidFill>
                <a:latin typeface="Helvetica Neue Light"/>
              </a:rPr>
              <a:t>3. ¿Cómo se distribuye la edad en la población diabética del </a:t>
            </a:r>
            <a:r>
              <a:rPr lang="es-MX" sz="1800" dirty="0" err="1">
                <a:solidFill>
                  <a:schemeClr val="dk1"/>
                </a:solidFill>
                <a:latin typeface="Helvetica Neue Light"/>
              </a:rPr>
              <a:t>dataset</a:t>
            </a:r>
            <a:r>
              <a:rPr lang="es-MX" sz="1800" dirty="0">
                <a:solidFill>
                  <a:schemeClr val="dk1"/>
                </a:solidFill>
                <a:latin typeface="Helvetica Neue Light"/>
              </a:rPr>
              <a:t>?</a:t>
            </a:r>
          </a:p>
          <a:p>
            <a:r>
              <a:rPr lang="es-MX" sz="1800" dirty="0">
                <a:solidFill>
                  <a:schemeClr val="dk1"/>
                </a:solidFill>
                <a:latin typeface="Helvetica Neue Light"/>
              </a:rPr>
              <a:t>4. ¿Hay alguna relación entre el nivel de glucosa en sangre y la presencia de diabetes?</a:t>
            </a:r>
          </a:p>
          <a:p>
            <a:endParaRPr lang="es-MX" sz="1800" dirty="0">
              <a:solidFill>
                <a:schemeClr val="dk1"/>
              </a:solidFill>
              <a:latin typeface="Helvetica Neue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▪"/>
            </a:pPr>
            <a:endParaRPr lang="es-MX" sz="18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429592" y="2505670"/>
            <a:ext cx="10857900" cy="1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/>
              <a:t>ANÁLISIS</a:t>
            </a:r>
            <a:r>
              <a:rPr lang="en-US"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/>
              <a:t>EXPLORATORIO</a:t>
            </a:r>
            <a:endParaRPr sz="6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1"/>
          <p:cNvSpPr/>
          <p:nvPr/>
        </p:nvSpPr>
        <p:spPr>
          <a:xfrm>
            <a:off x="471475" y="1215476"/>
            <a:ext cx="4295834" cy="51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>
                <a:solidFill>
                  <a:schemeClr val="dk1"/>
                </a:solidFill>
                <a:latin typeface="Helvetica Neue Light"/>
              </a:rPr>
              <a:t>Se encontró que la mayoría de los casos de diabetes se presentan en personas de mediana edad y mayores con niveles de glucosa entre los 126-300 y nivel de HbA1C entre 5,7-9,</a:t>
            </a:r>
          </a:p>
          <a:p>
            <a:pPr algn="l"/>
            <a:endParaRPr lang="es-MX" dirty="0">
              <a:solidFill>
                <a:schemeClr val="dk1"/>
              </a:solidFill>
              <a:latin typeface="Helvetica Neue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8052212" y="2869579"/>
            <a:ext cx="6745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47%</a:t>
            </a:r>
            <a:endParaRPr/>
          </a:p>
        </p:txBody>
      </p:sp>
      <p:sp>
        <p:nvSpPr>
          <p:cNvPr id="206" name="Google Shape;206;p31"/>
          <p:cNvSpPr txBox="1"/>
          <p:nvPr/>
        </p:nvSpPr>
        <p:spPr>
          <a:xfrm>
            <a:off x="8052212" y="4126315"/>
            <a:ext cx="6745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55%</a:t>
            </a:r>
            <a:endParaRPr/>
          </a:p>
        </p:txBody>
      </p:sp>
      <p:sp>
        <p:nvSpPr>
          <p:cNvPr id="207" name="Google Shape;207;p31"/>
          <p:cNvSpPr txBox="1"/>
          <p:nvPr/>
        </p:nvSpPr>
        <p:spPr>
          <a:xfrm>
            <a:off x="8052212" y="5335688"/>
            <a:ext cx="6745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52%</a:t>
            </a:r>
            <a:endParaRPr/>
          </a:p>
        </p:txBody>
      </p:sp>
      <p:sp>
        <p:nvSpPr>
          <p:cNvPr id="2" name="Google Shape;203;p31">
            <a:extLst>
              <a:ext uri="{FF2B5EF4-FFF2-40B4-BE49-F238E27FC236}">
                <a16:creationId xmlns:a16="http://schemas.microsoft.com/office/drawing/2014/main" id="{A1FEA830-35B5-27D4-E79D-07310A294919}"/>
              </a:ext>
            </a:extLst>
          </p:cNvPr>
          <p:cNvSpPr txBox="1"/>
          <p:nvPr/>
        </p:nvSpPr>
        <p:spPr>
          <a:xfrm>
            <a:off x="471475" y="535543"/>
            <a:ext cx="10017900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80000"/>
              </a:lnSpc>
              <a:buSzPts val="2800"/>
            </a:pPr>
            <a:r>
              <a:rPr lang="es-MX" sz="2800" dirty="0">
                <a:latin typeface="Helvetica Neue"/>
                <a:sym typeface="Helvetica Neue"/>
              </a:rPr>
              <a:t>¿Cómo detectar diabetes?</a:t>
            </a:r>
            <a:endParaRPr lang="es-AR" sz="2800" dirty="0">
              <a:latin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94422F-3696-6C1B-CC3F-B8026D6EF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725" y="3831482"/>
            <a:ext cx="6194376" cy="279071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2066B06-94F1-13C5-125F-CF55E7B52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014" y="652429"/>
            <a:ext cx="5326953" cy="307586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E5183A3-076B-75B4-98D3-7EFA1E117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970" y="3155079"/>
            <a:ext cx="4983692" cy="2642039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6"/>
          <p:cNvSpPr txBox="1"/>
          <p:nvPr/>
        </p:nvSpPr>
        <p:spPr>
          <a:xfrm>
            <a:off x="429592" y="2505670"/>
            <a:ext cx="10857900" cy="1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/>
              <a:t>INSIGHTS &amp;</a:t>
            </a:r>
            <a:endParaRPr sz="6000"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 b="1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RECOMENDA</a:t>
            </a:r>
            <a:r>
              <a:rPr lang="en-US" sz="6000" b="1"/>
              <a:t>CIONES</a:t>
            </a:r>
            <a:endParaRPr sz="6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/>
          <p:nvPr/>
        </p:nvSpPr>
        <p:spPr>
          <a:xfrm>
            <a:off x="4756748" y="1411415"/>
            <a:ext cx="6767383" cy="2448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281" name="Google Shape;281;p37"/>
          <p:cNvCxnSpPr/>
          <p:nvPr/>
        </p:nvCxnSpPr>
        <p:spPr>
          <a:xfrm>
            <a:off x="3238501" y="287524"/>
            <a:ext cx="13883" cy="6231485"/>
          </a:xfrm>
          <a:prstGeom prst="straightConnector1">
            <a:avLst/>
          </a:prstGeom>
          <a:noFill/>
          <a:ln w="12700" cap="flat" cmpd="sng">
            <a:solidFill>
              <a:srgbClr val="00D70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2" name="Google Shape;282;p37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8</a:t>
            </a:fld>
            <a:endParaRPr sz="105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3" name="Google Shape;283;p37"/>
          <p:cNvSpPr txBox="1"/>
          <p:nvPr/>
        </p:nvSpPr>
        <p:spPr>
          <a:xfrm>
            <a:off x="375087" y="2825702"/>
            <a:ext cx="27180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 &amp; </a:t>
            </a:r>
            <a:r>
              <a:rPr lang="en-US" sz="2800" b="1"/>
              <a:t>RECOMENDACIONES</a:t>
            </a:r>
            <a:endParaRPr sz="2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7"/>
          <p:cNvSpPr/>
          <p:nvPr/>
        </p:nvSpPr>
        <p:spPr>
          <a:xfrm>
            <a:off x="3397698" y="263244"/>
            <a:ext cx="869712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Insights</a:t>
            </a:r>
          </a:p>
          <a:p>
            <a:r>
              <a:rPr lang="es-MX" dirty="0">
                <a:solidFill>
                  <a:schemeClr val="dk1"/>
                </a:solidFill>
                <a:latin typeface="DM Sans"/>
              </a:rPr>
              <a:t>Durante el análisis exploratorio de datos para la detección de la diabetes con las variables mencionadas, se obtuvieron los siguientes </a:t>
            </a:r>
            <a:r>
              <a:rPr lang="es-MX" dirty="0" err="1">
                <a:solidFill>
                  <a:schemeClr val="dk1"/>
                </a:solidFill>
                <a:latin typeface="DM Sans"/>
              </a:rPr>
              <a:t>insights</a:t>
            </a:r>
            <a:r>
              <a:rPr lang="es-MX" dirty="0">
                <a:solidFill>
                  <a:schemeClr val="dk1"/>
                </a:solidFill>
                <a:latin typeface="DM Sans"/>
              </a:rPr>
              <a:t>:</a:t>
            </a:r>
          </a:p>
          <a:p>
            <a:br>
              <a:rPr lang="es-MX" dirty="0">
                <a:solidFill>
                  <a:schemeClr val="dk1"/>
                </a:solidFill>
                <a:latin typeface="DM Sans"/>
              </a:rPr>
            </a:br>
            <a:r>
              <a:rPr lang="es-MX" dirty="0">
                <a:solidFill>
                  <a:schemeClr val="dk1"/>
                </a:solidFill>
                <a:latin typeface="DM Sans"/>
              </a:rPr>
              <a:t>Distribución de la edad: El análisis revelará la distribución de la edad de los individuos en el conjunto de datos. Se puede observar si existe una concentración particular en un rango de edad y si hay una prevalencia más alta de diabetes en ciertos grupos de edad, como adultos mayores.</a:t>
            </a:r>
          </a:p>
          <a:p>
            <a:br>
              <a:rPr lang="es-MX" dirty="0">
                <a:solidFill>
                  <a:schemeClr val="dk1"/>
                </a:solidFill>
                <a:latin typeface="DM Sans"/>
              </a:rPr>
            </a:br>
            <a:r>
              <a:rPr lang="es-MX" dirty="0">
                <a:solidFill>
                  <a:schemeClr val="dk1"/>
                </a:solidFill>
                <a:latin typeface="DM Sans"/>
              </a:rPr>
              <a:t>Relación entre el género y la diabetes: Se pueden comparar las tasas de diabetes entre los géneros masculino y femenino. Revela no haber diferencias significativas en la prevalencia de la enfermedad entre ambos grupos.</a:t>
            </a:r>
          </a:p>
          <a:p>
            <a:br>
              <a:rPr lang="es-MX" dirty="0">
                <a:solidFill>
                  <a:schemeClr val="dk1"/>
                </a:solidFill>
                <a:latin typeface="DM Sans"/>
              </a:rPr>
            </a:br>
            <a:r>
              <a:rPr lang="es-MX" dirty="0">
                <a:solidFill>
                  <a:schemeClr val="dk1"/>
                </a:solidFill>
                <a:latin typeface="DM Sans"/>
              </a:rPr>
              <a:t>Impacto del IMC en la diabetes: Se observa que en el caso de los pacientes </a:t>
            </a:r>
            <a:r>
              <a:rPr lang="es-MX" dirty="0" err="1">
                <a:solidFill>
                  <a:schemeClr val="dk1"/>
                </a:solidFill>
                <a:latin typeface="DM Sans"/>
              </a:rPr>
              <a:t>diabeticos</a:t>
            </a:r>
            <a:r>
              <a:rPr lang="es-MX" dirty="0">
                <a:solidFill>
                  <a:schemeClr val="dk1"/>
                </a:solidFill>
                <a:latin typeface="DM Sans"/>
              </a:rPr>
              <a:t>, la mediana (30) del </a:t>
            </a:r>
            <a:r>
              <a:rPr lang="es-MX" dirty="0" err="1">
                <a:solidFill>
                  <a:schemeClr val="dk1"/>
                </a:solidFill>
                <a:latin typeface="DM Sans"/>
              </a:rPr>
              <a:t>indice</a:t>
            </a:r>
            <a:r>
              <a:rPr lang="es-MX" dirty="0">
                <a:solidFill>
                  <a:schemeClr val="dk1"/>
                </a:solidFill>
                <a:latin typeface="DM Sans"/>
              </a:rPr>
              <a:t> de masa muscular se encuentra por encima del cuartil 3 (28) de quienes no son </a:t>
            </a:r>
            <a:r>
              <a:rPr lang="es-MX" dirty="0" err="1">
                <a:solidFill>
                  <a:schemeClr val="dk1"/>
                </a:solidFill>
                <a:latin typeface="DM Sans"/>
              </a:rPr>
              <a:t>diabeticos</a:t>
            </a:r>
            <a:r>
              <a:rPr lang="es-MX" dirty="0">
                <a:solidFill>
                  <a:schemeClr val="dk1"/>
                </a:solidFill>
                <a:latin typeface="DM Sans"/>
              </a:rPr>
              <a:t>. Otra observación que se puede realizar es que el cuartil 3 de los no </a:t>
            </a:r>
            <a:r>
              <a:rPr lang="es-MX" dirty="0" err="1">
                <a:solidFill>
                  <a:schemeClr val="dk1"/>
                </a:solidFill>
                <a:latin typeface="DM Sans"/>
              </a:rPr>
              <a:t>diabeticos</a:t>
            </a:r>
            <a:r>
              <a:rPr lang="es-MX" dirty="0">
                <a:solidFill>
                  <a:schemeClr val="dk1"/>
                </a:solidFill>
                <a:latin typeface="DM Sans"/>
              </a:rPr>
              <a:t> se </a:t>
            </a:r>
            <a:r>
              <a:rPr lang="es-MX" dirty="0" err="1">
                <a:solidFill>
                  <a:schemeClr val="dk1"/>
                </a:solidFill>
                <a:latin typeface="DM Sans"/>
              </a:rPr>
              <a:t>trasladaria</a:t>
            </a:r>
            <a:r>
              <a:rPr lang="es-MX" dirty="0">
                <a:solidFill>
                  <a:schemeClr val="dk1"/>
                </a:solidFill>
                <a:latin typeface="DM Sans"/>
              </a:rPr>
              <a:t> al cuartil 2 de los </a:t>
            </a:r>
            <a:r>
              <a:rPr lang="es-MX" dirty="0" err="1">
                <a:solidFill>
                  <a:schemeClr val="dk1"/>
                </a:solidFill>
                <a:latin typeface="DM Sans"/>
              </a:rPr>
              <a:t>diabeticos</a:t>
            </a:r>
            <a:r>
              <a:rPr lang="es-MX" dirty="0">
                <a:solidFill>
                  <a:schemeClr val="dk1"/>
                </a:solidFill>
                <a:latin typeface="DM Sans"/>
              </a:rPr>
              <a:t>.</a:t>
            </a:r>
          </a:p>
          <a:p>
            <a:br>
              <a:rPr lang="es-MX" dirty="0">
                <a:solidFill>
                  <a:schemeClr val="dk1"/>
                </a:solidFill>
                <a:latin typeface="DM Sans"/>
              </a:rPr>
            </a:br>
            <a:r>
              <a:rPr lang="es-MX" dirty="0">
                <a:solidFill>
                  <a:schemeClr val="dk1"/>
                </a:solidFill>
                <a:latin typeface="DM Sans"/>
              </a:rPr>
              <a:t>Niveles de HbA1c y glucosa en sangre: El análisis de los niveles de HbA1c indica que sería correcto diagnosticar como </a:t>
            </a:r>
            <a:r>
              <a:rPr lang="es-MX" dirty="0" err="1">
                <a:solidFill>
                  <a:schemeClr val="dk1"/>
                </a:solidFill>
                <a:latin typeface="DM Sans"/>
              </a:rPr>
              <a:t>diábetico</a:t>
            </a:r>
            <a:r>
              <a:rPr lang="es-MX" dirty="0">
                <a:solidFill>
                  <a:schemeClr val="dk1"/>
                </a:solidFill>
                <a:latin typeface="DM Sans"/>
              </a:rPr>
              <a:t> a quienes tienen un nivel de HbA1C superior a 6.8 y no diabético a quienes tienen un nivel inferior a los 5.7. En cuanto al nivel de glucosa en la sangre, se podría diagnosticar no diabético a quienes tienen un nivel de glucosa menor a los 126 y diabético a aquellos con un nivel superior a los 200.</a:t>
            </a:r>
          </a:p>
          <a:p>
            <a:br>
              <a:rPr lang="es-MX" dirty="0">
                <a:solidFill>
                  <a:schemeClr val="dk1"/>
                </a:solidFill>
                <a:latin typeface="DM Sans"/>
              </a:rPr>
            </a:br>
            <a:br>
              <a:rPr lang="es-MX" dirty="0">
                <a:solidFill>
                  <a:schemeClr val="dk1"/>
                </a:solidFill>
                <a:latin typeface="DM Sans"/>
              </a:rPr>
            </a:br>
            <a:endParaRPr lang="es-MX" dirty="0">
              <a:solidFill>
                <a:schemeClr val="dk1"/>
              </a:solidFill>
              <a:latin typeface="DM Sans"/>
            </a:endParaRPr>
          </a:p>
          <a:p>
            <a:br>
              <a:rPr lang="es-MX" dirty="0">
                <a:solidFill>
                  <a:schemeClr val="dk1"/>
                </a:solidFill>
                <a:latin typeface="DM Sans"/>
              </a:rPr>
            </a:br>
            <a:endParaRPr dirty="0">
              <a:solidFill>
                <a:schemeClr val="dk1"/>
              </a:solidFill>
              <a:latin typeface="DM Sans"/>
              <a:sym typeface="DM Sans"/>
            </a:endParaRPr>
          </a:p>
        </p:txBody>
      </p:sp>
      <p:sp>
        <p:nvSpPr>
          <p:cNvPr id="286" name="Google Shape;286;p37"/>
          <p:cNvSpPr/>
          <p:nvPr/>
        </p:nvSpPr>
        <p:spPr>
          <a:xfrm>
            <a:off x="3397698" y="5021396"/>
            <a:ext cx="86556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Recomendaciones</a:t>
            </a:r>
            <a:endParaRPr lang="en-US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r>
              <a:rPr lang="es-MX" dirty="0">
                <a:solidFill>
                  <a:schemeClr val="dk1"/>
                </a:solidFill>
                <a:latin typeface="DM Sans"/>
              </a:rPr>
              <a:t>1. Dar un diagnostico preliminar indicando no </a:t>
            </a:r>
            <a:r>
              <a:rPr lang="es-MX" dirty="0" err="1">
                <a:solidFill>
                  <a:schemeClr val="dk1"/>
                </a:solidFill>
                <a:latin typeface="DM Sans"/>
              </a:rPr>
              <a:t>diabetico</a:t>
            </a:r>
            <a:r>
              <a:rPr lang="es-MX" dirty="0">
                <a:solidFill>
                  <a:schemeClr val="dk1"/>
                </a:solidFill>
                <a:latin typeface="DM Sans"/>
              </a:rPr>
              <a:t> a pacientes si el nivel de HbA1c es &lt;5.7 y nivel de glucosa &lt;126 y </a:t>
            </a:r>
            <a:r>
              <a:rPr lang="es-MX" dirty="0" err="1">
                <a:solidFill>
                  <a:schemeClr val="dk1"/>
                </a:solidFill>
                <a:latin typeface="DM Sans"/>
              </a:rPr>
              <a:t>diabetico</a:t>
            </a:r>
            <a:r>
              <a:rPr lang="es-MX" dirty="0">
                <a:solidFill>
                  <a:schemeClr val="dk1"/>
                </a:solidFill>
                <a:latin typeface="DM Sans"/>
              </a:rPr>
              <a:t> si HbA1c&gt;6.8 o nivel de glucosa &gt;200 respectivamente.</a:t>
            </a:r>
          </a:p>
          <a:p>
            <a:br>
              <a:rPr lang="es-MX" dirty="0">
                <a:solidFill>
                  <a:schemeClr val="dk1"/>
                </a:solidFill>
                <a:latin typeface="DM Sans"/>
              </a:rPr>
            </a:br>
            <a:r>
              <a:rPr lang="es-MX" dirty="0">
                <a:solidFill>
                  <a:schemeClr val="dk1"/>
                </a:solidFill>
                <a:latin typeface="DM Sans"/>
              </a:rPr>
              <a:t>2. Dar un diagnostico preliminar indicando diabetes si el </a:t>
            </a:r>
            <a:r>
              <a:rPr lang="es-MX" dirty="0" err="1">
                <a:solidFill>
                  <a:schemeClr val="dk1"/>
                </a:solidFill>
                <a:latin typeface="DM Sans"/>
              </a:rPr>
              <a:t>indice</a:t>
            </a:r>
            <a:r>
              <a:rPr lang="es-MX" dirty="0">
                <a:solidFill>
                  <a:schemeClr val="dk1"/>
                </a:solidFill>
                <a:latin typeface="DM Sans"/>
              </a:rPr>
              <a:t> de masa muscular es de &gt;= 30.</a:t>
            </a:r>
          </a:p>
          <a:p>
            <a:endParaRPr lang="es-MX" dirty="0">
              <a:solidFill>
                <a:schemeClr val="dk1"/>
              </a:solidFill>
              <a:latin typeface="DM Sans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Pain Points Palete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00F3FF"/>
      </a:accent1>
      <a:accent2>
        <a:srgbClr val="A100FF"/>
      </a:accent2>
      <a:accent3>
        <a:srgbClr val="380089"/>
      </a:accent3>
      <a:accent4>
        <a:srgbClr val="00D700"/>
      </a:accent4>
      <a:accent5>
        <a:srgbClr val="FF9500"/>
      </a:accent5>
      <a:accent6>
        <a:srgbClr val="008EFF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23084</TotalTime>
  <Words>691</Words>
  <Application>Microsoft Office PowerPoint</Application>
  <PresentationFormat>Panorámica</PresentationFormat>
  <Paragraphs>64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Anton</vt:lpstr>
      <vt:lpstr>Arial</vt:lpstr>
      <vt:lpstr>Calibri</vt:lpstr>
      <vt:lpstr>DM Sans</vt:lpstr>
      <vt:lpstr>Helvetica Neue</vt:lpstr>
      <vt:lpstr>Helvetica Neue Light</vt:lpstr>
      <vt:lpstr>1_Office Theme</vt:lpstr>
      <vt:lpstr>3_Office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Monica Qin</dc:creator>
  <cp:lastModifiedBy>Monica Qin</cp:lastModifiedBy>
  <cp:revision>6</cp:revision>
  <dcterms:modified xsi:type="dcterms:W3CDTF">2023-07-11T23:45:52Z</dcterms:modified>
</cp:coreProperties>
</file>