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2" r:id="rId7"/>
    <p:sldId id="263"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rdizz\Desktop\Repos\bda102assignment4\Model%20Building\tweets_2_with_sentiment_and_clean_train_test.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Breakdown</a:t>
            </a:r>
            <a:r>
              <a:rPr lang="en-US" baseline="0"/>
              <a:t> of Sentiment on Tweets Studied</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5"/>
              </a:solidFill>
              <a:ln w="19050">
                <a:solidFill>
                  <a:schemeClr val="lt1"/>
                </a:solidFill>
              </a:ln>
              <a:effectLst/>
            </c:spPr>
          </c:dPt>
          <c:dPt>
            <c:idx val="1"/>
            <c:bubble3D val="0"/>
            <c:spPr>
              <a:solidFill>
                <a:schemeClr val="accent3"/>
              </a:solidFill>
              <a:ln w="19050">
                <a:solidFill>
                  <a:schemeClr val="lt1"/>
                </a:solidFill>
              </a:ln>
              <a:effectLst/>
            </c:spPr>
          </c:dPt>
          <c:dPt>
            <c:idx val="2"/>
            <c:bubble3D val="0"/>
            <c:spPr>
              <a:solidFill>
                <a:schemeClr val="accent2"/>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Sheet1!$D$4:$D$6</c:f>
              <c:strCache>
                <c:ptCount val="3"/>
                <c:pt idx="0">
                  <c:v>Negative</c:v>
                </c:pt>
                <c:pt idx="1">
                  <c:v>Neutral</c:v>
                </c:pt>
                <c:pt idx="2">
                  <c:v>Positive</c:v>
                </c:pt>
              </c:strCache>
            </c:strRef>
          </c:cat>
          <c:val>
            <c:numRef>
              <c:f>Sheet1!$H$4:$H$6</c:f>
              <c:numCache>
                <c:formatCode>0.0%</c:formatCode>
                <c:ptCount val="3"/>
                <c:pt idx="0">
                  <c:v>0.11969839773798303</c:v>
                </c:pt>
                <c:pt idx="1">
                  <c:v>0.34213006597549483</c:v>
                </c:pt>
                <c:pt idx="2">
                  <c:v>0.53817153628652215</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870180F-2519-4B65-85A3-7A75EA075866}" type="datetimeFigureOut">
              <a:rPr lang="en-US" smtClean="0"/>
              <a:t>2018-06-28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B8AAB-638B-4163-8EC6-76A07DE102E0}" type="slidenum">
              <a:rPr lang="en-US" smtClean="0"/>
              <a:t>‹#›</a:t>
            </a:fld>
            <a:endParaRPr lang="en-US"/>
          </a:p>
        </p:txBody>
      </p:sp>
    </p:spTree>
    <p:extLst>
      <p:ext uri="{BB962C8B-B14F-4D97-AF65-F5344CB8AC3E}">
        <p14:creationId xmlns:p14="http://schemas.microsoft.com/office/powerpoint/2010/main" val="1077750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70180F-2519-4B65-85A3-7A75EA075866}" type="datetimeFigureOut">
              <a:rPr lang="en-US" smtClean="0"/>
              <a:t>2018-06-28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B8AAB-638B-4163-8EC6-76A07DE102E0}" type="slidenum">
              <a:rPr lang="en-US" smtClean="0"/>
              <a:t>‹#›</a:t>
            </a:fld>
            <a:endParaRPr lang="en-US"/>
          </a:p>
        </p:txBody>
      </p:sp>
    </p:spTree>
    <p:extLst>
      <p:ext uri="{BB962C8B-B14F-4D97-AF65-F5344CB8AC3E}">
        <p14:creationId xmlns:p14="http://schemas.microsoft.com/office/powerpoint/2010/main" val="300608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70180F-2519-4B65-85A3-7A75EA075866}" type="datetimeFigureOut">
              <a:rPr lang="en-US" smtClean="0"/>
              <a:t>2018-06-28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B8AAB-638B-4163-8EC6-76A07DE102E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32911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70180F-2519-4B65-85A3-7A75EA075866}" type="datetimeFigureOut">
              <a:rPr lang="en-US" smtClean="0"/>
              <a:t>2018-06-28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B8AAB-638B-4163-8EC6-76A07DE102E0}" type="slidenum">
              <a:rPr lang="en-US" smtClean="0"/>
              <a:t>‹#›</a:t>
            </a:fld>
            <a:endParaRPr lang="en-US"/>
          </a:p>
        </p:txBody>
      </p:sp>
    </p:spTree>
    <p:extLst>
      <p:ext uri="{BB962C8B-B14F-4D97-AF65-F5344CB8AC3E}">
        <p14:creationId xmlns:p14="http://schemas.microsoft.com/office/powerpoint/2010/main" val="3587959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70180F-2519-4B65-85A3-7A75EA075866}" type="datetimeFigureOut">
              <a:rPr lang="en-US" smtClean="0"/>
              <a:t>2018-06-28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B8AAB-638B-4163-8EC6-76A07DE102E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10453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70180F-2519-4B65-85A3-7A75EA075866}" type="datetimeFigureOut">
              <a:rPr lang="en-US" smtClean="0"/>
              <a:t>2018-06-28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B8AAB-638B-4163-8EC6-76A07DE102E0}" type="slidenum">
              <a:rPr lang="en-US" smtClean="0"/>
              <a:t>‹#›</a:t>
            </a:fld>
            <a:endParaRPr lang="en-US"/>
          </a:p>
        </p:txBody>
      </p:sp>
    </p:spTree>
    <p:extLst>
      <p:ext uri="{BB962C8B-B14F-4D97-AF65-F5344CB8AC3E}">
        <p14:creationId xmlns:p14="http://schemas.microsoft.com/office/powerpoint/2010/main" val="4220889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70180F-2519-4B65-85A3-7A75EA075866}" type="datetimeFigureOut">
              <a:rPr lang="en-US" smtClean="0"/>
              <a:t>2018-06-28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B8AAB-638B-4163-8EC6-76A07DE102E0}" type="slidenum">
              <a:rPr lang="en-US" smtClean="0"/>
              <a:t>‹#›</a:t>
            </a:fld>
            <a:endParaRPr lang="en-US"/>
          </a:p>
        </p:txBody>
      </p:sp>
    </p:spTree>
    <p:extLst>
      <p:ext uri="{BB962C8B-B14F-4D97-AF65-F5344CB8AC3E}">
        <p14:creationId xmlns:p14="http://schemas.microsoft.com/office/powerpoint/2010/main" val="183526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70180F-2519-4B65-85A3-7A75EA075866}" type="datetimeFigureOut">
              <a:rPr lang="en-US" smtClean="0"/>
              <a:t>2018-06-28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B8AAB-638B-4163-8EC6-76A07DE102E0}" type="slidenum">
              <a:rPr lang="en-US" smtClean="0"/>
              <a:t>‹#›</a:t>
            </a:fld>
            <a:endParaRPr lang="en-US"/>
          </a:p>
        </p:txBody>
      </p:sp>
    </p:spTree>
    <p:extLst>
      <p:ext uri="{BB962C8B-B14F-4D97-AF65-F5344CB8AC3E}">
        <p14:creationId xmlns:p14="http://schemas.microsoft.com/office/powerpoint/2010/main" val="1323236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70180F-2519-4B65-85A3-7A75EA075866}" type="datetimeFigureOut">
              <a:rPr lang="en-US" smtClean="0"/>
              <a:t>2018-06-28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B8AAB-638B-4163-8EC6-76A07DE102E0}" type="slidenum">
              <a:rPr lang="en-US" smtClean="0"/>
              <a:t>‹#›</a:t>
            </a:fld>
            <a:endParaRPr lang="en-US"/>
          </a:p>
        </p:txBody>
      </p:sp>
    </p:spTree>
    <p:extLst>
      <p:ext uri="{BB962C8B-B14F-4D97-AF65-F5344CB8AC3E}">
        <p14:creationId xmlns:p14="http://schemas.microsoft.com/office/powerpoint/2010/main" val="3327756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70180F-2519-4B65-85A3-7A75EA075866}" type="datetimeFigureOut">
              <a:rPr lang="en-US" smtClean="0"/>
              <a:t>2018-06-28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B8AAB-638B-4163-8EC6-76A07DE102E0}" type="slidenum">
              <a:rPr lang="en-US" smtClean="0"/>
              <a:t>‹#›</a:t>
            </a:fld>
            <a:endParaRPr lang="en-US"/>
          </a:p>
        </p:txBody>
      </p:sp>
    </p:spTree>
    <p:extLst>
      <p:ext uri="{BB962C8B-B14F-4D97-AF65-F5344CB8AC3E}">
        <p14:creationId xmlns:p14="http://schemas.microsoft.com/office/powerpoint/2010/main" val="708814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870180F-2519-4B65-85A3-7A75EA075866}" type="datetimeFigureOut">
              <a:rPr lang="en-US" smtClean="0"/>
              <a:t>2018-06-28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B8AAB-638B-4163-8EC6-76A07DE102E0}" type="slidenum">
              <a:rPr lang="en-US" smtClean="0"/>
              <a:t>‹#›</a:t>
            </a:fld>
            <a:endParaRPr lang="en-US"/>
          </a:p>
        </p:txBody>
      </p:sp>
    </p:spTree>
    <p:extLst>
      <p:ext uri="{BB962C8B-B14F-4D97-AF65-F5344CB8AC3E}">
        <p14:creationId xmlns:p14="http://schemas.microsoft.com/office/powerpoint/2010/main" val="2162214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70180F-2519-4B65-85A3-7A75EA075866}" type="datetimeFigureOut">
              <a:rPr lang="en-US" smtClean="0"/>
              <a:t>2018-06-28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B8AAB-638B-4163-8EC6-76A07DE102E0}" type="slidenum">
              <a:rPr lang="en-US" smtClean="0"/>
              <a:t>‹#›</a:t>
            </a:fld>
            <a:endParaRPr lang="en-US"/>
          </a:p>
        </p:txBody>
      </p:sp>
    </p:spTree>
    <p:extLst>
      <p:ext uri="{BB962C8B-B14F-4D97-AF65-F5344CB8AC3E}">
        <p14:creationId xmlns:p14="http://schemas.microsoft.com/office/powerpoint/2010/main" val="1166926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870180F-2519-4B65-85A3-7A75EA075866}" type="datetimeFigureOut">
              <a:rPr lang="en-US" smtClean="0"/>
              <a:t>2018-06-28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7B8AAB-638B-4163-8EC6-76A07DE102E0}" type="slidenum">
              <a:rPr lang="en-US" smtClean="0"/>
              <a:t>‹#›</a:t>
            </a:fld>
            <a:endParaRPr lang="en-US"/>
          </a:p>
        </p:txBody>
      </p:sp>
    </p:spTree>
    <p:extLst>
      <p:ext uri="{BB962C8B-B14F-4D97-AF65-F5344CB8AC3E}">
        <p14:creationId xmlns:p14="http://schemas.microsoft.com/office/powerpoint/2010/main" val="3880632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70180F-2519-4B65-85A3-7A75EA075866}" type="datetimeFigureOut">
              <a:rPr lang="en-US" smtClean="0"/>
              <a:t>2018-06-28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7B8AAB-638B-4163-8EC6-76A07DE102E0}" type="slidenum">
              <a:rPr lang="en-US" smtClean="0"/>
              <a:t>‹#›</a:t>
            </a:fld>
            <a:endParaRPr lang="en-US"/>
          </a:p>
        </p:txBody>
      </p:sp>
    </p:spTree>
    <p:extLst>
      <p:ext uri="{BB962C8B-B14F-4D97-AF65-F5344CB8AC3E}">
        <p14:creationId xmlns:p14="http://schemas.microsoft.com/office/powerpoint/2010/main" val="2165071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70180F-2519-4B65-85A3-7A75EA075866}" type="datetimeFigureOut">
              <a:rPr lang="en-US" smtClean="0"/>
              <a:t>2018-06-28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B8AAB-638B-4163-8EC6-76A07DE102E0}" type="slidenum">
              <a:rPr lang="en-US" smtClean="0"/>
              <a:t>‹#›</a:t>
            </a:fld>
            <a:endParaRPr lang="en-US"/>
          </a:p>
        </p:txBody>
      </p:sp>
    </p:spTree>
    <p:extLst>
      <p:ext uri="{BB962C8B-B14F-4D97-AF65-F5344CB8AC3E}">
        <p14:creationId xmlns:p14="http://schemas.microsoft.com/office/powerpoint/2010/main" val="4234244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70180F-2519-4B65-85A3-7A75EA075866}" type="datetimeFigureOut">
              <a:rPr lang="en-US" smtClean="0"/>
              <a:t>2018-06-28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B8AAB-638B-4163-8EC6-76A07DE102E0}" type="slidenum">
              <a:rPr lang="en-US" smtClean="0"/>
              <a:t>‹#›</a:t>
            </a:fld>
            <a:endParaRPr lang="en-US"/>
          </a:p>
        </p:txBody>
      </p:sp>
    </p:spTree>
    <p:extLst>
      <p:ext uri="{BB962C8B-B14F-4D97-AF65-F5344CB8AC3E}">
        <p14:creationId xmlns:p14="http://schemas.microsoft.com/office/powerpoint/2010/main" val="43792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870180F-2519-4B65-85A3-7A75EA075866}" type="datetimeFigureOut">
              <a:rPr lang="en-US" smtClean="0"/>
              <a:t>2018-06-28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07B8AAB-638B-4163-8EC6-76A07DE102E0}" type="slidenum">
              <a:rPr lang="en-US" smtClean="0"/>
              <a:t>‹#›</a:t>
            </a:fld>
            <a:endParaRPr lang="en-US"/>
          </a:p>
        </p:txBody>
      </p:sp>
    </p:spTree>
    <p:extLst>
      <p:ext uri="{BB962C8B-B14F-4D97-AF65-F5344CB8AC3E}">
        <p14:creationId xmlns:p14="http://schemas.microsoft.com/office/powerpoint/2010/main" val="292627501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400" dirty="0" smtClean="0"/>
              <a:t>BDA102 Assignment 4 – Sentiment Analysis on the Implementation of Marijuana Legalization in Canada</a:t>
            </a:r>
            <a:endParaRPr lang="en-US" sz="4400" dirty="0"/>
          </a:p>
        </p:txBody>
      </p:sp>
      <p:sp>
        <p:nvSpPr>
          <p:cNvPr id="3" name="Subtitle 2"/>
          <p:cNvSpPr>
            <a:spLocks noGrp="1"/>
          </p:cNvSpPr>
          <p:nvPr>
            <p:ph type="subTitle" idx="1"/>
          </p:nvPr>
        </p:nvSpPr>
        <p:spPr>
          <a:xfrm>
            <a:off x="1524000" y="3626752"/>
            <a:ext cx="9144000" cy="1655762"/>
          </a:xfrm>
        </p:spPr>
        <p:txBody>
          <a:bodyPr>
            <a:normAutofit fontScale="25000" lnSpcReduction="20000"/>
          </a:bodyPr>
          <a:lstStyle/>
          <a:p>
            <a:r>
              <a:rPr lang="en-US" sz="7200" b="1" dirty="0" smtClean="0"/>
              <a:t>Team 2</a:t>
            </a:r>
          </a:p>
          <a:p>
            <a:r>
              <a:rPr lang="en-US" sz="6400" dirty="0"/>
              <a:t>Jason Baker </a:t>
            </a:r>
          </a:p>
          <a:p>
            <a:r>
              <a:rPr lang="en-US" sz="6400" dirty="0" smtClean="0"/>
              <a:t>Monique Ardizzi</a:t>
            </a:r>
          </a:p>
          <a:p>
            <a:r>
              <a:rPr lang="en-US" sz="6400" dirty="0" smtClean="0"/>
              <a:t>Meera Ragunathan</a:t>
            </a:r>
          </a:p>
          <a:p>
            <a:r>
              <a:rPr lang="en-US" sz="6400" dirty="0" smtClean="0"/>
              <a:t>Jeff </a:t>
            </a:r>
            <a:r>
              <a:rPr lang="en-US" sz="6400" dirty="0" err="1" smtClean="0"/>
              <a:t>Ciraolo</a:t>
            </a:r>
            <a:r>
              <a:rPr lang="en-US" sz="6400" dirty="0" smtClean="0"/>
              <a:t> </a:t>
            </a:r>
          </a:p>
          <a:p>
            <a:r>
              <a:rPr lang="en-US" sz="6400" dirty="0" smtClean="0"/>
              <a:t>Jonathan </a:t>
            </a:r>
            <a:r>
              <a:rPr lang="en-US" sz="6400" dirty="0" err="1" smtClean="0"/>
              <a:t>Bungcaya</a:t>
            </a:r>
            <a:r>
              <a:rPr lang="en-US" sz="4300" dirty="0" err="1" smtClean="0"/>
              <a:t>o</a:t>
            </a:r>
            <a:endParaRPr lang="en-US" sz="4300"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005" y="3863748"/>
            <a:ext cx="2640984" cy="2640984"/>
          </a:xfrm>
          <a:prstGeom prst="rect">
            <a:avLst/>
          </a:prstGeom>
        </p:spPr>
      </p:pic>
    </p:spTree>
    <p:extLst>
      <p:ext uri="{BB962C8B-B14F-4D97-AF65-F5344CB8AC3E}">
        <p14:creationId xmlns:p14="http://schemas.microsoft.com/office/powerpoint/2010/main" val="1967892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your Project?</a:t>
            </a:r>
            <a:endParaRPr lang="en-US" dirty="0"/>
          </a:p>
        </p:txBody>
      </p:sp>
      <p:sp>
        <p:nvSpPr>
          <p:cNvPr id="3" name="Content Placeholder 2"/>
          <p:cNvSpPr>
            <a:spLocks noGrp="1"/>
          </p:cNvSpPr>
          <p:nvPr>
            <p:ph idx="1"/>
          </p:nvPr>
        </p:nvSpPr>
        <p:spPr/>
        <p:txBody>
          <a:bodyPr/>
          <a:lstStyle/>
          <a:p>
            <a:pPr marL="0" indent="0">
              <a:buNone/>
            </a:pPr>
            <a:r>
              <a:rPr lang="en-US" dirty="0" smtClean="0"/>
              <a:t>We are a Concerned </a:t>
            </a:r>
            <a:r>
              <a:rPr lang="en-US" dirty="0"/>
              <a:t>C</a:t>
            </a:r>
            <a:r>
              <a:rPr lang="en-US" dirty="0" smtClean="0"/>
              <a:t>itizens </a:t>
            </a:r>
            <a:r>
              <a:rPr lang="en-US" dirty="0"/>
              <a:t>T</a:t>
            </a:r>
            <a:r>
              <a:rPr lang="en-US" dirty="0" smtClean="0"/>
              <a:t>hink Tank with the goal of insuring that the government is implementing the legalization of marijuana in Canada in accordance with what the people want. We would like to understand the level of support for the bill that passed recently and what concerns are arising from the people if any. Our hypothesis was that there would be a large amount of positive support towards the bill. </a:t>
            </a:r>
          </a:p>
          <a:p>
            <a:pPr marL="0" indent="0">
              <a:buNone/>
            </a:pPr>
            <a:endParaRPr lang="en-US" dirty="0"/>
          </a:p>
          <a:p>
            <a:pPr marL="0" indent="0">
              <a:buNone/>
            </a:pPr>
            <a:r>
              <a:rPr lang="en-US" dirty="0" smtClean="0"/>
              <a:t>We analyzed a series of tweets related to marijuana legalization in Canada to build a classifier for sentiment analysis and applied it on a broader set of related tweets. </a:t>
            </a:r>
            <a:endParaRPr lang="en-US" dirty="0"/>
          </a:p>
        </p:txBody>
      </p:sp>
    </p:spTree>
    <p:extLst>
      <p:ext uri="{BB962C8B-B14F-4D97-AF65-F5344CB8AC3E}">
        <p14:creationId xmlns:p14="http://schemas.microsoft.com/office/powerpoint/2010/main" val="4045821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did you build your algorithm?</a:t>
            </a:r>
            <a:endParaRPr lang="en-US" dirty="0"/>
          </a:p>
        </p:txBody>
      </p:sp>
      <p:sp>
        <p:nvSpPr>
          <p:cNvPr id="3" name="Content Placeholder 2"/>
          <p:cNvSpPr>
            <a:spLocks noGrp="1"/>
          </p:cNvSpPr>
          <p:nvPr>
            <p:ph idx="1"/>
          </p:nvPr>
        </p:nvSpPr>
        <p:spPr>
          <a:xfrm>
            <a:off x="677334" y="1531414"/>
            <a:ext cx="8596668" cy="5011999"/>
          </a:xfrm>
        </p:spPr>
        <p:txBody>
          <a:bodyPr>
            <a:normAutofit fontScale="92500" lnSpcReduction="10000"/>
          </a:bodyPr>
          <a:lstStyle/>
          <a:p>
            <a:pPr marL="0" indent="0">
              <a:buNone/>
            </a:pPr>
            <a:r>
              <a:rPr lang="en-US" b="1" dirty="0" smtClean="0">
                <a:solidFill>
                  <a:schemeClr val="bg1">
                    <a:lumMod val="65000"/>
                  </a:schemeClr>
                </a:solidFill>
              </a:rPr>
              <a:t>Data Gathering</a:t>
            </a:r>
          </a:p>
          <a:p>
            <a:r>
              <a:rPr lang="en-US" dirty="0" smtClean="0"/>
              <a:t>Sample of tweet text extracted for the first 3 weeks of June</a:t>
            </a:r>
          </a:p>
          <a:p>
            <a:r>
              <a:rPr lang="en-US" dirty="0" smtClean="0"/>
              <a:t>Hashtags used to find relevant tweets: #</a:t>
            </a:r>
            <a:r>
              <a:rPr lang="en-US" dirty="0" err="1" smtClean="0"/>
              <a:t>CannabisAct</a:t>
            </a:r>
            <a:r>
              <a:rPr lang="en-US" dirty="0" smtClean="0"/>
              <a:t>, #BillC45, #C45, #Legalization, #</a:t>
            </a:r>
            <a:r>
              <a:rPr lang="en-US" dirty="0" err="1" smtClean="0"/>
              <a:t>CannabisinCanada</a:t>
            </a:r>
            <a:r>
              <a:rPr lang="en-US" dirty="0" smtClean="0"/>
              <a:t>, #C46, #</a:t>
            </a:r>
            <a:r>
              <a:rPr lang="en-US" dirty="0" err="1" smtClean="0"/>
              <a:t>marijuananews</a:t>
            </a:r>
            <a:r>
              <a:rPr lang="en-US" dirty="0" smtClean="0"/>
              <a:t>, #marijuana, #cannabis, #</a:t>
            </a:r>
            <a:r>
              <a:rPr lang="en-US" dirty="0" err="1" smtClean="0"/>
              <a:t>MarijuanaDecriminalization</a:t>
            </a:r>
            <a:r>
              <a:rPr lang="en-US" dirty="0" smtClean="0"/>
              <a:t>, #</a:t>
            </a:r>
            <a:r>
              <a:rPr lang="en-US" dirty="0" err="1" smtClean="0"/>
              <a:t>blessthiscountry</a:t>
            </a:r>
            <a:r>
              <a:rPr lang="en-US" dirty="0" smtClean="0"/>
              <a:t>, #</a:t>
            </a:r>
            <a:r>
              <a:rPr lang="en-US" dirty="0" err="1" smtClean="0"/>
              <a:t>LegaliseCannabis</a:t>
            </a:r>
            <a:r>
              <a:rPr lang="en-US" dirty="0" smtClean="0"/>
              <a:t> </a:t>
            </a:r>
          </a:p>
          <a:p>
            <a:pPr marL="0" indent="0">
              <a:buNone/>
            </a:pPr>
            <a:endParaRPr lang="en-US" dirty="0" smtClean="0"/>
          </a:p>
          <a:p>
            <a:pPr marL="0" indent="0">
              <a:buNone/>
            </a:pPr>
            <a:r>
              <a:rPr lang="en-US" b="1" dirty="0" smtClean="0">
                <a:solidFill>
                  <a:schemeClr val="bg1">
                    <a:lumMod val="65000"/>
                  </a:schemeClr>
                </a:solidFill>
              </a:rPr>
              <a:t>Data Cleaning</a:t>
            </a:r>
          </a:p>
          <a:p>
            <a:r>
              <a:rPr lang="en-US" dirty="0" smtClean="0"/>
              <a:t>Tokenize tweets, removes non-alpha words, &lt;3 letter words, stop words </a:t>
            </a:r>
          </a:p>
          <a:p>
            <a:endParaRPr lang="en-US" dirty="0"/>
          </a:p>
          <a:p>
            <a:pPr marL="0" indent="0">
              <a:buNone/>
            </a:pPr>
            <a:r>
              <a:rPr lang="en-US" b="1" dirty="0">
                <a:solidFill>
                  <a:schemeClr val="bg1">
                    <a:lumMod val="65000"/>
                  </a:schemeClr>
                </a:solidFill>
              </a:rPr>
              <a:t>Data </a:t>
            </a:r>
            <a:r>
              <a:rPr lang="en-US" b="1" dirty="0" smtClean="0">
                <a:solidFill>
                  <a:schemeClr val="bg1">
                    <a:lumMod val="65000"/>
                  </a:schemeClr>
                </a:solidFill>
              </a:rPr>
              <a:t>Modelling</a:t>
            </a:r>
            <a:endParaRPr lang="en-US" b="1" dirty="0">
              <a:solidFill>
                <a:schemeClr val="bg1">
                  <a:lumMod val="65000"/>
                </a:schemeClr>
              </a:solidFill>
            </a:endParaRPr>
          </a:p>
          <a:p>
            <a:r>
              <a:rPr lang="en-US" dirty="0" smtClean="0"/>
              <a:t>Labelled a training dataset of 500 tweets with positive, negative, or neutral sentiment </a:t>
            </a:r>
          </a:p>
          <a:p>
            <a:r>
              <a:rPr lang="en-US" dirty="0" smtClean="0"/>
              <a:t>Naïve Bayes classifier model built on training dataset </a:t>
            </a:r>
          </a:p>
          <a:p>
            <a:r>
              <a:rPr lang="en-US" dirty="0"/>
              <a:t>Validation of model against a test dataset of 100 labeled </a:t>
            </a:r>
            <a:r>
              <a:rPr lang="en-US" dirty="0" smtClean="0"/>
              <a:t>tweets</a:t>
            </a:r>
          </a:p>
          <a:p>
            <a:r>
              <a:rPr lang="en-US" dirty="0" smtClean="0"/>
              <a:t>Model then applied on new unlabeled data </a:t>
            </a:r>
            <a:endParaRPr lang="en-US" dirty="0"/>
          </a:p>
          <a:p>
            <a:pPr marL="0" indent="0">
              <a:buNone/>
            </a:pPr>
            <a:endParaRPr lang="en-US" dirty="0" smtClean="0"/>
          </a:p>
          <a:p>
            <a:pPr marL="0" indent="0">
              <a:buNone/>
            </a:pPr>
            <a:endParaRPr lang="en-US" dirty="0" smtClean="0"/>
          </a:p>
          <a:p>
            <a:pPr marL="0" indent="0">
              <a:buNone/>
            </a:pPr>
            <a:endParaRPr lang="en-US" b="1" dirty="0" smtClean="0"/>
          </a:p>
        </p:txBody>
      </p:sp>
    </p:spTree>
    <p:extLst>
      <p:ext uri="{BB962C8B-B14F-4D97-AF65-F5344CB8AC3E}">
        <p14:creationId xmlns:p14="http://schemas.microsoft.com/office/powerpoint/2010/main" val="3912205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 your algorithm </a:t>
            </a:r>
            <a:endParaRPr lang="en-US" dirty="0"/>
          </a:p>
        </p:txBody>
      </p:sp>
      <p:sp>
        <p:nvSpPr>
          <p:cNvPr id="3" name="Content Placeholder 2"/>
          <p:cNvSpPr>
            <a:spLocks noGrp="1"/>
          </p:cNvSpPr>
          <p:nvPr>
            <p:ph idx="1"/>
          </p:nvPr>
        </p:nvSpPr>
        <p:spPr>
          <a:xfrm>
            <a:off x="677334" y="1531414"/>
            <a:ext cx="8596668" cy="5011999"/>
          </a:xfrm>
        </p:spPr>
        <p:txBody>
          <a:bodyPr>
            <a:normAutofit/>
          </a:bodyPr>
          <a:lstStyle/>
          <a:p>
            <a:pPr marL="0" indent="0">
              <a:buNone/>
            </a:pPr>
            <a:r>
              <a:rPr lang="en-US" dirty="0" smtClean="0"/>
              <a:t>We selected a Naïve Bayes algorithm for our model from the NLTK library in Python</a:t>
            </a:r>
          </a:p>
          <a:p>
            <a:r>
              <a:rPr lang="en-US" dirty="0" smtClean="0"/>
              <a:t>Based on the training data, calculates many conditional probabilities that a tweet is positive, negative, or </a:t>
            </a:r>
            <a:r>
              <a:rPr lang="en-US" dirty="0" err="1" smtClean="0"/>
              <a:t>netural</a:t>
            </a:r>
            <a:r>
              <a:rPr lang="en-US" dirty="0" smtClean="0"/>
              <a:t> given the features present</a:t>
            </a:r>
          </a:p>
          <a:p>
            <a:r>
              <a:rPr lang="en-US" dirty="0" smtClean="0"/>
              <a:t>Feature extraction function: checks if tweet contains vocabulary word, for all words in the training vocabulary </a:t>
            </a:r>
          </a:p>
          <a:p>
            <a:r>
              <a:rPr lang="en-US" dirty="0" smtClean="0"/>
              <a:t>Algorithm showed 79% accuracy on the testing data</a:t>
            </a:r>
          </a:p>
          <a:p>
            <a:r>
              <a:rPr lang="en-US" dirty="0" smtClean="0"/>
              <a:t>Fast algorithm that performs quite well for sentiment analysis, especially given a robust training dataset </a:t>
            </a:r>
          </a:p>
          <a:p>
            <a:r>
              <a:rPr lang="en-US" dirty="0" smtClean="0"/>
              <a:t>Relatively easy to explain in a business setting </a:t>
            </a:r>
          </a:p>
          <a:p>
            <a:pPr marL="0" indent="0">
              <a:buNone/>
            </a:pPr>
            <a:endParaRPr lang="en-US" dirty="0" smtClean="0"/>
          </a:p>
          <a:p>
            <a:endParaRPr lang="en-US" dirty="0" smtClean="0"/>
          </a:p>
          <a:p>
            <a:pPr marL="0" indent="0">
              <a:buNone/>
            </a:pPr>
            <a:endParaRPr lang="en-US" dirty="0" smtClean="0"/>
          </a:p>
          <a:p>
            <a:pPr marL="0" indent="0">
              <a:buNone/>
            </a:pPr>
            <a:endParaRPr lang="en-US" b="1" dirty="0" smtClean="0"/>
          </a:p>
        </p:txBody>
      </p:sp>
      <p:pic>
        <p:nvPicPr>
          <p:cNvPr id="4" name="Picture 3"/>
          <p:cNvPicPr>
            <a:picLocks noChangeAspect="1"/>
          </p:cNvPicPr>
          <p:nvPr/>
        </p:nvPicPr>
        <p:blipFill>
          <a:blip r:embed="rId2"/>
          <a:stretch>
            <a:fillRect/>
          </a:stretch>
        </p:blipFill>
        <p:spPr>
          <a:xfrm>
            <a:off x="6161903" y="4316627"/>
            <a:ext cx="6030097" cy="2541373"/>
          </a:xfrm>
          <a:prstGeom prst="rect">
            <a:avLst/>
          </a:prstGeom>
        </p:spPr>
      </p:pic>
    </p:spTree>
    <p:extLst>
      <p:ext uri="{BB962C8B-B14F-4D97-AF65-F5344CB8AC3E}">
        <p14:creationId xmlns:p14="http://schemas.microsoft.com/office/powerpoint/2010/main" val="3156771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 and challenges while building</a:t>
            </a:r>
            <a:endParaRPr lang="en-US" dirty="0"/>
          </a:p>
        </p:txBody>
      </p:sp>
      <p:sp>
        <p:nvSpPr>
          <p:cNvPr id="3" name="Content Placeholder 2"/>
          <p:cNvSpPr>
            <a:spLocks noGrp="1"/>
          </p:cNvSpPr>
          <p:nvPr>
            <p:ph idx="1"/>
          </p:nvPr>
        </p:nvSpPr>
        <p:spPr>
          <a:xfrm>
            <a:off x="778001" y="2198340"/>
            <a:ext cx="8596668" cy="3170616"/>
          </a:xfrm>
        </p:spPr>
        <p:txBody>
          <a:bodyPr>
            <a:normAutofit/>
          </a:bodyPr>
          <a:lstStyle/>
          <a:p>
            <a:r>
              <a:rPr lang="en-US" dirty="0" smtClean="0"/>
              <a:t>Twitter data mining challenging due to limited client capability (non-enterprise client)</a:t>
            </a:r>
          </a:p>
          <a:p>
            <a:pPr>
              <a:buFontTx/>
              <a:buChar char="-"/>
            </a:pPr>
            <a:r>
              <a:rPr lang="en-US" dirty="0" smtClean="0"/>
              <a:t>Only had last 7 days of data</a:t>
            </a:r>
          </a:p>
          <a:p>
            <a:pPr>
              <a:buFontTx/>
              <a:buChar char="-"/>
            </a:pPr>
            <a:r>
              <a:rPr lang="en-US" dirty="0" smtClean="0"/>
              <a:t>Only 100 tweets per pull </a:t>
            </a:r>
          </a:p>
          <a:p>
            <a:r>
              <a:rPr lang="en-US" dirty="0" smtClean="0"/>
              <a:t>Collaboration, coordinating of schedules, time constraints</a:t>
            </a:r>
          </a:p>
          <a:p>
            <a:pPr>
              <a:buFontTx/>
              <a:buChar char="-"/>
            </a:pPr>
            <a:r>
              <a:rPr lang="en-US" dirty="0" smtClean="0"/>
              <a:t>Eventually, decided on using </a:t>
            </a:r>
            <a:r>
              <a:rPr lang="en-US" dirty="0" err="1" smtClean="0"/>
              <a:t>git</a:t>
            </a:r>
            <a:r>
              <a:rPr lang="en-US" dirty="0" smtClean="0"/>
              <a:t> repo to overcome this</a:t>
            </a:r>
          </a:p>
          <a:p>
            <a:r>
              <a:rPr lang="en-US" dirty="0" smtClean="0"/>
              <a:t>Some tweets not in English, funky characters, etc. </a:t>
            </a:r>
          </a:p>
          <a:p>
            <a:r>
              <a:rPr lang="en-US" dirty="0" smtClean="0"/>
              <a:t>Labelling of hundreds of tweets for training dataset quite time consuming</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b="1" dirty="0" smtClean="0"/>
          </a:p>
        </p:txBody>
      </p:sp>
    </p:spTree>
    <p:extLst>
      <p:ext uri="{BB962C8B-B14F-4D97-AF65-F5344CB8AC3E}">
        <p14:creationId xmlns:p14="http://schemas.microsoft.com/office/powerpoint/2010/main" val="3996847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Insights </a:t>
            </a:r>
            <a:endParaRPr lang="en-US" dirty="0"/>
          </a:p>
        </p:txBody>
      </p:sp>
      <p:sp>
        <p:nvSpPr>
          <p:cNvPr id="3" name="Content Placeholder 2"/>
          <p:cNvSpPr>
            <a:spLocks noGrp="1"/>
          </p:cNvSpPr>
          <p:nvPr>
            <p:ph idx="1"/>
          </p:nvPr>
        </p:nvSpPr>
        <p:spPr>
          <a:xfrm>
            <a:off x="778001" y="2198340"/>
            <a:ext cx="8596668" cy="3170616"/>
          </a:xfrm>
        </p:spPr>
        <p:txBody>
          <a:bodyPr>
            <a:normAutofit/>
          </a:bodyPr>
          <a:lstStyle/>
          <a:p>
            <a:endParaRPr lang="en-US" dirty="0" smtClean="0"/>
          </a:p>
          <a:p>
            <a:pPr marL="0" indent="0">
              <a:buNone/>
            </a:pPr>
            <a:endParaRPr lang="en-US" dirty="0" smtClean="0"/>
          </a:p>
          <a:p>
            <a:pPr marL="0" indent="0">
              <a:buNone/>
            </a:pPr>
            <a:endParaRPr lang="en-US" b="1" dirty="0" smtClean="0"/>
          </a:p>
        </p:txBody>
      </p:sp>
      <p:graphicFrame>
        <p:nvGraphicFramePr>
          <p:cNvPr id="4" name="Chart 3"/>
          <p:cNvGraphicFramePr>
            <a:graphicFrameLocks/>
          </p:cNvGraphicFramePr>
          <p:nvPr>
            <p:extLst>
              <p:ext uri="{D42A27DB-BD31-4B8C-83A1-F6EECF244321}">
                <p14:modId xmlns:p14="http://schemas.microsoft.com/office/powerpoint/2010/main" val="1441219981"/>
              </p:ext>
            </p:extLst>
          </p:nvPr>
        </p:nvGraphicFramePr>
        <p:xfrm>
          <a:off x="-190243" y="1483648"/>
          <a:ext cx="5619750" cy="346233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4524400" y="1993021"/>
            <a:ext cx="3598108"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Change, pleased, attitudes, positively, great, everyone </a:t>
            </a:r>
            <a:endParaRPr lang="en-US" dirty="0"/>
          </a:p>
        </p:txBody>
      </p:sp>
      <p:sp>
        <p:nvSpPr>
          <p:cNvPr id="8" name="TextBox 7"/>
          <p:cNvSpPr txBox="1"/>
          <p:nvPr/>
        </p:nvSpPr>
        <p:spPr>
          <a:xfrm>
            <a:off x="4858033" y="3137317"/>
            <a:ext cx="3598108"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t>Recreational, </a:t>
            </a:r>
            <a:r>
              <a:rPr lang="en-US" dirty="0" err="1" smtClean="0"/>
              <a:t>canborder</a:t>
            </a:r>
            <a:r>
              <a:rPr lang="en-US" dirty="0" smtClean="0"/>
              <a:t>, regulated </a:t>
            </a:r>
            <a:endParaRPr lang="en-US" dirty="0"/>
          </a:p>
        </p:txBody>
      </p:sp>
      <p:sp>
        <p:nvSpPr>
          <p:cNvPr id="9" name="TextBox 8"/>
          <p:cNvSpPr txBox="1"/>
          <p:nvPr/>
        </p:nvSpPr>
        <p:spPr>
          <a:xfrm>
            <a:off x="4244314" y="4362276"/>
            <a:ext cx="3598108" cy="646331"/>
          </a:xfrm>
          <a:prstGeom prst="rect">
            <a:avLst/>
          </a:prstGeom>
          <a:ln>
            <a:solidFill>
              <a:schemeClr val="accent5"/>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t>Concerned, construction, bad, </a:t>
            </a:r>
            <a:r>
              <a:rPr lang="en-US" dirty="0" err="1" smtClean="0"/>
              <a:t>jodieemery</a:t>
            </a:r>
            <a:r>
              <a:rPr lang="en-US" dirty="0" smtClean="0"/>
              <a:t>, attacks, charter </a:t>
            </a:r>
            <a:endParaRPr lang="en-US" dirty="0"/>
          </a:p>
        </p:txBody>
      </p:sp>
    </p:spTree>
    <p:extLst>
      <p:ext uri="{BB962C8B-B14F-4D97-AF65-F5344CB8AC3E}">
        <p14:creationId xmlns:p14="http://schemas.microsoft.com/office/powerpoint/2010/main" val="2635998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takeaways</a:t>
            </a:r>
            <a:endParaRPr lang="en-US" dirty="0"/>
          </a:p>
        </p:txBody>
      </p:sp>
      <p:sp>
        <p:nvSpPr>
          <p:cNvPr id="4" name="Content Placeholder 3"/>
          <p:cNvSpPr txBox="1">
            <a:spLocks noGrp="1"/>
          </p:cNvSpPr>
          <p:nvPr>
            <p:ph idx="1"/>
          </p:nvPr>
        </p:nvSpPr>
        <p:spPr>
          <a:xfrm>
            <a:off x="677334" y="2160589"/>
            <a:ext cx="8596668" cy="3354765"/>
          </a:xfrm>
          <a:prstGeom prst="rect">
            <a:avLst/>
          </a:prstGeom>
          <a:noFill/>
        </p:spPr>
        <p:txBody>
          <a:bodyPr wrap="square" rtlCol="0">
            <a:spAutoFit/>
          </a:bodyPr>
          <a:lstStyle/>
          <a:p>
            <a:r>
              <a:rPr lang="en-US" dirty="0" smtClean="0"/>
              <a:t>Majority of sentiment is positive</a:t>
            </a:r>
          </a:p>
          <a:p>
            <a:r>
              <a:rPr lang="en-US" dirty="0" smtClean="0"/>
              <a:t>Within the negative sentiment subset, many concerns arising around </a:t>
            </a:r>
          </a:p>
          <a:p>
            <a:pPr marL="285750" indent="-285750">
              <a:buFontTx/>
              <a:buChar char="-"/>
            </a:pPr>
            <a:r>
              <a:rPr lang="en-US" dirty="0" smtClean="0"/>
              <a:t>Safety in the workplace (specifically construction industry)</a:t>
            </a:r>
          </a:p>
          <a:p>
            <a:pPr marL="285750" indent="-285750">
              <a:buFontTx/>
              <a:buChar char="-"/>
            </a:pPr>
            <a:r>
              <a:rPr lang="en-US" dirty="0" smtClean="0"/>
              <a:t>Government extending even more control over the people</a:t>
            </a:r>
          </a:p>
          <a:p>
            <a:pPr marL="285750" indent="-285750">
              <a:buFontTx/>
              <a:buChar char="-"/>
            </a:pPr>
            <a:r>
              <a:rPr lang="en-US" dirty="0" smtClean="0"/>
              <a:t>Bill introducing even more criminal offences </a:t>
            </a:r>
          </a:p>
          <a:p>
            <a:r>
              <a:rPr lang="en-US" dirty="0" smtClean="0"/>
              <a:t>More so than we had anticipated, negative tweets coming from marijuana advocates who are not happy with implementation </a:t>
            </a:r>
          </a:p>
          <a:p>
            <a:r>
              <a:rPr lang="en-US" dirty="0" smtClean="0"/>
              <a:t>Lots of coverage from news outlets—neutral segment mainly consisting of news </a:t>
            </a:r>
            <a:endParaRPr lang="en-US" dirty="0"/>
          </a:p>
        </p:txBody>
      </p:sp>
    </p:spTree>
    <p:extLst>
      <p:ext uri="{BB962C8B-B14F-4D97-AF65-F5344CB8AC3E}">
        <p14:creationId xmlns:p14="http://schemas.microsoft.com/office/powerpoint/2010/main" val="3911711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more can you apply to improve your model (accuracy or better insights)?</a:t>
            </a:r>
            <a:endParaRPr lang="en-US" dirty="0"/>
          </a:p>
        </p:txBody>
      </p:sp>
      <p:sp>
        <p:nvSpPr>
          <p:cNvPr id="3" name="Content Placeholder 2"/>
          <p:cNvSpPr>
            <a:spLocks noGrp="1"/>
          </p:cNvSpPr>
          <p:nvPr>
            <p:ph idx="1"/>
          </p:nvPr>
        </p:nvSpPr>
        <p:spPr>
          <a:xfrm>
            <a:off x="778001" y="2198340"/>
            <a:ext cx="8596668" cy="3170616"/>
          </a:xfrm>
        </p:spPr>
        <p:txBody>
          <a:bodyPr>
            <a:normAutofit/>
          </a:bodyPr>
          <a:lstStyle/>
          <a:p>
            <a:r>
              <a:rPr lang="en-US" dirty="0" smtClean="0"/>
              <a:t>Larger, more robust training dataset and samples to apply model on </a:t>
            </a:r>
          </a:p>
          <a:p>
            <a:r>
              <a:rPr lang="en-US" dirty="0" smtClean="0"/>
              <a:t>Deeper cleaning of data </a:t>
            </a:r>
          </a:p>
          <a:p>
            <a:r>
              <a:rPr lang="en-US" dirty="0"/>
              <a:t>N-gram analysis </a:t>
            </a:r>
            <a:r>
              <a:rPr lang="en-US" dirty="0" smtClean="0"/>
              <a:t>to derive insights on the sentiment classes rather than simple bag of words analysis  </a:t>
            </a:r>
          </a:p>
          <a:p>
            <a:r>
              <a:rPr lang="en-US" dirty="0" smtClean="0"/>
              <a:t>Get demographic/geographic information about the individual tweeting so that we can gain insights by age, geography, urban/rural, occupation, socioeconomic class, etc. </a:t>
            </a:r>
            <a:endParaRPr lang="en-US" dirty="0"/>
          </a:p>
          <a:p>
            <a:endParaRPr lang="en-US" dirty="0" smtClean="0"/>
          </a:p>
          <a:p>
            <a:pPr marL="0" indent="0">
              <a:buNone/>
            </a:pPr>
            <a:endParaRPr lang="en-US" dirty="0" smtClean="0"/>
          </a:p>
          <a:p>
            <a:pPr marL="0" indent="0">
              <a:buNone/>
            </a:pPr>
            <a:endParaRPr lang="en-US" b="1" dirty="0" smtClean="0"/>
          </a:p>
        </p:txBody>
      </p:sp>
    </p:spTree>
    <p:extLst>
      <p:ext uri="{BB962C8B-B14F-4D97-AF65-F5344CB8AC3E}">
        <p14:creationId xmlns:p14="http://schemas.microsoft.com/office/powerpoint/2010/main" val="18080641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85</TotalTime>
  <Words>598</Words>
  <Application>Microsoft Office PowerPoint</Application>
  <PresentationFormat>Widescreen</PresentationFormat>
  <Paragraphs>64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BDA102 Assignment 4 – Sentiment Analysis on the Implementation of Marijuana Legalization in Canada</vt:lpstr>
      <vt:lpstr>What is your Project?</vt:lpstr>
      <vt:lpstr>How did you build your algorithm?</vt:lpstr>
      <vt:lpstr>Explain your algorithm </vt:lpstr>
      <vt:lpstr>Difficulties and challenges while building</vt:lpstr>
      <vt:lpstr>Insights </vt:lpstr>
      <vt:lpstr>Key takeaways</vt:lpstr>
      <vt:lpstr>What more can you apply to improve your model (accuracy or better insights)?</vt:lpstr>
    </vt:vector>
  </TitlesOfParts>
  <Company>TransUnion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BDA102 Assignment 4 – Sentiment Analysis on the Implementation of Marijuana Legalization in Canada</dc:title>
  <dc:creator>Ardizzi, Monique</dc:creator>
  <cp:lastModifiedBy>Ardizzi, Monique</cp:lastModifiedBy>
  <cp:revision>20</cp:revision>
  <dcterms:created xsi:type="dcterms:W3CDTF">2018-06-28T23:16:52Z</dcterms:created>
  <dcterms:modified xsi:type="dcterms:W3CDTF">2018-06-29T00:42:50Z</dcterms:modified>
</cp:coreProperties>
</file>