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Nunito SemiBold"/>
      <p:regular r:id="rId51"/>
      <p:bold r:id="rId52"/>
      <p:italic r:id="rId53"/>
      <p:boldItalic r:id="rId54"/>
    </p:embeddedFont>
    <p:embeddedFont>
      <p:font typeface="Roboto"/>
      <p:regular r:id="rId55"/>
      <p:bold r:id="rId56"/>
      <p:italic r:id="rId57"/>
      <p:boldItalic r:id="rId58"/>
    </p:embeddedFont>
    <p:embeddedFont>
      <p:font typeface="Nunito"/>
      <p:regular r:id="rId59"/>
      <p:bold r:id="rId60"/>
      <p:italic r:id="rId61"/>
      <p:boldItalic r:id="rId62"/>
    </p:embeddedFont>
    <p:embeddedFont>
      <p:font typeface="Nunito ExtraBold"/>
      <p:bold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5" roundtripDataSignature="AMtx7mhIn7H5WZAGrj/etjuy/6sNr1dc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D2CC71-A9D6-4FD7-A361-96407D38D333}">
  <a:tblStyle styleId="{1DD2CC71-A9D6-4FD7-A361-96407D38D333}"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5B9BD5">
              <a:alpha val="20000"/>
            </a:srgbClr>
          </a:solidFill>
        </a:fill>
      </a:tcStyle>
    </a:band1H>
    <a:band2H>
      <a:tcTxStyle b="off" i="off"/>
    </a:band2H>
    <a:band1V>
      <a:tcTxStyle b="off" i="off"/>
      <a:tcStyle>
        <a:fill>
          <a:solidFill>
            <a:srgbClr val="5B9BD5">
              <a:alpha val="20000"/>
            </a:srgbClr>
          </a:solidFill>
        </a:fill>
      </a:tcStyle>
    </a:band1V>
    <a:band2V>
      <a:tcTxStyle b="off" i="off"/>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788E22FD-A6B7-42F6-8BE3-95F3B62868D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Nunito-boldItalic.fntdata"/><Relationship Id="rId61" Type="http://schemas.openxmlformats.org/officeDocument/2006/relationships/font" Target="fonts/Nunito-italic.fntdata"/><Relationship Id="rId20" Type="http://schemas.openxmlformats.org/officeDocument/2006/relationships/slide" Target="slides/slide13.xml"/><Relationship Id="rId64" Type="http://schemas.openxmlformats.org/officeDocument/2006/relationships/font" Target="fonts/NunitoExtraBold-boldItalic.fntdata"/><Relationship Id="rId63" Type="http://schemas.openxmlformats.org/officeDocument/2006/relationships/font" Target="fonts/NunitoExtraBold-bold.fntdata"/><Relationship Id="rId22" Type="http://schemas.openxmlformats.org/officeDocument/2006/relationships/slide" Target="slides/slide15.xml"/><Relationship Id="rId21" Type="http://schemas.openxmlformats.org/officeDocument/2006/relationships/slide" Target="slides/slide14.xml"/><Relationship Id="rId65"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Nunito-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unitoSemiBold-regular.fntdata"/><Relationship Id="rId50" Type="http://schemas.openxmlformats.org/officeDocument/2006/relationships/slide" Target="slides/slide43.xml"/><Relationship Id="rId53" Type="http://schemas.openxmlformats.org/officeDocument/2006/relationships/font" Target="fonts/NunitoSemiBold-italic.fntdata"/><Relationship Id="rId52" Type="http://schemas.openxmlformats.org/officeDocument/2006/relationships/font" Target="fonts/NunitoSemiBold-bold.fntdata"/><Relationship Id="rId11" Type="http://schemas.openxmlformats.org/officeDocument/2006/relationships/slide" Target="slides/slide4.xml"/><Relationship Id="rId55" Type="http://schemas.openxmlformats.org/officeDocument/2006/relationships/font" Target="fonts/Roboto-regular.fntdata"/><Relationship Id="rId10" Type="http://schemas.openxmlformats.org/officeDocument/2006/relationships/slide" Target="slides/slide3.xml"/><Relationship Id="rId54" Type="http://schemas.openxmlformats.org/officeDocument/2006/relationships/font" Target="fonts/NunitoSemiBold-boldItalic.fntdata"/><Relationship Id="rId13" Type="http://schemas.openxmlformats.org/officeDocument/2006/relationships/slide" Target="slides/slide6.xml"/><Relationship Id="rId57" Type="http://schemas.openxmlformats.org/officeDocument/2006/relationships/font" Target="fonts/Roboto-italic.fntdata"/><Relationship Id="rId12" Type="http://schemas.openxmlformats.org/officeDocument/2006/relationships/slide" Target="slides/slide5.xml"/><Relationship Id="rId56" Type="http://schemas.openxmlformats.org/officeDocument/2006/relationships/font" Target="fonts/Roboto-bold.fntdata"/><Relationship Id="rId15" Type="http://schemas.openxmlformats.org/officeDocument/2006/relationships/slide" Target="slides/slide8.xml"/><Relationship Id="rId59" Type="http://schemas.openxmlformats.org/officeDocument/2006/relationships/font" Target="fonts/Nunito-regular.fntdata"/><Relationship Id="rId14" Type="http://schemas.openxmlformats.org/officeDocument/2006/relationships/slide" Target="slides/slide7.xml"/><Relationship Id="rId58"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e6a117781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ee6a117781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e6a117781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ee6a11778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e6a117781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ee6a11778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e6a117781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ee6a117781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e6a117781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ee6a117781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e6a117781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ee6a117781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e6a117781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ee6a117781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e6a117781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ee6a117781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e6a117781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ee6a117781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e6a117781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ee6a117781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e6a117781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ee6a117781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e6a117781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ee6a117781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e6a117781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ee6a117781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e6a117781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1ee6a117781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ee6a117781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ee6a117781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ee6a117781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ee6a117781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ee6a117781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ee6a117781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e6a117781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ee6a117781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ee6a117781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1ee6a117781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e6a117781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ee6a117781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e6a117781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ee6a117781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ee6a117781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ee6a117781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ee6a117781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ee6a117781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ee6a117781_0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ee6a117781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ee6a117781_0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ee6a117781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ee6a117781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1ee6a117781_0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ee6a117781_0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1ee6a117781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402" name="Google Shape;402;p11: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Proprietary content. ©Great Learning. All Rights Reserved. Unauthorized use or distribution prohibited</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e6a117781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ee6a11778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e6a11778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ee6a11778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e6a11778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ee6a11778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e6a117781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ee6a11778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e6a117781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ee6a11778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3"/>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p13"/>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p24"/>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p24"/>
          <p:cNvPicPr preferRelativeResize="0"/>
          <p:nvPr/>
        </p:nvPicPr>
        <p:blipFill rotWithShape="1">
          <a:blip r:embed="rId2">
            <a:alphaModFix/>
          </a:blip>
          <a:srcRect b="19149" l="42816" r="37293" t="18358"/>
          <a:stretch/>
        </p:blipFill>
        <p:spPr>
          <a:xfrm>
            <a:off x="6052536" y="514443"/>
            <a:ext cx="2095112" cy="3703320"/>
          </a:xfrm>
          <a:prstGeom prst="rect">
            <a:avLst/>
          </a:prstGeom>
          <a:noFill/>
          <a:ln>
            <a:noFill/>
          </a:ln>
        </p:spPr>
      </p:pic>
      <p:sp>
        <p:nvSpPr>
          <p:cNvPr id="50" name="Google Shape;50;p24"/>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p24"/>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52" name="Google Shape;52;p24"/>
          <p:cNvPicPr preferRelativeResize="0"/>
          <p:nvPr/>
        </p:nvPicPr>
        <p:blipFill rotWithShape="1">
          <a:blip r:embed="rId3">
            <a:alphaModFix/>
          </a:blip>
          <a:srcRect b="0" l="0" r="0" t="0"/>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sp>
        <p:nvSpPr>
          <p:cNvPr id="63" name="Google Shape;63;p16"/>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64" name="Google Shape;64;p16"/>
          <p:cNvPicPr preferRelativeResize="0"/>
          <p:nvPr/>
        </p:nvPicPr>
        <p:blipFill rotWithShape="1">
          <a:blip r:embed="rId2">
            <a:alphaModFix/>
          </a:blip>
          <a:srcRect b="19149" l="42816" r="37293" t="18358"/>
          <a:stretch/>
        </p:blipFill>
        <p:spPr>
          <a:xfrm>
            <a:off x="6052536" y="514443"/>
            <a:ext cx="2095112" cy="3703320"/>
          </a:xfrm>
          <a:prstGeom prst="rect">
            <a:avLst/>
          </a:prstGeom>
          <a:noFill/>
          <a:ln>
            <a:noFill/>
          </a:ln>
        </p:spPr>
      </p:pic>
      <p:sp>
        <p:nvSpPr>
          <p:cNvPr id="65" name="Google Shape;65;p16"/>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66" name="Google Shape;66;p16"/>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67" name="Google Shape;67;p16"/>
          <p:cNvPicPr preferRelativeResize="0"/>
          <p:nvPr/>
        </p:nvPicPr>
        <p:blipFill rotWithShape="1">
          <a:blip r:embed="rId3">
            <a:alphaModFix/>
          </a:blip>
          <a:srcRect b="0" l="0" r="0" t="0"/>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25"/>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p25"/>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p2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2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p2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p2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8" name="Shape 78"/>
        <p:cNvGrpSpPr/>
        <p:nvPr/>
      </p:nvGrpSpPr>
      <p:grpSpPr>
        <a:xfrm>
          <a:off x="0" y="0"/>
          <a:ext cx="0" cy="0"/>
          <a:chOff x="0" y="0"/>
          <a:chExt cx="0" cy="0"/>
        </a:xfrm>
      </p:grpSpPr>
      <p:sp>
        <p:nvSpPr>
          <p:cNvPr id="79" name="Google Shape;79;p2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p28"/>
          <p:cNvGraphicFramePr/>
          <p:nvPr/>
        </p:nvGraphicFramePr>
        <p:xfrm>
          <a:off x="201942" y="833662"/>
          <a:ext cx="3000000" cy="3000000"/>
        </p:xfrm>
        <a:graphic>
          <a:graphicData uri="http://schemas.openxmlformats.org/drawingml/2006/table">
            <a:tbl>
              <a:tblPr bandRow="1" firstRow="1">
                <a:noFill/>
                <a:tableStyleId>{1DD2CC71-A9D6-4FD7-A361-96407D38D333}</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81" name="Google Shape;81;p2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2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p2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3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p3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p3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98" name="Google Shape;98;p3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p1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p1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3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p1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p1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p18"/>
          <p:cNvGraphicFramePr/>
          <p:nvPr/>
        </p:nvGraphicFramePr>
        <p:xfrm>
          <a:off x="201942" y="833662"/>
          <a:ext cx="3000000" cy="3000000"/>
        </p:xfrm>
        <a:graphic>
          <a:graphicData uri="http://schemas.openxmlformats.org/drawingml/2006/table">
            <a:tbl>
              <a:tblPr bandRow="1" firstRow="1">
                <a:noFill/>
                <a:tableStyleId>{1DD2CC71-A9D6-4FD7-A361-96407D38D333}</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p1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1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2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p2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44" name="Google Shape;44;p2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1.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7" name="Google Shape;7;p12"/>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8" name="Google Shape;8;p12"/>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9" name="Google Shape;9;p1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p12"/>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11" name="Google Shape;11;p12"/>
          <p:cNvGrpSpPr/>
          <p:nvPr/>
        </p:nvGrpSpPr>
        <p:grpSpPr>
          <a:xfrm>
            <a:off x="6593" y="10"/>
            <a:ext cx="175500" cy="709221"/>
            <a:chOff x="6593" y="10"/>
            <a:chExt cx="175500" cy="709221"/>
          </a:xfrm>
        </p:grpSpPr>
        <p:sp>
          <p:nvSpPr>
            <p:cNvPr id="12" name="Google Shape;12;p12"/>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p15"/>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55" name="Google Shape;55;p15"/>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56" name="Google Shape;56;p15"/>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57" name="Google Shape;57;p1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5"/>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59" name="Google Shape;59;p15"/>
          <p:cNvGrpSpPr/>
          <p:nvPr/>
        </p:nvGrpSpPr>
        <p:grpSpPr>
          <a:xfrm>
            <a:off x="6593" y="10"/>
            <a:ext cx="175500" cy="709221"/>
            <a:chOff x="6593" y="10"/>
            <a:chExt cx="175500" cy="709221"/>
          </a:xfrm>
        </p:grpSpPr>
        <p:sp>
          <p:nvSpPr>
            <p:cNvPr id="60" name="Google Shape;60;p15"/>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35.png"/><Relationship Id="rId5" Type="http://schemas.openxmlformats.org/officeDocument/2006/relationships/image" Target="../media/image33.png"/><Relationship Id="rId6"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9.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58150" y="723850"/>
            <a:ext cx="6827700" cy="126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Extra Learn Project</a:t>
            </a:r>
            <a:br>
              <a:rPr lang="en" sz="3600"/>
            </a:br>
            <a:endParaRPr sz="3600"/>
          </a:p>
        </p:txBody>
      </p:sp>
      <p:sp>
        <p:nvSpPr>
          <p:cNvPr id="106" name="Google Shape;106;p1"/>
          <p:cNvSpPr txBox="1"/>
          <p:nvPr>
            <p:ph type="ctrTitle"/>
          </p:nvPr>
        </p:nvSpPr>
        <p:spPr>
          <a:xfrm>
            <a:off x="1153000" y="2038575"/>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3000"/>
              <a:t>Classification and Hypothesis Testing</a:t>
            </a:r>
            <a:endParaRPr b="0" sz="3000"/>
          </a:p>
        </p:txBody>
      </p:sp>
      <p:sp>
        <p:nvSpPr>
          <p:cNvPr id="107" name="Google Shape;107;p1"/>
          <p:cNvSpPr txBox="1"/>
          <p:nvPr>
            <p:ph type="ctrTitle"/>
          </p:nvPr>
        </p:nvSpPr>
        <p:spPr>
          <a:xfrm>
            <a:off x="1153000" y="2429300"/>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1600">
                <a:solidFill>
                  <a:srgbClr val="0E39A9"/>
                </a:solidFill>
              </a:rPr>
              <a:t>2024-01-06                                             </a:t>
            </a:r>
            <a:r>
              <a:rPr b="0" i="1" lang="en" sz="1600">
                <a:solidFill>
                  <a:srgbClr val="0E39A9"/>
                </a:solidFill>
              </a:rPr>
              <a:t>Author: Monique Boudreau</a:t>
            </a:r>
            <a:endParaRPr b="0"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ee6a117781_0_5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167" name="Google Shape;167;g1ee6a117781_0_5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Page views per visit</a:t>
            </a:r>
            <a:endParaRPr/>
          </a:p>
          <a:p>
            <a:pPr indent="-317500" lvl="0" marL="457200" rtl="0" algn="l">
              <a:spcBef>
                <a:spcPts val="1000"/>
              </a:spcBef>
              <a:spcAft>
                <a:spcPts val="0"/>
              </a:spcAft>
              <a:buClr>
                <a:srgbClr val="000000"/>
              </a:buClr>
              <a:buSzPts val="1400"/>
              <a:buChar char="●"/>
            </a:pPr>
            <a:r>
              <a:rPr lang="en"/>
              <a:t>Pages viewed per visit is mostly between 2 and 4.</a:t>
            </a:r>
            <a:endParaRPr/>
          </a:p>
          <a:p>
            <a:pPr indent="-317500" lvl="0" marL="457200" rtl="0" algn="l">
              <a:spcBef>
                <a:spcPts val="1000"/>
              </a:spcBef>
              <a:spcAft>
                <a:spcPts val="0"/>
              </a:spcAft>
              <a:buClr>
                <a:srgbClr val="000000"/>
              </a:buClr>
              <a:buSzPts val="1400"/>
              <a:buChar char="●"/>
            </a:pPr>
            <a:r>
              <a:rPr lang="en"/>
              <a:t>The distribution for the time spent on the website appears right-skewed.  There are a few visits with a very high number of page views which are seen as outliers.</a:t>
            </a:r>
            <a:endParaRPr/>
          </a:p>
          <a:p>
            <a:pPr indent="0" lvl="0" marL="457200" rtl="0" algn="l">
              <a:lnSpc>
                <a:spcPct val="115000"/>
              </a:lnSpc>
              <a:spcBef>
                <a:spcPts val="1000"/>
              </a:spcBef>
              <a:spcAft>
                <a:spcPts val="0"/>
              </a:spcAft>
              <a:buNone/>
            </a:pPr>
            <a:r>
              <a:t/>
            </a:r>
            <a:endParaRPr/>
          </a:p>
          <a:p>
            <a:pPr indent="0" lvl="0" marL="0" rtl="0" algn="l">
              <a:lnSpc>
                <a:spcPct val="115000"/>
              </a:lnSpc>
              <a:spcBef>
                <a:spcPts val="1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168" name="Google Shape;168;g1ee6a117781_0_53"/>
          <p:cNvPicPr preferRelativeResize="0"/>
          <p:nvPr/>
        </p:nvPicPr>
        <p:blipFill>
          <a:blip r:embed="rId3">
            <a:alphaModFix/>
          </a:blip>
          <a:stretch>
            <a:fillRect/>
          </a:stretch>
        </p:blipFill>
        <p:spPr>
          <a:xfrm>
            <a:off x="2209087" y="2312700"/>
            <a:ext cx="4725824" cy="283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ee6a117781_0_5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174" name="Google Shape;174;g1ee6a117781_0_5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Observations about current occupation</a:t>
            </a:r>
            <a:endParaRPr/>
          </a:p>
          <a:p>
            <a:pPr indent="-317500" lvl="0" marL="457200" rtl="0" algn="l">
              <a:spcBef>
                <a:spcPts val="1000"/>
              </a:spcBef>
              <a:spcAft>
                <a:spcPts val="0"/>
              </a:spcAft>
              <a:buClr>
                <a:srgbClr val="000000"/>
              </a:buClr>
              <a:buSzPts val="1400"/>
              <a:buChar char="●"/>
            </a:pPr>
            <a:r>
              <a:rPr lang="en"/>
              <a:t>56.7 % of leads are currently </a:t>
            </a:r>
            <a:br>
              <a:rPr lang="en"/>
            </a:br>
            <a:r>
              <a:rPr lang="en"/>
              <a:t>occupied as Professionals.</a:t>
            </a:r>
            <a:endParaRPr/>
          </a:p>
          <a:p>
            <a:pPr indent="-317500" lvl="0" marL="457200" rtl="0" algn="l">
              <a:spcBef>
                <a:spcPts val="1000"/>
              </a:spcBef>
              <a:spcAft>
                <a:spcPts val="0"/>
              </a:spcAft>
              <a:buClr>
                <a:srgbClr val="000000"/>
              </a:buClr>
              <a:buSzPts val="1400"/>
              <a:buChar char="●"/>
            </a:pPr>
            <a:r>
              <a:rPr lang="en"/>
              <a:t>12.0 % of leads are Students</a:t>
            </a:r>
            <a:endParaRPr/>
          </a:p>
          <a:p>
            <a:pPr indent="-317500" lvl="0" marL="457200" rtl="0" algn="l">
              <a:spcBef>
                <a:spcPts val="1000"/>
              </a:spcBef>
              <a:spcAft>
                <a:spcPts val="0"/>
              </a:spcAft>
              <a:buClr>
                <a:srgbClr val="000000"/>
              </a:buClr>
              <a:buSzPts val="1400"/>
              <a:buChar char="●"/>
            </a:pPr>
            <a:r>
              <a:rPr lang="en"/>
              <a:t>31.2 % of leads are Unemployed</a:t>
            </a:r>
            <a:endParaRPr/>
          </a:p>
          <a:p>
            <a:pPr indent="0" lvl="0" marL="0" rtl="0" algn="l">
              <a:spcBef>
                <a:spcPts val="1000"/>
              </a:spcBef>
              <a:spcAft>
                <a:spcPts val="0"/>
              </a:spcAft>
              <a:buNone/>
            </a:pPr>
            <a:r>
              <a:t/>
            </a:r>
            <a:endParaRPr/>
          </a:p>
          <a:p>
            <a:pPr indent="0" lvl="0" marL="0" rtl="0" algn="l">
              <a:lnSpc>
                <a:spcPct val="115000"/>
              </a:lnSpc>
              <a:spcBef>
                <a:spcPts val="1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175" name="Google Shape;175;g1ee6a117781_0_58"/>
          <p:cNvPicPr preferRelativeResize="0"/>
          <p:nvPr/>
        </p:nvPicPr>
        <p:blipFill>
          <a:blip r:embed="rId3">
            <a:alphaModFix/>
          </a:blip>
          <a:stretch>
            <a:fillRect/>
          </a:stretch>
        </p:blipFill>
        <p:spPr>
          <a:xfrm>
            <a:off x="4265825" y="348825"/>
            <a:ext cx="3337649" cy="479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ee6a117781_0_6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181" name="Google Shape;181;g1ee6a117781_0_6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Observations about</a:t>
            </a:r>
            <a:r>
              <a:rPr lang="en"/>
              <a:t> number of first_interaction</a:t>
            </a:r>
            <a:endParaRPr/>
          </a:p>
          <a:p>
            <a:pPr indent="-317500" lvl="0" marL="457200" rtl="0" algn="l">
              <a:spcBef>
                <a:spcPts val="1000"/>
              </a:spcBef>
              <a:spcAft>
                <a:spcPts val="0"/>
              </a:spcAft>
              <a:buClr>
                <a:srgbClr val="000000"/>
              </a:buClr>
              <a:buSzPts val="1400"/>
              <a:buChar char="●"/>
            </a:pPr>
            <a:r>
              <a:rPr lang="en"/>
              <a:t>44.9 % of leads first interactions </a:t>
            </a:r>
            <a:br>
              <a:rPr lang="en"/>
            </a:br>
            <a:r>
              <a:rPr lang="en"/>
              <a:t>with </a:t>
            </a:r>
            <a:r>
              <a:rPr lang="en"/>
              <a:t>Extra Learn</a:t>
            </a:r>
            <a:r>
              <a:rPr lang="en"/>
              <a:t> were on a Mobile App</a:t>
            </a:r>
            <a:endParaRPr/>
          </a:p>
          <a:p>
            <a:pPr indent="-317500" lvl="0" marL="457200" rtl="0" algn="l">
              <a:spcBef>
                <a:spcPts val="1000"/>
              </a:spcBef>
              <a:spcAft>
                <a:spcPts val="0"/>
              </a:spcAft>
              <a:buClr>
                <a:srgbClr val="000000"/>
              </a:buClr>
              <a:buSzPts val="1400"/>
              <a:buChar char="●"/>
            </a:pPr>
            <a:r>
              <a:rPr lang="en"/>
              <a:t>55.1% of leads first interactions </a:t>
            </a:r>
            <a:br>
              <a:rPr lang="en"/>
            </a:br>
            <a:r>
              <a:rPr lang="en"/>
              <a:t>with </a:t>
            </a:r>
            <a:r>
              <a:rPr lang="en"/>
              <a:t>Extra Learn</a:t>
            </a:r>
            <a:r>
              <a:rPr lang="en"/>
              <a:t> were on a Website</a:t>
            </a:r>
            <a:endParaRPr/>
          </a:p>
          <a:p>
            <a:pPr indent="0" lvl="0" marL="457200" rtl="0" algn="l">
              <a:spcBef>
                <a:spcPts val="1000"/>
              </a:spcBef>
              <a:spcAft>
                <a:spcPts val="0"/>
              </a:spcAft>
              <a:buNone/>
            </a:pPr>
            <a:r>
              <a:t/>
            </a:r>
            <a:endParaRPr/>
          </a:p>
          <a:p>
            <a:pPr indent="0" lvl="0" marL="0" rtl="0" algn="l">
              <a:lnSpc>
                <a:spcPct val="115000"/>
              </a:lnSpc>
              <a:spcBef>
                <a:spcPts val="1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182" name="Google Shape;182;g1ee6a117781_0_63"/>
          <p:cNvPicPr preferRelativeResize="0"/>
          <p:nvPr/>
        </p:nvPicPr>
        <p:blipFill>
          <a:blip r:embed="rId3">
            <a:alphaModFix/>
          </a:blip>
          <a:stretch>
            <a:fillRect/>
          </a:stretch>
        </p:blipFill>
        <p:spPr>
          <a:xfrm>
            <a:off x="4778325" y="432700"/>
            <a:ext cx="2706550" cy="4710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ee6a117781_0_6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188" name="Google Shape;188;g1ee6a117781_0_6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Observations about profile completed</a:t>
            </a:r>
            <a:endParaRPr/>
          </a:p>
          <a:p>
            <a:pPr indent="-317500" lvl="0" marL="457200" rtl="0" algn="l">
              <a:spcBef>
                <a:spcPts val="1000"/>
              </a:spcBef>
              <a:spcAft>
                <a:spcPts val="0"/>
              </a:spcAft>
              <a:buClr>
                <a:srgbClr val="000000"/>
              </a:buClr>
              <a:buSzPts val="1400"/>
              <a:buChar char="●"/>
            </a:pPr>
            <a:r>
              <a:rPr lang="en"/>
              <a:t>49.1 percentage of leads filled out </a:t>
            </a:r>
            <a:br>
              <a:rPr lang="en"/>
            </a:br>
            <a:r>
              <a:rPr lang="en"/>
              <a:t>High (75-100%) of the profile on the </a:t>
            </a:r>
            <a:br>
              <a:rPr lang="en"/>
            </a:br>
            <a:r>
              <a:rPr lang="en"/>
              <a:t>website/mobile app.</a:t>
            </a:r>
            <a:endParaRPr/>
          </a:p>
          <a:p>
            <a:pPr indent="-317500" lvl="0" marL="457200" rtl="0" algn="l">
              <a:spcBef>
                <a:spcPts val="1000"/>
              </a:spcBef>
              <a:spcAft>
                <a:spcPts val="0"/>
              </a:spcAft>
              <a:buClr>
                <a:srgbClr val="000000"/>
              </a:buClr>
              <a:buSzPts val="1400"/>
              <a:buChar char="●"/>
            </a:pPr>
            <a:r>
              <a:rPr lang="en"/>
              <a:t>2.3 percentage of leads filled out </a:t>
            </a:r>
            <a:br>
              <a:rPr lang="en"/>
            </a:br>
            <a:r>
              <a:rPr lang="en"/>
              <a:t>Low - (0-50%), of the profile on the </a:t>
            </a:r>
            <a:br>
              <a:rPr lang="en"/>
            </a:br>
            <a:r>
              <a:rPr lang="en"/>
              <a:t>website/mobile app.</a:t>
            </a:r>
            <a:endParaRPr/>
          </a:p>
          <a:p>
            <a:pPr indent="-317500" lvl="0" marL="457200" rtl="0" algn="l">
              <a:spcBef>
                <a:spcPts val="1000"/>
              </a:spcBef>
              <a:spcAft>
                <a:spcPts val="0"/>
              </a:spcAft>
              <a:buClr>
                <a:srgbClr val="000000"/>
              </a:buClr>
              <a:buSzPts val="1400"/>
              <a:buChar char="●"/>
            </a:pPr>
            <a:r>
              <a:rPr lang="en"/>
              <a:t>48.6 percentage of leads filled out </a:t>
            </a:r>
            <a:br>
              <a:rPr lang="en"/>
            </a:br>
            <a:r>
              <a:rPr lang="en"/>
              <a:t>Medium - (50-75%) of the profile on the </a:t>
            </a:r>
            <a:br>
              <a:rPr lang="en"/>
            </a:br>
            <a:r>
              <a:rPr lang="en"/>
              <a:t>website/mobile app.</a:t>
            </a:r>
            <a:endParaRPr/>
          </a:p>
          <a:p>
            <a:pPr indent="0" lvl="0" marL="457200" rtl="0" algn="l">
              <a:lnSpc>
                <a:spcPct val="115000"/>
              </a:lnSpc>
              <a:spcBef>
                <a:spcPts val="1000"/>
              </a:spcBef>
              <a:spcAft>
                <a:spcPts val="0"/>
              </a:spcAft>
              <a:buNone/>
            </a:pPr>
            <a:r>
              <a:t/>
            </a:r>
            <a:endParaRPr/>
          </a:p>
          <a:p>
            <a:pPr indent="0" lvl="0" marL="0" rtl="0" algn="l">
              <a:lnSpc>
                <a:spcPct val="115000"/>
              </a:lnSpc>
              <a:spcBef>
                <a:spcPts val="1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189" name="Google Shape;189;g1ee6a117781_0_68"/>
          <p:cNvPicPr preferRelativeResize="0"/>
          <p:nvPr/>
        </p:nvPicPr>
        <p:blipFill>
          <a:blip r:embed="rId3">
            <a:alphaModFix/>
          </a:blip>
          <a:stretch>
            <a:fillRect/>
          </a:stretch>
        </p:blipFill>
        <p:spPr>
          <a:xfrm>
            <a:off x="4899875" y="831448"/>
            <a:ext cx="3286150" cy="431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ee6a117781_0_7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195" name="Google Shape;195;g1ee6a117781_0_7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Observations on last_activity</a:t>
            </a:r>
            <a:endParaRPr/>
          </a:p>
          <a:p>
            <a:pPr indent="-317500" lvl="0" marL="457200" rtl="0" algn="l">
              <a:spcBef>
                <a:spcPts val="1000"/>
              </a:spcBef>
              <a:spcAft>
                <a:spcPts val="0"/>
              </a:spcAft>
              <a:buClr>
                <a:srgbClr val="000000"/>
              </a:buClr>
              <a:buSzPts val="1400"/>
              <a:buChar char="●"/>
            </a:pPr>
            <a:r>
              <a:rPr lang="en"/>
              <a:t>49.4% of last interactions between the </a:t>
            </a:r>
            <a:br>
              <a:rPr lang="en"/>
            </a:br>
            <a:r>
              <a:rPr lang="en"/>
              <a:t>lead and ExtraaLearn were through email activity.</a:t>
            </a:r>
            <a:endParaRPr/>
          </a:p>
          <a:p>
            <a:pPr indent="-317500" lvl="0" marL="457200" rtl="0" algn="l">
              <a:spcBef>
                <a:spcPts val="1000"/>
              </a:spcBef>
              <a:spcAft>
                <a:spcPts val="0"/>
              </a:spcAft>
              <a:buClr>
                <a:srgbClr val="000000"/>
              </a:buClr>
              <a:buSzPts val="1400"/>
              <a:buChar char="●"/>
            </a:pPr>
            <a:r>
              <a:rPr lang="en"/>
              <a:t>26.8% of last interactions between the </a:t>
            </a:r>
            <a:br>
              <a:rPr lang="en"/>
            </a:br>
            <a:r>
              <a:rPr lang="en"/>
              <a:t>lead and </a:t>
            </a:r>
            <a:r>
              <a:rPr lang="en"/>
              <a:t>Extra Learn</a:t>
            </a:r>
            <a:r>
              <a:rPr lang="en"/>
              <a:t> were through phone activity.</a:t>
            </a:r>
            <a:endParaRPr/>
          </a:p>
          <a:p>
            <a:pPr indent="-317500" lvl="0" marL="457200" rtl="0" algn="l">
              <a:spcBef>
                <a:spcPts val="1000"/>
              </a:spcBef>
              <a:spcAft>
                <a:spcPts val="0"/>
              </a:spcAft>
              <a:buClr>
                <a:srgbClr val="000000"/>
              </a:buClr>
              <a:buSzPts val="1400"/>
              <a:buChar char="●"/>
            </a:pPr>
            <a:r>
              <a:rPr lang="en"/>
              <a:t>23.9% of last interactions between the </a:t>
            </a:r>
            <a:br>
              <a:rPr lang="en"/>
            </a:br>
            <a:r>
              <a:rPr lang="en"/>
              <a:t>lead and </a:t>
            </a:r>
            <a:r>
              <a:rPr lang="en"/>
              <a:t>Extra Learn</a:t>
            </a:r>
            <a:r>
              <a:rPr lang="en"/>
              <a:t> were through website activity.</a:t>
            </a:r>
            <a:endParaRPr/>
          </a:p>
          <a:p>
            <a:pPr indent="0" lvl="0" marL="457200" rtl="0" algn="l">
              <a:lnSpc>
                <a:spcPct val="115000"/>
              </a:lnSpc>
              <a:spcBef>
                <a:spcPts val="1000"/>
              </a:spcBef>
              <a:spcAft>
                <a:spcPts val="0"/>
              </a:spcAft>
              <a:buNone/>
            </a:pPr>
            <a:r>
              <a:t/>
            </a:r>
            <a:endParaRPr/>
          </a:p>
          <a:p>
            <a:pPr indent="0" lvl="0" marL="0" rtl="0" algn="l">
              <a:lnSpc>
                <a:spcPct val="115000"/>
              </a:lnSpc>
              <a:spcBef>
                <a:spcPts val="1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196" name="Google Shape;196;g1ee6a117781_0_73"/>
          <p:cNvPicPr preferRelativeResize="0"/>
          <p:nvPr/>
        </p:nvPicPr>
        <p:blipFill>
          <a:blip r:embed="rId3">
            <a:alphaModFix/>
          </a:blip>
          <a:stretch>
            <a:fillRect/>
          </a:stretch>
        </p:blipFill>
        <p:spPr>
          <a:xfrm>
            <a:off x="5508200" y="654850"/>
            <a:ext cx="2937750" cy="448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ee6a117781_0_7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02" name="Google Shape;202;g1ee6a117781_0_7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Observations on print media type1</a:t>
            </a:r>
            <a:endParaRPr/>
          </a:p>
          <a:p>
            <a:pPr indent="-317500" lvl="0" marL="457200" rtl="0" algn="l">
              <a:spcBef>
                <a:spcPts val="1000"/>
              </a:spcBef>
              <a:spcAft>
                <a:spcPts val="0"/>
              </a:spcAft>
              <a:buClr>
                <a:srgbClr val="000000"/>
              </a:buClr>
              <a:buSzPts val="1400"/>
              <a:buChar char="●"/>
            </a:pPr>
            <a:r>
              <a:rPr lang="en"/>
              <a:t>10.8% of leads had seen the ad of </a:t>
            </a:r>
            <a:br>
              <a:rPr lang="en"/>
            </a:br>
            <a:r>
              <a:rPr lang="en"/>
              <a:t>Extra Learn</a:t>
            </a:r>
            <a:r>
              <a:rPr lang="en"/>
              <a:t> in the Newspaper</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03" name="Google Shape;203;g1ee6a117781_0_78"/>
          <p:cNvPicPr preferRelativeResize="0"/>
          <p:nvPr/>
        </p:nvPicPr>
        <p:blipFill>
          <a:blip r:embed="rId3">
            <a:alphaModFix/>
          </a:blip>
          <a:stretch>
            <a:fillRect/>
          </a:stretch>
        </p:blipFill>
        <p:spPr>
          <a:xfrm>
            <a:off x="4270175" y="188413"/>
            <a:ext cx="3218525" cy="476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ee6a117781_0_8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a:t>
            </a:r>
            <a:r>
              <a:rPr lang="en">
                <a:solidFill>
                  <a:srgbClr val="000000"/>
                </a:solidFill>
              </a:rPr>
              <a:t>DA Results</a:t>
            </a:r>
            <a:endParaRPr>
              <a:solidFill>
                <a:srgbClr val="000000"/>
              </a:solidFill>
            </a:endParaRPr>
          </a:p>
        </p:txBody>
      </p:sp>
      <p:sp>
        <p:nvSpPr>
          <p:cNvPr id="209" name="Google Shape;209;g1ee6a117781_0_8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Observations on print media </a:t>
            </a:r>
            <a:r>
              <a:rPr lang="en"/>
              <a:t>type 2</a:t>
            </a:r>
            <a:endParaRPr/>
          </a:p>
          <a:p>
            <a:pPr indent="-317500" lvl="0" marL="457200" rtl="0" algn="l">
              <a:spcBef>
                <a:spcPts val="1000"/>
              </a:spcBef>
              <a:spcAft>
                <a:spcPts val="0"/>
              </a:spcAft>
              <a:buClr>
                <a:srgbClr val="000000"/>
              </a:buClr>
              <a:buSzPts val="1400"/>
              <a:buChar char="●"/>
            </a:pPr>
            <a:r>
              <a:rPr lang="en"/>
              <a:t>5.1% of leads had seen the ad of </a:t>
            </a:r>
            <a:br>
              <a:rPr lang="en"/>
            </a:br>
            <a:r>
              <a:rPr lang="en"/>
              <a:t>Extra Learn</a:t>
            </a:r>
            <a:r>
              <a:rPr lang="en"/>
              <a:t> in the Magazine</a:t>
            </a:r>
            <a:endParaRPr/>
          </a:p>
          <a:p>
            <a:pPr indent="0" lvl="0" marL="457200" rtl="0" algn="l">
              <a:lnSpc>
                <a:spcPct val="115000"/>
              </a:lnSpc>
              <a:spcBef>
                <a:spcPts val="1000"/>
              </a:spcBef>
              <a:spcAft>
                <a:spcPts val="0"/>
              </a:spcAft>
              <a:buNone/>
            </a:pPr>
            <a:r>
              <a:t/>
            </a:r>
            <a:endParaRPr/>
          </a:p>
          <a:p>
            <a:pPr indent="0" lvl="0" marL="0" rtl="0" algn="l">
              <a:lnSpc>
                <a:spcPct val="115000"/>
              </a:lnSpc>
              <a:spcBef>
                <a:spcPts val="1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10" name="Google Shape;210;g1ee6a117781_0_83"/>
          <p:cNvPicPr preferRelativeResize="0"/>
          <p:nvPr/>
        </p:nvPicPr>
        <p:blipFill>
          <a:blip r:embed="rId3">
            <a:alphaModFix/>
          </a:blip>
          <a:stretch>
            <a:fillRect/>
          </a:stretch>
        </p:blipFill>
        <p:spPr>
          <a:xfrm>
            <a:off x="4104600" y="110225"/>
            <a:ext cx="3269725" cy="484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ee6a117781_0_8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16" name="Google Shape;216;g1ee6a117781_0_8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Observations about digital media</a:t>
            </a:r>
            <a:endParaRPr/>
          </a:p>
          <a:p>
            <a:pPr indent="-317500" lvl="0" marL="457200" rtl="0" algn="l">
              <a:spcBef>
                <a:spcPts val="1000"/>
              </a:spcBef>
              <a:spcAft>
                <a:spcPts val="0"/>
              </a:spcAft>
              <a:buClr>
                <a:srgbClr val="000000"/>
              </a:buClr>
              <a:buSzPts val="1400"/>
              <a:buChar char="●"/>
            </a:pPr>
            <a:r>
              <a:rPr lang="en"/>
              <a:t>11.4% of leads had seen the ad of </a:t>
            </a:r>
            <a:br>
              <a:rPr lang="en"/>
            </a:br>
            <a:r>
              <a:rPr lang="en"/>
              <a:t>Extra Learn</a:t>
            </a:r>
            <a:r>
              <a:rPr lang="en"/>
              <a:t> on the digital platforms.</a:t>
            </a:r>
            <a:endParaRPr sz="1400">
              <a:solidFill>
                <a:srgbClr val="000000"/>
              </a:solidFill>
            </a:endParaRPr>
          </a:p>
        </p:txBody>
      </p:sp>
      <p:pic>
        <p:nvPicPr>
          <p:cNvPr id="217" name="Google Shape;217;g1ee6a117781_0_88"/>
          <p:cNvPicPr preferRelativeResize="0"/>
          <p:nvPr/>
        </p:nvPicPr>
        <p:blipFill>
          <a:blip r:embed="rId3">
            <a:alphaModFix/>
          </a:blip>
          <a:stretch>
            <a:fillRect/>
          </a:stretch>
        </p:blipFill>
        <p:spPr>
          <a:xfrm>
            <a:off x="4355200" y="76975"/>
            <a:ext cx="3269200" cy="4841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ee6a117781_0_9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23" name="Google Shape;223;g1ee6a117781_0_9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Observations on educational channels</a:t>
            </a:r>
            <a:endParaRPr/>
          </a:p>
          <a:p>
            <a:pPr indent="-317500" lvl="0" marL="457200" rtl="0" algn="l">
              <a:spcBef>
                <a:spcPts val="1000"/>
              </a:spcBef>
              <a:spcAft>
                <a:spcPts val="0"/>
              </a:spcAft>
              <a:buClr>
                <a:srgbClr val="000000"/>
              </a:buClr>
              <a:buSzPts val="1400"/>
              <a:buChar char="●"/>
            </a:pPr>
            <a:r>
              <a:rPr lang="en"/>
              <a:t>15.3% of leads had heard about </a:t>
            </a:r>
            <a:br>
              <a:rPr lang="en"/>
            </a:br>
            <a:r>
              <a:rPr lang="en"/>
              <a:t>Extra Learn</a:t>
            </a:r>
            <a:r>
              <a:rPr lang="en"/>
              <a:t> in the education channels </a:t>
            </a:r>
            <a:br>
              <a:rPr lang="en"/>
            </a:br>
            <a:r>
              <a:rPr lang="en"/>
              <a:t>like online forums, discussion threads, </a:t>
            </a:r>
            <a:br>
              <a:rPr lang="en"/>
            </a:br>
            <a:r>
              <a:rPr lang="en"/>
              <a:t>educational websites, etc.</a:t>
            </a:r>
            <a:endParaRPr/>
          </a:p>
          <a:p>
            <a:pPr indent="0" lvl="0" marL="457200" rtl="0" algn="l">
              <a:lnSpc>
                <a:spcPct val="115000"/>
              </a:lnSpc>
              <a:spcBef>
                <a:spcPts val="1000"/>
              </a:spcBef>
              <a:spcAft>
                <a:spcPts val="0"/>
              </a:spcAft>
              <a:buNone/>
            </a:pPr>
            <a:r>
              <a:t/>
            </a:r>
            <a:endParaRPr/>
          </a:p>
          <a:p>
            <a:pPr indent="0" lvl="0" marL="0" rtl="0" algn="l">
              <a:lnSpc>
                <a:spcPct val="115000"/>
              </a:lnSpc>
              <a:spcBef>
                <a:spcPts val="1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24" name="Google Shape;224;g1ee6a117781_0_93"/>
          <p:cNvPicPr preferRelativeResize="0"/>
          <p:nvPr/>
        </p:nvPicPr>
        <p:blipFill>
          <a:blip r:embed="rId3">
            <a:alphaModFix/>
          </a:blip>
          <a:stretch>
            <a:fillRect/>
          </a:stretch>
        </p:blipFill>
        <p:spPr>
          <a:xfrm>
            <a:off x="4214825" y="-50900"/>
            <a:ext cx="3312575" cy="4905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ee6a117781_0_9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30" name="Google Shape;230;g1ee6a117781_0_9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Observations on referral</a:t>
            </a:r>
            <a:endParaRPr/>
          </a:p>
          <a:p>
            <a:pPr indent="-317500" lvl="0" marL="457200" rtl="0" algn="l">
              <a:spcBef>
                <a:spcPts val="1000"/>
              </a:spcBef>
              <a:spcAft>
                <a:spcPts val="0"/>
              </a:spcAft>
              <a:buClr>
                <a:srgbClr val="000000"/>
              </a:buClr>
              <a:buSzPts val="1400"/>
              <a:buChar char="●"/>
            </a:pPr>
            <a:r>
              <a:rPr lang="en"/>
              <a:t>2% of leads had heard about </a:t>
            </a:r>
            <a:br>
              <a:rPr lang="en"/>
            </a:br>
            <a:r>
              <a:rPr lang="en"/>
              <a:t>Extra Learn</a:t>
            </a:r>
            <a:r>
              <a:rPr lang="en"/>
              <a:t> through reference.</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31" name="Google Shape;231;g1ee6a117781_0_98"/>
          <p:cNvPicPr preferRelativeResize="0"/>
          <p:nvPr/>
        </p:nvPicPr>
        <p:blipFill>
          <a:blip r:embed="rId3">
            <a:alphaModFix/>
          </a:blip>
          <a:stretch>
            <a:fillRect/>
          </a:stretch>
        </p:blipFill>
        <p:spPr>
          <a:xfrm>
            <a:off x="4240650" y="342900"/>
            <a:ext cx="3009900" cy="445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Data Overview</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EDA Results - Univariate and Multivariate</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Data Preprocessing</a:t>
            </a:r>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Conclusion and Recommendations</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37" name="Google Shape;237;p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Observations on status</a:t>
            </a:r>
            <a:endParaRPr/>
          </a:p>
          <a:p>
            <a:pPr indent="-317500" lvl="0" marL="457200" rtl="0" algn="l">
              <a:spcBef>
                <a:spcPts val="1000"/>
              </a:spcBef>
              <a:spcAft>
                <a:spcPts val="0"/>
              </a:spcAft>
              <a:buClr>
                <a:srgbClr val="000000"/>
              </a:buClr>
              <a:buSzPts val="1400"/>
              <a:buChar char="●"/>
            </a:pPr>
            <a:r>
              <a:rPr lang="en"/>
              <a:t>29.9% of leads converted to a paid customer.</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38" name="Google Shape;238;p5"/>
          <p:cNvPicPr preferRelativeResize="0"/>
          <p:nvPr/>
        </p:nvPicPr>
        <p:blipFill>
          <a:blip r:embed="rId3">
            <a:alphaModFix/>
          </a:blip>
          <a:stretch>
            <a:fillRect/>
          </a:stretch>
        </p:blipFill>
        <p:spPr>
          <a:xfrm>
            <a:off x="4912175" y="680050"/>
            <a:ext cx="3009900" cy="4257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ee6a117781_0_13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44" name="Google Shape;244;g1ee6a117781_0_13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dk1"/>
                </a:solidFill>
              </a:rPr>
              <a:t>Bivariate Analysis as per the heatmap correlation:</a:t>
            </a:r>
            <a:endParaRPr/>
          </a:p>
          <a:p>
            <a:pPr indent="-317500" lvl="0" marL="457200" rtl="0" algn="l">
              <a:spcBef>
                <a:spcPts val="1000"/>
              </a:spcBef>
              <a:spcAft>
                <a:spcPts val="0"/>
              </a:spcAft>
              <a:buClr>
                <a:srgbClr val="000000"/>
              </a:buClr>
              <a:buSzPts val="1400"/>
              <a:buChar char="●"/>
            </a:pPr>
            <a:r>
              <a:rPr lang="en"/>
              <a:t>Time spent on the website and status </a:t>
            </a:r>
            <a:br>
              <a:rPr lang="en"/>
            </a:br>
            <a:r>
              <a:rPr lang="en"/>
              <a:t>have a positive correlation, which makes </a:t>
            </a:r>
            <a:br>
              <a:rPr lang="en"/>
            </a:br>
            <a:r>
              <a:rPr lang="en"/>
              <a:t>sense given as someone reads and spends </a:t>
            </a:r>
            <a:br>
              <a:rPr lang="en"/>
            </a:br>
            <a:r>
              <a:rPr lang="en"/>
              <a:t>time contemplating/working for it they </a:t>
            </a:r>
            <a:br>
              <a:rPr lang="en"/>
            </a:br>
            <a:r>
              <a:rPr lang="en"/>
              <a:t>will convert to a paid customer.</a:t>
            </a:r>
            <a:endParaRPr/>
          </a:p>
          <a:p>
            <a:pPr indent="-317500" lvl="0" marL="457200" rtl="0" algn="l">
              <a:spcBef>
                <a:spcPts val="1000"/>
              </a:spcBef>
              <a:spcAft>
                <a:spcPts val="0"/>
              </a:spcAft>
              <a:buClr>
                <a:srgbClr val="000000"/>
              </a:buClr>
              <a:buSzPts val="1400"/>
              <a:buChar char="●"/>
            </a:pPr>
            <a:r>
              <a:rPr lang="en"/>
              <a:t>There is a weak positive correlation </a:t>
            </a:r>
            <a:br>
              <a:rPr lang="en"/>
            </a:br>
            <a:r>
              <a:rPr lang="en"/>
              <a:t>between status and age.</a:t>
            </a:r>
            <a:endParaRPr/>
          </a:p>
          <a:p>
            <a:pPr indent="-323850" lvl="0" marL="457200" rtl="0" algn="l">
              <a:spcBef>
                <a:spcPts val="1000"/>
              </a:spcBef>
              <a:spcAft>
                <a:spcPts val="0"/>
              </a:spcAft>
              <a:buSzPts val="1500"/>
              <a:buChar char="●"/>
            </a:pPr>
            <a:r>
              <a:rPr lang="en"/>
              <a:t>No other variables have a high </a:t>
            </a:r>
            <a:br>
              <a:rPr lang="en"/>
            </a:br>
            <a:r>
              <a:rPr lang="en"/>
              <a:t>correlation among them.</a:t>
            </a:r>
            <a:endParaRPr/>
          </a:p>
          <a:p>
            <a:pPr indent="0" lvl="0" marL="457200" rtl="0" algn="l">
              <a:spcBef>
                <a:spcPts val="1000"/>
              </a:spcBef>
              <a:spcAft>
                <a:spcPts val="0"/>
              </a:spcAft>
              <a:buNone/>
            </a:pPr>
            <a:r>
              <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45" name="Google Shape;245;g1ee6a117781_0_135"/>
          <p:cNvPicPr preferRelativeResize="0"/>
          <p:nvPr/>
        </p:nvPicPr>
        <p:blipFill>
          <a:blip r:embed="rId3">
            <a:alphaModFix/>
          </a:blip>
          <a:stretch>
            <a:fillRect/>
          </a:stretch>
        </p:blipFill>
        <p:spPr>
          <a:xfrm>
            <a:off x="4392925" y="1366575"/>
            <a:ext cx="4857351" cy="33694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ee6a117781_0_14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51" name="Google Shape;251;g1ee6a117781_0_14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 The current occupation may play </a:t>
            </a:r>
            <a:br>
              <a:rPr lang="en"/>
            </a:br>
            <a:r>
              <a:rPr lang="en"/>
              <a:t>a key role for them to convert to </a:t>
            </a:r>
            <a:br>
              <a:rPr lang="en"/>
            </a:br>
            <a:r>
              <a:rPr lang="en"/>
              <a:t>a customer. The conversion rate </a:t>
            </a:r>
            <a:br>
              <a:rPr lang="en"/>
            </a:br>
            <a:r>
              <a:rPr lang="en"/>
              <a:t>is higher for professionals, </a:t>
            </a:r>
            <a:br>
              <a:rPr lang="en"/>
            </a:br>
            <a:r>
              <a:rPr lang="en"/>
              <a:t>unemployed and lowest for students.</a:t>
            </a:r>
            <a:br>
              <a:rPr lang="en"/>
            </a:br>
            <a:r>
              <a:rPr lang="en"/>
              <a:t>The company can leverage this </a:t>
            </a:r>
            <a:br>
              <a:rPr lang="en"/>
            </a:br>
            <a:r>
              <a:rPr lang="en"/>
              <a:t>information and target this </a:t>
            </a:r>
            <a:br>
              <a:rPr lang="en"/>
            </a:br>
            <a:r>
              <a:rPr lang="en"/>
              <a:t>customer base and modify </a:t>
            </a:r>
            <a:br>
              <a:rPr lang="en"/>
            </a:br>
            <a:r>
              <a:rPr lang="en"/>
              <a:t>packages for these. </a:t>
            </a:r>
            <a:endParaRPr sz="1400">
              <a:solidFill>
                <a:srgbClr val="000000"/>
              </a:solidFill>
            </a:endParaRPr>
          </a:p>
        </p:txBody>
      </p:sp>
      <p:pic>
        <p:nvPicPr>
          <p:cNvPr id="252" name="Google Shape;252;g1ee6a117781_0_146"/>
          <p:cNvPicPr preferRelativeResize="0"/>
          <p:nvPr/>
        </p:nvPicPr>
        <p:blipFill>
          <a:blip r:embed="rId3">
            <a:alphaModFix/>
          </a:blip>
          <a:stretch>
            <a:fillRect/>
          </a:stretch>
        </p:blipFill>
        <p:spPr>
          <a:xfrm>
            <a:off x="3987525" y="1134100"/>
            <a:ext cx="5037424" cy="3567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ee6a117781_0_15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58" name="Google Shape;258;g1ee6a117781_0_15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solidFill>
                  <a:schemeClr val="dk1"/>
                </a:solidFill>
              </a:rPr>
              <a:t>The age of professionals are more likely to be between 42 and 57 to help us </a:t>
            </a:r>
            <a:br>
              <a:rPr lang="en">
                <a:solidFill>
                  <a:schemeClr val="dk1"/>
                </a:solidFill>
              </a:rPr>
            </a:br>
            <a:r>
              <a:rPr lang="en">
                <a:solidFill>
                  <a:schemeClr val="dk1"/>
                </a:solidFill>
              </a:rPr>
              <a:t>differentiate between our leads.  Unemployed between 42 and 58 and students between 19-23.</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59" name="Google Shape;259;g1ee6a117781_0_151"/>
          <p:cNvPicPr preferRelativeResize="0"/>
          <p:nvPr/>
        </p:nvPicPr>
        <p:blipFill>
          <a:blip r:embed="rId3">
            <a:alphaModFix/>
          </a:blip>
          <a:stretch>
            <a:fillRect/>
          </a:stretch>
        </p:blipFill>
        <p:spPr>
          <a:xfrm>
            <a:off x="2490138" y="2661900"/>
            <a:ext cx="4163726" cy="2218000"/>
          </a:xfrm>
          <a:prstGeom prst="rect">
            <a:avLst/>
          </a:prstGeom>
          <a:noFill/>
          <a:ln>
            <a:noFill/>
          </a:ln>
        </p:spPr>
      </p:pic>
      <p:pic>
        <p:nvPicPr>
          <p:cNvPr id="260" name="Google Shape;260;g1ee6a117781_0_151"/>
          <p:cNvPicPr preferRelativeResize="0"/>
          <p:nvPr/>
        </p:nvPicPr>
        <p:blipFill>
          <a:blip r:embed="rId4">
            <a:alphaModFix/>
          </a:blip>
          <a:stretch>
            <a:fillRect/>
          </a:stretch>
        </p:blipFill>
        <p:spPr>
          <a:xfrm>
            <a:off x="2283538" y="1727348"/>
            <a:ext cx="4576925" cy="789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ee6a117781_0_15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66" name="Google Shape;266;g1ee6a117781_0_15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The channels of the first interaction have an impact on the conversion of leads on a website more then on a mobile app.</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67" name="Google Shape;267;g1ee6a117781_0_156"/>
          <p:cNvPicPr preferRelativeResize="0"/>
          <p:nvPr/>
        </p:nvPicPr>
        <p:blipFill>
          <a:blip r:embed="rId3">
            <a:alphaModFix/>
          </a:blip>
          <a:stretch>
            <a:fillRect/>
          </a:stretch>
        </p:blipFill>
        <p:spPr>
          <a:xfrm>
            <a:off x="2443476" y="1649950"/>
            <a:ext cx="4257049" cy="329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ee6a117781_0_16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73" name="Google Shape;273;g1ee6a117781_0_16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Time spent on website for status of </a:t>
            </a:r>
            <a:br>
              <a:rPr lang="en"/>
            </a:br>
            <a:r>
              <a:rPr lang="en"/>
              <a:t>0 the distribution is skewed on the </a:t>
            </a:r>
            <a:br>
              <a:rPr lang="en"/>
            </a:br>
            <a:r>
              <a:rPr lang="en"/>
              <a:t>right. And for a status of 1 is more </a:t>
            </a:r>
            <a:br>
              <a:rPr lang="en"/>
            </a:br>
            <a:r>
              <a:rPr lang="en"/>
              <a:t>symmetric with lighter tails.</a:t>
            </a:r>
            <a:endParaRPr/>
          </a:p>
          <a:p>
            <a:pPr indent="-317500" lvl="0" marL="457200" rtl="0" algn="l">
              <a:spcBef>
                <a:spcPts val="1000"/>
              </a:spcBef>
              <a:spcAft>
                <a:spcPts val="0"/>
              </a:spcAft>
              <a:buClr>
                <a:srgbClr val="000000"/>
              </a:buClr>
              <a:buSzPts val="1400"/>
              <a:buChar char="●"/>
            </a:pPr>
            <a:r>
              <a:rPr lang="en"/>
              <a:t>Again, time spent on </a:t>
            </a:r>
            <a:r>
              <a:rPr lang="en"/>
              <a:t>website</a:t>
            </a:r>
            <a:r>
              <a:rPr lang="en"/>
              <a:t> is a </a:t>
            </a:r>
            <a:br>
              <a:rPr lang="en"/>
            </a:br>
            <a:r>
              <a:rPr lang="en"/>
              <a:t>higher for folks who converted </a:t>
            </a:r>
            <a:br>
              <a:rPr lang="en"/>
            </a:br>
            <a:r>
              <a:rPr lang="en"/>
              <a:t>to a paid customer at a median </a:t>
            </a:r>
            <a:br>
              <a:rPr lang="en"/>
            </a:br>
            <a:r>
              <a:rPr lang="en"/>
              <a:t>of 789 seconds.</a:t>
            </a:r>
            <a:endParaRPr/>
          </a:p>
          <a:p>
            <a:pPr indent="0" lvl="0" marL="457200" rtl="0" algn="l">
              <a:spcBef>
                <a:spcPts val="1000"/>
              </a:spcBef>
              <a:spcAft>
                <a:spcPts val="0"/>
              </a:spcAft>
              <a:buNone/>
            </a:pPr>
            <a:r>
              <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74" name="Google Shape;274;g1ee6a117781_0_161"/>
          <p:cNvPicPr preferRelativeResize="0"/>
          <p:nvPr/>
        </p:nvPicPr>
        <p:blipFill>
          <a:blip r:embed="rId3">
            <a:alphaModFix/>
          </a:blip>
          <a:stretch>
            <a:fillRect/>
          </a:stretch>
        </p:blipFill>
        <p:spPr>
          <a:xfrm>
            <a:off x="3945000" y="782400"/>
            <a:ext cx="5016275" cy="4176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ee6a117781_0_16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80" name="Google Shape;280;g1ee6a117781_0_16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W</a:t>
            </a:r>
            <a:r>
              <a:rPr lang="en"/>
              <a:t>ebsite visits Both 0 and 1 and </a:t>
            </a:r>
            <a:br>
              <a:rPr lang="en"/>
            </a:br>
            <a:r>
              <a:rPr lang="en"/>
              <a:t>skewed to the right and similarly </a:t>
            </a:r>
            <a:br>
              <a:rPr lang="en"/>
            </a:br>
            <a:r>
              <a:rPr lang="en"/>
              <a:t>distributed with a similar IQR.</a:t>
            </a:r>
            <a:endParaRPr/>
          </a:p>
          <a:p>
            <a:pPr indent="-323850" lvl="0" marL="457200" rtl="0" algn="l">
              <a:spcBef>
                <a:spcPts val="1000"/>
              </a:spcBef>
              <a:spcAft>
                <a:spcPts val="0"/>
              </a:spcAft>
              <a:buSzPts val="1500"/>
              <a:buChar char="●"/>
            </a:pPr>
            <a:r>
              <a:rPr lang="en"/>
              <a:t>There were no notable differences </a:t>
            </a:r>
            <a:br>
              <a:rPr lang="en"/>
            </a:br>
            <a:r>
              <a:rPr lang="en"/>
              <a:t>regarding page views per visiting.</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81" name="Google Shape;281;g1ee6a117781_0_166"/>
          <p:cNvPicPr preferRelativeResize="0"/>
          <p:nvPr/>
        </p:nvPicPr>
        <p:blipFill>
          <a:blip r:embed="rId3">
            <a:alphaModFix/>
          </a:blip>
          <a:stretch>
            <a:fillRect/>
          </a:stretch>
        </p:blipFill>
        <p:spPr>
          <a:xfrm>
            <a:off x="4048300" y="825050"/>
            <a:ext cx="4826576" cy="4018749"/>
          </a:xfrm>
          <a:prstGeom prst="rect">
            <a:avLst/>
          </a:prstGeom>
          <a:noFill/>
          <a:ln>
            <a:noFill/>
          </a:ln>
        </p:spPr>
      </p:pic>
      <p:pic>
        <p:nvPicPr>
          <p:cNvPr id="282" name="Google Shape;282;g1ee6a117781_0_166"/>
          <p:cNvPicPr preferRelativeResize="0"/>
          <p:nvPr/>
        </p:nvPicPr>
        <p:blipFill>
          <a:blip r:embed="rId4">
            <a:alphaModFix/>
          </a:blip>
          <a:stretch>
            <a:fillRect/>
          </a:stretch>
        </p:blipFill>
        <p:spPr>
          <a:xfrm>
            <a:off x="706800" y="2520725"/>
            <a:ext cx="2894626" cy="2410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ee6a117781_0_17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88" name="Google Shape;288;g1ee6a117781_0_17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A higher percentage of leads that convert also have a higher percentage of their profile filled. (75-100%) After a lead shares their information by creating a profile, website activity and email activity are more likely to happen then phone activity to proceed with the process of enrollment.</a:t>
            </a:r>
            <a:r>
              <a:rPr lang="en"/>
              <a:t> </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289" name="Google Shape;289;g1ee6a117781_0_171"/>
          <p:cNvPicPr preferRelativeResize="0"/>
          <p:nvPr/>
        </p:nvPicPr>
        <p:blipFill>
          <a:blip r:embed="rId3">
            <a:alphaModFix/>
          </a:blip>
          <a:stretch>
            <a:fillRect/>
          </a:stretch>
        </p:blipFill>
        <p:spPr>
          <a:xfrm>
            <a:off x="342525" y="2160125"/>
            <a:ext cx="4229475" cy="2806300"/>
          </a:xfrm>
          <a:prstGeom prst="rect">
            <a:avLst/>
          </a:prstGeom>
          <a:noFill/>
          <a:ln>
            <a:noFill/>
          </a:ln>
        </p:spPr>
      </p:pic>
      <p:pic>
        <p:nvPicPr>
          <p:cNvPr id="290" name="Google Shape;290;g1ee6a117781_0_171"/>
          <p:cNvPicPr preferRelativeResize="0"/>
          <p:nvPr/>
        </p:nvPicPr>
        <p:blipFill>
          <a:blip r:embed="rId4">
            <a:alphaModFix/>
          </a:blip>
          <a:stretch>
            <a:fillRect/>
          </a:stretch>
        </p:blipFill>
        <p:spPr>
          <a:xfrm>
            <a:off x="4933575" y="2024150"/>
            <a:ext cx="3971549" cy="2942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ee6a117781_0_17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296" name="Google Shape;296;g1ee6a117781_0_17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There isn’t a noticeable difference of conversion for print media type 1 (ad in the newspaper) or print media type 2 (ad in the Magazine) or digital media or educational channels.</a:t>
            </a:r>
            <a:endParaRPr sz="1400">
              <a:solidFill>
                <a:srgbClr val="000000"/>
              </a:solidFill>
            </a:endParaRPr>
          </a:p>
        </p:txBody>
      </p:sp>
      <p:pic>
        <p:nvPicPr>
          <p:cNvPr id="297" name="Google Shape;297;g1ee6a117781_0_176"/>
          <p:cNvPicPr preferRelativeResize="0"/>
          <p:nvPr/>
        </p:nvPicPr>
        <p:blipFill>
          <a:blip r:embed="rId3">
            <a:alphaModFix/>
          </a:blip>
          <a:stretch>
            <a:fillRect/>
          </a:stretch>
        </p:blipFill>
        <p:spPr>
          <a:xfrm>
            <a:off x="508725" y="1558525"/>
            <a:ext cx="2757950" cy="1905500"/>
          </a:xfrm>
          <a:prstGeom prst="rect">
            <a:avLst/>
          </a:prstGeom>
          <a:noFill/>
          <a:ln>
            <a:noFill/>
          </a:ln>
        </p:spPr>
      </p:pic>
      <p:pic>
        <p:nvPicPr>
          <p:cNvPr id="298" name="Google Shape;298;g1ee6a117781_0_176"/>
          <p:cNvPicPr preferRelativeResize="0"/>
          <p:nvPr/>
        </p:nvPicPr>
        <p:blipFill>
          <a:blip r:embed="rId4">
            <a:alphaModFix/>
          </a:blip>
          <a:stretch>
            <a:fillRect/>
          </a:stretch>
        </p:blipFill>
        <p:spPr>
          <a:xfrm>
            <a:off x="3860350" y="1558543"/>
            <a:ext cx="2757950" cy="1905482"/>
          </a:xfrm>
          <a:prstGeom prst="rect">
            <a:avLst/>
          </a:prstGeom>
          <a:noFill/>
          <a:ln>
            <a:noFill/>
          </a:ln>
        </p:spPr>
      </p:pic>
      <p:pic>
        <p:nvPicPr>
          <p:cNvPr id="299" name="Google Shape;299;g1ee6a117781_0_176"/>
          <p:cNvPicPr preferRelativeResize="0"/>
          <p:nvPr/>
        </p:nvPicPr>
        <p:blipFill>
          <a:blip r:embed="rId5">
            <a:alphaModFix/>
          </a:blip>
          <a:stretch>
            <a:fillRect/>
          </a:stretch>
        </p:blipFill>
        <p:spPr>
          <a:xfrm>
            <a:off x="551350" y="3379175"/>
            <a:ext cx="2553651" cy="1764326"/>
          </a:xfrm>
          <a:prstGeom prst="rect">
            <a:avLst/>
          </a:prstGeom>
          <a:noFill/>
          <a:ln>
            <a:noFill/>
          </a:ln>
        </p:spPr>
      </p:pic>
      <p:pic>
        <p:nvPicPr>
          <p:cNvPr id="300" name="Google Shape;300;g1ee6a117781_0_176"/>
          <p:cNvPicPr preferRelativeResize="0"/>
          <p:nvPr/>
        </p:nvPicPr>
        <p:blipFill>
          <a:blip r:embed="rId6">
            <a:alphaModFix/>
          </a:blip>
          <a:stretch>
            <a:fillRect/>
          </a:stretch>
        </p:blipFill>
        <p:spPr>
          <a:xfrm>
            <a:off x="3902875" y="3308592"/>
            <a:ext cx="2757950" cy="19054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ee6a117781_0_18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306" name="Google Shape;306;g1ee6a117781_0_18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Of the</a:t>
            </a:r>
            <a:r>
              <a:rPr lang="en"/>
              <a:t> leads that were referred, they had a notably higher rate of conversion.</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307" name="Google Shape;307;g1ee6a117781_0_181"/>
          <p:cNvPicPr preferRelativeResize="0"/>
          <p:nvPr/>
        </p:nvPicPr>
        <p:blipFill>
          <a:blip r:embed="rId3">
            <a:alphaModFix/>
          </a:blip>
          <a:stretch>
            <a:fillRect/>
          </a:stretch>
        </p:blipFill>
        <p:spPr>
          <a:xfrm>
            <a:off x="2211525" y="1490225"/>
            <a:ext cx="4720926" cy="326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19" name="Google Shape;119;p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 large number of leads are being generated regularly, one of the issues faced by </a:t>
            </a:r>
            <a:r>
              <a:rPr lang="en" sz="1400">
                <a:solidFill>
                  <a:srgbClr val="000000"/>
                </a:solidFill>
              </a:rPr>
              <a:t>Extra Learn</a:t>
            </a:r>
            <a:r>
              <a:rPr lang="en" sz="1400">
                <a:solidFill>
                  <a:srgbClr val="000000"/>
                </a:solidFill>
              </a:rPr>
              <a:t> is to identify which of the leads are more likely to convert so that they can allocate resources accordingly.</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Methodology</a:t>
            </a:r>
            <a:endParaRPr sz="1400">
              <a:solidFill>
                <a:srgbClr val="000000"/>
              </a:solidFill>
            </a:endParaRPr>
          </a:p>
          <a:p>
            <a:pPr indent="-304800" lvl="1" marL="9144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Analyze and build an ML model to help identify which leads are more likely to convert to paid customers,</a:t>
            </a:r>
            <a:endParaRPr sz="1200">
              <a:solidFill>
                <a:srgbClr val="212121"/>
              </a:solidFill>
              <a:highlight>
                <a:srgbClr val="FFFFFF"/>
              </a:highlight>
              <a:latin typeface="Roboto"/>
              <a:ea typeface="Roboto"/>
              <a:cs typeface="Roboto"/>
              <a:sym typeface="Roboto"/>
            </a:endParaRPr>
          </a:p>
          <a:p>
            <a:pPr indent="-304800" lvl="1" marL="9144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Find the factors driving the lead conversion process</a:t>
            </a:r>
            <a:endParaRPr sz="1200">
              <a:solidFill>
                <a:srgbClr val="212121"/>
              </a:solidFill>
              <a:highlight>
                <a:srgbClr val="FFFFFF"/>
              </a:highlight>
              <a:latin typeface="Roboto"/>
              <a:ea typeface="Roboto"/>
              <a:cs typeface="Roboto"/>
              <a:sym typeface="Roboto"/>
            </a:endParaRPr>
          </a:p>
          <a:p>
            <a:pPr indent="-304800" lvl="1" marL="9144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Create a profile of the leads which are likely to convert</a:t>
            </a:r>
            <a:endParaRPr sz="1200">
              <a:solidFill>
                <a:srgbClr val="212121"/>
              </a:solidFill>
              <a:highlight>
                <a:srgbClr val="FFFFFF"/>
              </a:highlight>
              <a:latin typeface="Roboto"/>
              <a:ea typeface="Roboto"/>
              <a:cs typeface="Roboto"/>
              <a:sym typeface="Roboto"/>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ee6a117781_0_18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313" name="Google Shape;313;g1ee6a117781_0_18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 Age and time_spent_on_website have no outliers. Website_visits and page_views_per_visit have a noticeable amount of outliers.</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314" name="Google Shape;314;g1ee6a117781_0_186"/>
          <p:cNvPicPr preferRelativeResize="0"/>
          <p:nvPr/>
        </p:nvPicPr>
        <p:blipFill>
          <a:blip r:embed="rId3">
            <a:alphaModFix/>
          </a:blip>
          <a:stretch>
            <a:fillRect/>
          </a:stretch>
        </p:blipFill>
        <p:spPr>
          <a:xfrm>
            <a:off x="0" y="1979698"/>
            <a:ext cx="9144001" cy="198355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a:t>As per the Decision Tree Classifier</a:t>
            </a:r>
            <a:endParaRPr sz="1400"/>
          </a:p>
          <a:p>
            <a:pPr indent="-323850" lvl="0" marL="457200" rtl="0" algn="l">
              <a:lnSpc>
                <a:spcPct val="115000"/>
              </a:lnSpc>
              <a:spcBef>
                <a:spcPts val="1000"/>
              </a:spcBef>
              <a:spcAft>
                <a:spcPts val="0"/>
              </a:spcAft>
              <a:buClr>
                <a:schemeClr val="dk2"/>
              </a:buClr>
              <a:buSzPts val="1500"/>
              <a:buChar char="●"/>
            </a:pPr>
            <a:r>
              <a:rPr lang="en" sz="1200">
                <a:solidFill>
                  <a:srgbClr val="212121"/>
                </a:solidFill>
                <a:highlight>
                  <a:srgbClr val="FFFFFF"/>
                </a:highlight>
                <a:latin typeface="Roboto"/>
                <a:ea typeface="Roboto"/>
                <a:cs typeface="Roboto"/>
                <a:sym typeface="Roboto"/>
              </a:rPr>
              <a:t>Almost 0 errors on the training set, each sample has been classified correctly. Model has performed very well on the training set. As we know a decision tree will continue to grow and classify each data point correctly if no restrictions are applied as the trees will learn all the patterns in the training set.</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320" name="Google Shape;320;p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Model Building</a:t>
            </a:r>
            <a:endParaRPr>
              <a:solidFill>
                <a:srgbClr val="000000"/>
              </a:solidFill>
            </a:endParaRPr>
          </a:p>
        </p:txBody>
      </p:sp>
      <p:pic>
        <p:nvPicPr>
          <p:cNvPr id="321" name="Google Shape;321;p6"/>
          <p:cNvPicPr preferRelativeResize="0"/>
          <p:nvPr/>
        </p:nvPicPr>
        <p:blipFill>
          <a:blip r:embed="rId3">
            <a:alphaModFix/>
          </a:blip>
          <a:stretch>
            <a:fillRect/>
          </a:stretch>
        </p:blipFill>
        <p:spPr>
          <a:xfrm>
            <a:off x="4572000" y="2191975"/>
            <a:ext cx="4000874" cy="2740650"/>
          </a:xfrm>
          <a:prstGeom prst="rect">
            <a:avLst/>
          </a:prstGeom>
          <a:noFill/>
          <a:ln>
            <a:noFill/>
          </a:ln>
        </p:spPr>
      </p:pic>
      <p:pic>
        <p:nvPicPr>
          <p:cNvPr id="322" name="Google Shape;322;p6"/>
          <p:cNvPicPr preferRelativeResize="0"/>
          <p:nvPr/>
        </p:nvPicPr>
        <p:blipFill>
          <a:blip r:embed="rId4">
            <a:alphaModFix/>
          </a:blip>
          <a:stretch>
            <a:fillRect/>
          </a:stretch>
        </p:blipFill>
        <p:spPr>
          <a:xfrm>
            <a:off x="554125" y="3316750"/>
            <a:ext cx="3558375" cy="1252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ee6a117781_0_24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The decision tree model is clearly overfitting. And didn't perform as well as the training.  We will have to tune the decision tree to reduce the overfitting.</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328" name="Google Shape;328;g1ee6a117781_0_24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Model Building</a:t>
            </a:r>
            <a:endParaRPr>
              <a:solidFill>
                <a:srgbClr val="000000"/>
              </a:solidFill>
            </a:endParaRPr>
          </a:p>
        </p:txBody>
      </p:sp>
      <p:pic>
        <p:nvPicPr>
          <p:cNvPr id="329" name="Google Shape;329;g1ee6a117781_0_244"/>
          <p:cNvPicPr preferRelativeResize="0"/>
          <p:nvPr/>
        </p:nvPicPr>
        <p:blipFill>
          <a:blip r:embed="rId3">
            <a:alphaModFix/>
          </a:blip>
          <a:stretch>
            <a:fillRect/>
          </a:stretch>
        </p:blipFill>
        <p:spPr>
          <a:xfrm>
            <a:off x="4405675" y="1922025"/>
            <a:ext cx="4215425" cy="2927950"/>
          </a:xfrm>
          <a:prstGeom prst="rect">
            <a:avLst/>
          </a:prstGeom>
          <a:noFill/>
          <a:ln>
            <a:noFill/>
          </a:ln>
        </p:spPr>
      </p:pic>
      <p:pic>
        <p:nvPicPr>
          <p:cNvPr id="330" name="Google Shape;330;g1ee6a117781_0_244"/>
          <p:cNvPicPr preferRelativeResize="0"/>
          <p:nvPr/>
        </p:nvPicPr>
        <p:blipFill>
          <a:blip r:embed="rId4">
            <a:alphaModFix/>
          </a:blip>
          <a:stretch>
            <a:fillRect/>
          </a:stretch>
        </p:blipFill>
        <p:spPr>
          <a:xfrm>
            <a:off x="390875" y="3255310"/>
            <a:ext cx="3652150" cy="122111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ee6a117781_0_249"/>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a:t>Once we </a:t>
            </a:r>
            <a:r>
              <a:rPr lang="en"/>
              <a:t>tune the hyperparameter using GridSearchCV.</a:t>
            </a:r>
            <a:endParaRPr/>
          </a:p>
          <a:p>
            <a:pPr indent="-323850" lvl="0" marL="457200" rtl="0" algn="l">
              <a:lnSpc>
                <a:spcPct val="115000"/>
              </a:lnSpc>
              <a:spcBef>
                <a:spcPts val="1000"/>
              </a:spcBef>
              <a:spcAft>
                <a:spcPts val="0"/>
              </a:spcAft>
              <a:buClr>
                <a:schemeClr val="dk2"/>
              </a:buClr>
              <a:buSzPts val="1500"/>
              <a:buChar char="●"/>
            </a:pPr>
            <a:r>
              <a:rPr lang="en" sz="1200">
                <a:solidFill>
                  <a:srgbClr val="212121"/>
                </a:solidFill>
                <a:highlight>
                  <a:srgbClr val="FFFFFF"/>
                </a:highlight>
                <a:latin typeface="Roboto"/>
                <a:ea typeface="Roboto"/>
                <a:cs typeface="Roboto"/>
                <a:sym typeface="Roboto"/>
              </a:rPr>
              <a:t>The Decision tree model with default parameters is overfitting the training data. The recall is 0.88</a:t>
            </a:r>
            <a:r>
              <a:rPr lang="en">
                <a:solidFill>
                  <a:schemeClr val="dk1"/>
                </a:solidFill>
              </a:rPr>
              <a:t>.</a:t>
            </a:r>
            <a:endParaRPr>
              <a:solidFill>
                <a:schemeClr val="dk1"/>
              </a:solidFill>
            </a:endParaRPr>
          </a:p>
          <a:p>
            <a:pPr indent="-323850" lvl="0" marL="457200" rtl="0" algn="l">
              <a:lnSpc>
                <a:spcPct val="115000"/>
              </a:lnSpc>
              <a:spcBef>
                <a:spcPts val="1000"/>
              </a:spcBef>
              <a:spcAft>
                <a:spcPts val="0"/>
              </a:spcAft>
              <a:buClr>
                <a:schemeClr val="dk2"/>
              </a:buClr>
              <a:buSzPts val="1500"/>
              <a:buChar char="●"/>
            </a:pPr>
            <a:r>
              <a:rPr lang="en" sz="1200">
                <a:solidFill>
                  <a:srgbClr val="212121"/>
                </a:solidFill>
                <a:highlight>
                  <a:srgbClr val="FFFFFF"/>
                </a:highlight>
                <a:latin typeface="Roboto"/>
                <a:ea typeface="Roboto"/>
                <a:cs typeface="Roboto"/>
                <a:sym typeface="Roboto"/>
              </a:rPr>
              <a:t>The recall is 0.86. On the test data and isn't much different then the training data.</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336" name="Google Shape;336;g1ee6a117781_0_24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Model Building</a:t>
            </a:r>
            <a:endParaRPr>
              <a:solidFill>
                <a:srgbClr val="000000"/>
              </a:solidFill>
            </a:endParaRPr>
          </a:p>
        </p:txBody>
      </p:sp>
      <p:pic>
        <p:nvPicPr>
          <p:cNvPr id="337" name="Google Shape;337;g1ee6a117781_0_249"/>
          <p:cNvPicPr preferRelativeResize="0"/>
          <p:nvPr/>
        </p:nvPicPr>
        <p:blipFill>
          <a:blip r:embed="rId3">
            <a:alphaModFix/>
          </a:blip>
          <a:stretch>
            <a:fillRect/>
          </a:stretch>
        </p:blipFill>
        <p:spPr>
          <a:xfrm>
            <a:off x="828375" y="2123250"/>
            <a:ext cx="3183675" cy="2983375"/>
          </a:xfrm>
          <a:prstGeom prst="rect">
            <a:avLst/>
          </a:prstGeom>
          <a:noFill/>
          <a:ln>
            <a:noFill/>
          </a:ln>
        </p:spPr>
      </p:pic>
      <p:pic>
        <p:nvPicPr>
          <p:cNvPr id="338" name="Google Shape;338;g1ee6a117781_0_249"/>
          <p:cNvPicPr preferRelativeResize="0"/>
          <p:nvPr/>
        </p:nvPicPr>
        <p:blipFill>
          <a:blip r:embed="rId4">
            <a:alphaModFix/>
          </a:blip>
          <a:stretch>
            <a:fillRect/>
          </a:stretch>
        </p:blipFill>
        <p:spPr>
          <a:xfrm>
            <a:off x="5772275" y="2086375"/>
            <a:ext cx="3252686" cy="3057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ee6a117781_0_276"/>
          <p:cNvSpPr txBox="1"/>
          <p:nvPr>
            <p:ph idx="1" type="body"/>
          </p:nvPr>
        </p:nvSpPr>
        <p:spPr>
          <a:xfrm>
            <a:off x="202550" y="861975"/>
            <a:ext cx="37530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rgbClr val="000000"/>
              </a:buClr>
              <a:buSzPts val="1400"/>
              <a:buChar char="●"/>
            </a:pPr>
            <a:r>
              <a:rPr b="1" lang="en" sz="1200">
                <a:solidFill>
                  <a:srgbClr val="212121"/>
                </a:solidFill>
                <a:highlight>
                  <a:srgbClr val="FFFFFF"/>
                </a:highlight>
                <a:latin typeface="Roboto"/>
                <a:ea typeface="Roboto"/>
                <a:cs typeface="Roboto"/>
                <a:sym typeface="Roboto"/>
              </a:rPr>
              <a:t>Note:</a:t>
            </a:r>
            <a:r>
              <a:rPr lang="en" sz="1200">
                <a:solidFill>
                  <a:srgbClr val="212121"/>
                </a:solidFill>
                <a:highlight>
                  <a:srgbClr val="FFFFFF"/>
                </a:highlight>
                <a:latin typeface="Roboto"/>
                <a:ea typeface="Roboto"/>
                <a:cs typeface="Roboto"/>
                <a:sym typeface="Roboto"/>
              </a:rPr>
              <a:t> Blue leaves represent the converted leads, i.e., </a:t>
            </a:r>
            <a:r>
              <a:rPr b="1" lang="en" sz="1200">
                <a:solidFill>
                  <a:srgbClr val="212121"/>
                </a:solidFill>
                <a:highlight>
                  <a:srgbClr val="FFFFFF"/>
                </a:highlight>
                <a:latin typeface="Roboto"/>
                <a:ea typeface="Roboto"/>
                <a:cs typeface="Roboto"/>
                <a:sym typeface="Roboto"/>
              </a:rPr>
              <a:t>y[1]</a:t>
            </a:r>
            <a:r>
              <a:rPr lang="en" sz="1200">
                <a:solidFill>
                  <a:srgbClr val="212121"/>
                </a:solidFill>
                <a:highlight>
                  <a:srgbClr val="FFFFFF"/>
                </a:highlight>
                <a:latin typeface="Roboto"/>
                <a:ea typeface="Roboto"/>
                <a:cs typeface="Roboto"/>
                <a:sym typeface="Roboto"/>
              </a:rPr>
              <a:t>, while the orange leaves represent the not converted leads, i.e., </a:t>
            </a:r>
            <a:r>
              <a:rPr b="1" lang="en" sz="1200">
                <a:solidFill>
                  <a:srgbClr val="212121"/>
                </a:solidFill>
                <a:highlight>
                  <a:srgbClr val="FFFFFF"/>
                </a:highlight>
                <a:latin typeface="Roboto"/>
                <a:ea typeface="Roboto"/>
                <a:cs typeface="Roboto"/>
                <a:sym typeface="Roboto"/>
              </a:rPr>
              <a:t>y[0]</a:t>
            </a:r>
            <a:r>
              <a:rPr lang="en" sz="1200">
                <a:solidFill>
                  <a:srgbClr val="212121"/>
                </a:solidFill>
                <a:highlight>
                  <a:srgbClr val="FFFFFF"/>
                </a:highlight>
                <a:latin typeface="Roboto"/>
                <a:ea typeface="Roboto"/>
                <a:cs typeface="Roboto"/>
                <a:sym typeface="Roboto"/>
              </a:rPr>
              <a:t>. Also, the more the number of observations in a leaf, the darker its color gets.</a:t>
            </a:r>
            <a:endParaRPr sz="12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000000"/>
              </a:buClr>
              <a:buSzPts val="1400"/>
              <a:buChar char="●"/>
            </a:pPr>
            <a:r>
              <a:rPr lang="en" sz="1200">
                <a:solidFill>
                  <a:srgbClr val="212121"/>
                </a:solidFill>
                <a:highlight>
                  <a:srgbClr val="FFFFFF"/>
                </a:highlight>
                <a:latin typeface="Roboto"/>
                <a:ea typeface="Roboto"/>
                <a:cs typeface="Roboto"/>
                <a:sym typeface="Roboto"/>
              </a:rPr>
              <a:t>*</a:t>
            </a:r>
            <a:r>
              <a:rPr i="1" lang="en" sz="1200">
                <a:solidFill>
                  <a:srgbClr val="212121"/>
                </a:solidFill>
                <a:highlight>
                  <a:srgbClr val="FFFFFF"/>
                </a:highlight>
                <a:latin typeface="Roboto"/>
                <a:ea typeface="Roboto"/>
                <a:cs typeface="Roboto"/>
                <a:sym typeface="Roboto"/>
              </a:rPr>
              <a:t>Observations: We can see with more certainty that leads younger </a:t>
            </a:r>
            <a:r>
              <a:rPr i="1" lang="en" sz="1200">
                <a:solidFill>
                  <a:srgbClr val="212121"/>
                </a:solidFill>
                <a:highlight>
                  <a:srgbClr val="FFFFFF"/>
                </a:highlight>
                <a:latin typeface="Roboto"/>
                <a:ea typeface="Roboto"/>
                <a:cs typeface="Roboto"/>
                <a:sym typeface="Roboto"/>
              </a:rPr>
              <a:t>than</a:t>
            </a:r>
            <a:r>
              <a:rPr i="1" lang="en" sz="1200">
                <a:solidFill>
                  <a:srgbClr val="212121"/>
                </a:solidFill>
                <a:highlight>
                  <a:srgbClr val="FFFFFF"/>
                </a:highlight>
                <a:latin typeface="Roboto"/>
                <a:ea typeface="Roboto"/>
                <a:cs typeface="Roboto"/>
                <a:sym typeface="Roboto"/>
              </a:rPr>
              <a:t> 24.5 who spend less then 420 seconds on our website won't convert given that the entropy (measure of uncertainty is low 0.108). The other features have high entropy so there is no information gain there. *</a:t>
            </a:r>
            <a:endParaRPr i="1" sz="1200">
              <a:solidFill>
                <a:srgbClr val="212121"/>
              </a:solidFill>
              <a:highlight>
                <a:srgbClr val="FFFFFF"/>
              </a:highlight>
              <a:latin typeface="Roboto"/>
              <a:ea typeface="Roboto"/>
              <a:cs typeface="Roboto"/>
              <a:sym typeface="Roboto"/>
            </a:endParaRPr>
          </a:p>
          <a:p>
            <a:pPr indent="0" lvl="0" marL="457200" rtl="0" algn="l">
              <a:lnSpc>
                <a:spcPct val="115000"/>
              </a:lnSpc>
              <a:spcBef>
                <a:spcPts val="1000"/>
              </a:spcBef>
              <a:spcAft>
                <a:spcPts val="0"/>
              </a:spcAft>
              <a:buNone/>
            </a:pPr>
            <a:r>
              <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344" name="Google Shape;344;g1ee6a117781_0_27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Model Building</a:t>
            </a:r>
            <a:endParaRPr>
              <a:solidFill>
                <a:srgbClr val="000000"/>
              </a:solidFill>
            </a:endParaRPr>
          </a:p>
        </p:txBody>
      </p:sp>
      <p:pic>
        <p:nvPicPr>
          <p:cNvPr id="345" name="Google Shape;345;g1ee6a117781_0_276"/>
          <p:cNvPicPr preferRelativeResize="0"/>
          <p:nvPr/>
        </p:nvPicPr>
        <p:blipFill>
          <a:blip r:embed="rId3">
            <a:alphaModFix/>
          </a:blip>
          <a:stretch>
            <a:fillRect/>
          </a:stretch>
        </p:blipFill>
        <p:spPr>
          <a:xfrm>
            <a:off x="4096375" y="0"/>
            <a:ext cx="4944825" cy="49133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ee6a117781_0_28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a:t>Once we tune the hyperparameter using GridSearchCV.</a:t>
            </a:r>
            <a:endParaRPr/>
          </a:p>
          <a:p>
            <a:pPr indent="-323850" lvl="0" marL="457200" rtl="0" algn="l">
              <a:lnSpc>
                <a:spcPct val="115000"/>
              </a:lnSpc>
              <a:spcBef>
                <a:spcPts val="1000"/>
              </a:spcBef>
              <a:spcAft>
                <a:spcPts val="0"/>
              </a:spcAft>
              <a:buClr>
                <a:schemeClr val="dk2"/>
              </a:buClr>
              <a:buSzPts val="1500"/>
              <a:buChar char="●"/>
            </a:pPr>
            <a:r>
              <a:rPr lang="en" sz="1200">
                <a:solidFill>
                  <a:srgbClr val="212121"/>
                </a:solidFill>
                <a:highlight>
                  <a:srgbClr val="FFFFFF"/>
                </a:highlight>
                <a:latin typeface="Roboto"/>
                <a:ea typeface="Roboto"/>
                <a:cs typeface="Roboto"/>
                <a:sym typeface="Roboto"/>
              </a:rPr>
              <a:t>The Decision tree model with default parameters is overfitting the training data. The recall is 0.88</a:t>
            </a:r>
            <a:r>
              <a:rPr lang="en">
                <a:solidFill>
                  <a:schemeClr val="dk1"/>
                </a:solidFill>
              </a:rPr>
              <a:t>.</a:t>
            </a:r>
            <a:endParaRPr>
              <a:solidFill>
                <a:schemeClr val="dk1"/>
              </a:solidFill>
            </a:endParaRPr>
          </a:p>
          <a:p>
            <a:pPr indent="-323850" lvl="0" marL="457200" rtl="0" algn="l">
              <a:lnSpc>
                <a:spcPct val="115000"/>
              </a:lnSpc>
              <a:spcBef>
                <a:spcPts val="1000"/>
              </a:spcBef>
              <a:spcAft>
                <a:spcPts val="0"/>
              </a:spcAft>
              <a:buClr>
                <a:schemeClr val="dk2"/>
              </a:buClr>
              <a:buSzPts val="1500"/>
              <a:buChar char="●"/>
            </a:pPr>
            <a:r>
              <a:rPr lang="en" sz="1200">
                <a:solidFill>
                  <a:srgbClr val="212121"/>
                </a:solidFill>
                <a:highlight>
                  <a:srgbClr val="FFFFFF"/>
                </a:highlight>
                <a:latin typeface="Roboto"/>
                <a:ea typeface="Roboto"/>
                <a:cs typeface="Roboto"/>
                <a:sym typeface="Roboto"/>
              </a:rPr>
              <a:t>The recall is 0.86. On the test data and isn't much different then the training data.</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351" name="Google Shape;351;g1ee6a117781_0_28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Model Building</a:t>
            </a:r>
            <a:endParaRPr>
              <a:solidFill>
                <a:srgbClr val="000000"/>
              </a:solidFill>
            </a:endParaRPr>
          </a:p>
        </p:txBody>
      </p:sp>
      <p:pic>
        <p:nvPicPr>
          <p:cNvPr id="352" name="Google Shape;352;g1ee6a117781_0_283"/>
          <p:cNvPicPr preferRelativeResize="0"/>
          <p:nvPr/>
        </p:nvPicPr>
        <p:blipFill>
          <a:blip r:embed="rId3">
            <a:alphaModFix/>
          </a:blip>
          <a:stretch>
            <a:fillRect/>
          </a:stretch>
        </p:blipFill>
        <p:spPr>
          <a:xfrm>
            <a:off x="828375" y="2123250"/>
            <a:ext cx="3183675" cy="2983375"/>
          </a:xfrm>
          <a:prstGeom prst="rect">
            <a:avLst/>
          </a:prstGeom>
          <a:noFill/>
          <a:ln>
            <a:noFill/>
          </a:ln>
        </p:spPr>
      </p:pic>
      <p:pic>
        <p:nvPicPr>
          <p:cNvPr id="353" name="Google Shape;353;g1ee6a117781_0_283"/>
          <p:cNvPicPr preferRelativeResize="0"/>
          <p:nvPr/>
        </p:nvPicPr>
        <p:blipFill>
          <a:blip r:embed="rId4">
            <a:alphaModFix/>
          </a:blip>
          <a:stretch>
            <a:fillRect/>
          </a:stretch>
        </p:blipFill>
        <p:spPr>
          <a:xfrm>
            <a:off x="5772275" y="2086375"/>
            <a:ext cx="3252686" cy="3057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7"/>
          <p:cNvSpPr txBox="1"/>
          <p:nvPr>
            <p:ph idx="1" type="body"/>
          </p:nvPr>
        </p:nvSpPr>
        <p:spPr>
          <a:xfrm>
            <a:off x="202550" y="861975"/>
            <a:ext cx="39315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t>The Feature Importance of Tuned Decision Tree:</a:t>
            </a:r>
            <a:endParaRPr/>
          </a:p>
          <a:p>
            <a:pPr indent="-317500" lvl="0" marL="457200" rtl="0" algn="l">
              <a:spcBef>
                <a:spcPts val="1000"/>
              </a:spcBef>
              <a:spcAft>
                <a:spcPts val="0"/>
              </a:spcAft>
              <a:buClr>
                <a:srgbClr val="000000"/>
              </a:buClr>
              <a:buSzPts val="1400"/>
              <a:buChar char="●"/>
            </a:pPr>
            <a:r>
              <a:rPr lang="en"/>
              <a:t>Time spent on the website and first_interaction_website are the most important features followed by profile_completed, age, and last_activity.</a:t>
            </a:r>
            <a:endParaRPr/>
          </a:p>
          <a:p>
            <a:pPr indent="-317500" lvl="0" marL="457200" rtl="0" algn="l">
              <a:spcBef>
                <a:spcPts val="1000"/>
              </a:spcBef>
              <a:spcAft>
                <a:spcPts val="0"/>
              </a:spcAft>
              <a:buClr>
                <a:srgbClr val="000000"/>
              </a:buClr>
              <a:buSzPts val="1400"/>
              <a:buChar char="●"/>
            </a:pPr>
            <a:r>
              <a:rPr lang="en"/>
              <a:t>The rest of the variables have no impact in this model, while deciding whether a lead will be converted or not.</a:t>
            </a:r>
            <a:endParaRPr/>
          </a:p>
          <a:p>
            <a:pPr indent="0" lvl="0" marL="457200" rtl="0" algn="l">
              <a:lnSpc>
                <a:spcPct val="115000"/>
              </a:lnSpc>
              <a:spcBef>
                <a:spcPts val="1000"/>
              </a:spcBef>
              <a:spcAft>
                <a:spcPts val="0"/>
              </a:spcAft>
              <a:buNone/>
            </a:pPr>
            <a:r>
              <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359" name="Google Shape;359;p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Feature Importance</a:t>
            </a:r>
            <a:endParaRPr>
              <a:solidFill>
                <a:srgbClr val="000000"/>
              </a:solidFill>
            </a:endParaRPr>
          </a:p>
        </p:txBody>
      </p:sp>
      <p:pic>
        <p:nvPicPr>
          <p:cNvPr id="360" name="Google Shape;360;p7"/>
          <p:cNvPicPr preferRelativeResize="0"/>
          <p:nvPr/>
        </p:nvPicPr>
        <p:blipFill>
          <a:blip r:embed="rId3">
            <a:alphaModFix/>
          </a:blip>
          <a:stretch>
            <a:fillRect/>
          </a:stretch>
        </p:blipFill>
        <p:spPr>
          <a:xfrm>
            <a:off x="4409586" y="952175"/>
            <a:ext cx="4478515" cy="37067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ee6a117781_0_295"/>
          <p:cNvSpPr txBox="1"/>
          <p:nvPr>
            <p:ph idx="1" type="body"/>
          </p:nvPr>
        </p:nvSpPr>
        <p:spPr>
          <a:xfrm>
            <a:off x="202550" y="649375"/>
            <a:ext cx="43695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T</a:t>
            </a:r>
            <a:r>
              <a:rPr lang="en">
                <a:solidFill>
                  <a:schemeClr val="dk1"/>
                </a:solidFill>
              </a:rPr>
              <a:t>he Feature Importance of Tuned Random Forest </a:t>
            </a:r>
            <a:endParaRPr>
              <a:solidFill>
                <a:schemeClr val="dk1"/>
              </a:solidFill>
            </a:endParaRPr>
          </a:p>
          <a:p>
            <a:pPr indent="-317500" lvl="0" marL="457200" rtl="0" algn="l">
              <a:spcBef>
                <a:spcPts val="1000"/>
              </a:spcBef>
              <a:spcAft>
                <a:spcPts val="0"/>
              </a:spcAft>
              <a:buClr>
                <a:srgbClr val="000000"/>
              </a:buClr>
              <a:buSzPts val="1400"/>
              <a:buChar char="●"/>
            </a:pPr>
            <a:r>
              <a:rPr lang="en">
                <a:solidFill>
                  <a:schemeClr val="dk1"/>
                </a:solidFill>
              </a:rPr>
              <a:t>Similar to the decision tree model, time spent on website, first_interaction_website, profile_completed, and age are the top four features that help distinguish between not converted and converted leads.</a:t>
            </a:r>
            <a:endParaRPr>
              <a:solidFill>
                <a:schemeClr val="dk1"/>
              </a:solidFill>
            </a:endParaRPr>
          </a:p>
          <a:p>
            <a:pPr indent="-317500" lvl="0" marL="457200" rtl="0" algn="l">
              <a:spcBef>
                <a:spcPts val="1000"/>
              </a:spcBef>
              <a:spcAft>
                <a:spcPts val="0"/>
              </a:spcAft>
              <a:buClr>
                <a:srgbClr val="000000"/>
              </a:buClr>
              <a:buSzPts val="1400"/>
              <a:buChar char="●"/>
            </a:pPr>
            <a:r>
              <a:rPr lang="en">
                <a:solidFill>
                  <a:schemeClr val="dk1"/>
                </a:solidFill>
              </a:rPr>
              <a:t>Unlike the decision tree, the random forest gives some importance to other variables like occupation, page_views_per_visit, as well. This implies that the random forest is giving importance to more factors in comparison to the decision tree.</a:t>
            </a:r>
            <a:endParaRPr>
              <a:solidFill>
                <a:schemeClr val="dk1"/>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366" name="Google Shape;366;g1ee6a117781_0_295"/>
          <p:cNvSpPr txBox="1"/>
          <p:nvPr>
            <p:ph type="title"/>
          </p:nvPr>
        </p:nvSpPr>
        <p:spPr>
          <a:xfrm>
            <a:off x="202550" y="766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Feature Importance</a:t>
            </a:r>
            <a:endParaRPr>
              <a:solidFill>
                <a:srgbClr val="000000"/>
              </a:solidFill>
            </a:endParaRPr>
          </a:p>
        </p:txBody>
      </p:sp>
      <p:pic>
        <p:nvPicPr>
          <p:cNvPr id="367" name="Google Shape;367;g1ee6a117781_0_295"/>
          <p:cNvPicPr preferRelativeResize="0"/>
          <p:nvPr/>
        </p:nvPicPr>
        <p:blipFill>
          <a:blip r:embed="rId3">
            <a:alphaModFix/>
          </a:blip>
          <a:stretch>
            <a:fillRect/>
          </a:stretch>
        </p:blipFill>
        <p:spPr>
          <a:xfrm>
            <a:off x="4701125" y="789612"/>
            <a:ext cx="4369500" cy="37111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Model Performance Summary</a:t>
            </a:r>
            <a:endParaRPr>
              <a:solidFill>
                <a:srgbClr val="000000"/>
              </a:solidFill>
            </a:endParaRPr>
          </a:p>
        </p:txBody>
      </p:sp>
      <p:sp>
        <p:nvSpPr>
          <p:cNvPr id="373" name="Google Shape;373;p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a:t>Create a table to show the performance for all the models and provide insights on the same.</a:t>
            </a:r>
            <a:endParaRPr sz="1400">
              <a:solidFill>
                <a:srgbClr val="000000"/>
              </a:solidFill>
            </a:endParaRPr>
          </a:p>
        </p:txBody>
      </p:sp>
      <p:graphicFrame>
        <p:nvGraphicFramePr>
          <p:cNvPr id="374" name="Google Shape;374;p8"/>
          <p:cNvGraphicFramePr/>
          <p:nvPr/>
        </p:nvGraphicFramePr>
        <p:xfrm>
          <a:off x="531325" y="1368400"/>
          <a:ext cx="3000000" cy="3000000"/>
        </p:xfrm>
        <a:graphic>
          <a:graphicData uri="http://schemas.openxmlformats.org/drawingml/2006/table">
            <a:tbl>
              <a:tblPr>
                <a:noFill/>
                <a:tableStyleId>{788E22FD-A6B7-42F6-8BE3-95F3B62868DA}</a:tableStyleId>
              </a:tblPr>
              <a:tblGrid>
                <a:gridCol w="1172775"/>
                <a:gridCol w="1020450"/>
                <a:gridCol w="698750"/>
                <a:gridCol w="852200"/>
                <a:gridCol w="1105325"/>
                <a:gridCol w="825700"/>
                <a:gridCol w="749125"/>
                <a:gridCol w="936225"/>
                <a:gridCol w="720800"/>
              </a:tblGrid>
              <a:tr h="1675275">
                <a:tc>
                  <a:txBody>
                    <a:bodyPr/>
                    <a:lstStyle/>
                    <a:p>
                      <a:pPr indent="0" lvl="0" marL="0" rtl="0" algn="l">
                        <a:spcBef>
                          <a:spcPts val="0"/>
                        </a:spcBef>
                        <a:spcAft>
                          <a:spcPts val="0"/>
                        </a:spcAft>
                        <a:buNone/>
                      </a:pPr>
                      <a:r>
                        <a:rPr lang="en" sz="1200"/>
                        <a:t>Model</a:t>
                      </a:r>
                      <a:endParaRPr sz="1200"/>
                    </a:p>
                  </a:txBody>
                  <a:tcPr marT="91425" marB="91425" marR="91425" marL="91425"/>
                </a:tc>
                <a:tc>
                  <a:txBody>
                    <a:bodyPr/>
                    <a:lstStyle/>
                    <a:p>
                      <a:pPr indent="0" lvl="0" marL="0" rtl="0" algn="l">
                        <a:spcBef>
                          <a:spcPts val="0"/>
                        </a:spcBef>
                        <a:spcAft>
                          <a:spcPts val="0"/>
                        </a:spcAft>
                        <a:buNone/>
                      </a:pPr>
                      <a:r>
                        <a:rPr lang="en" sz="1200"/>
                        <a:t>Decision Tree Classifier</a:t>
                      </a:r>
                      <a:endParaRPr sz="12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1200"/>
                        <a:t>Decision Tree Classifier </a:t>
                      </a:r>
                      <a:r>
                        <a:rPr lang="en" sz="1200"/>
                        <a:t>with </a:t>
                      </a:r>
                      <a:r>
                        <a:rPr lang="en" sz="1200"/>
                        <a:t>class_weight hyperparameter</a:t>
                      </a:r>
                      <a:br>
                        <a:rPr lang="en" sz="1200"/>
                      </a:br>
                      <a:endParaRPr sz="800"/>
                    </a:p>
                  </a:txBody>
                  <a:tcPr marT="91425" marB="91425" marR="91425" marL="91425"/>
                </a:tc>
                <a:tc>
                  <a:txBody>
                    <a:bodyPr/>
                    <a:lstStyle/>
                    <a:p>
                      <a:pPr indent="0" lvl="0" marL="0" rtl="0" algn="l">
                        <a:spcBef>
                          <a:spcPts val="0"/>
                        </a:spcBef>
                        <a:spcAft>
                          <a:spcPts val="0"/>
                        </a:spcAft>
                        <a:buNone/>
                      </a:pPr>
                      <a:r>
                        <a:rPr lang="en" sz="800">
                          <a:solidFill>
                            <a:srgbClr val="212121"/>
                          </a:solidFill>
                          <a:highlight>
                            <a:srgbClr val="FFFFFF"/>
                          </a:highlight>
                          <a:latin typeface="Roboto"/>
                          <a:ea typeface="Roboto"/>
                          <a:cs typeface="Roboto"/>
                          <a:sym typeface="Roboto"/>
                        </a:rPr>
                        <a:t>with the value equal to {0: 0.3, 1: 0.7} opposite of the imbalance in the original data.</a:t>
                      </a:r>
                      <a:endParaRPr/>
                    </a:p>
                  </a:txBody>
                  <a:tcPr marT="91425" marB="91425" marR="91425" marL="91425"/>
                </a:tc>
                <a:tc>
                  <a:txBody>
                    <a:bodyPr/>
                    <a:lstStyle/>
                    <a:p>
                      <a:pPr indent="0" lvl="0" marL="0" rtl="0" algn="l">
                        <a:spcBef>
                          <a:spcPts val="0"/>
                        </a:spcBef>
                        <a:spcAft>
                          <a:spcPts val="0"/>
                        </a:spcAft>
                        <a:buNone/>
                      </a:pPr>
                      <a:r>
                        <a:rPr lang="en" sz="1200"/>
                        <a:t>Random Forest Model</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Random Forest Classifier with Hyperparameter Tuning</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5849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Training data</a:t>
                      </a:r>
                      <a:endParaRPr sz="1200"/>
                    </a:p>
                  </a:txBody>
                  <a:tcPr marT="91425" marB="91425" marR="91425" marL="91425"/>
                </a:tc>
                <a:tc>
                  <a:txBody>
                    <a:bodyPr/>
                    <a:lstStyle/>
                    <a:p>
                      <a:pPr indent="0" lvl="0" marL="0" rtl="0" algn="l">
                        <a:spcBef>
                          <a:spcPts val="0"/>
                        </a:spcBef>
                        <a:spcAft>
                          <a:spcPts val="0"/>
                        </a:spcAft>
                        <a:buNone/>
                      </a:pPr>
                      <a:r>
                        <a:rPr lang="en" sz="1200"/>
                        <a:t>Test data</a:t>
                      </a:r>
                      <a:endParaRPr sz="1200"/>
                    </a:p>
                  </a:txBody>
                  <a:tcPr marT="91425" marB="91425" marR="91425" marL="91425"/>
                </a:tc>
                <a:tc>
                  <a:txBody>
                    <a:bodyPr/>
                    <a:lstStyle/>
                    <a:p>
                      <a:pPr indent="0" lvl="0" marL="0" rtl="0" algn="l">
                        <a:spcBef>
                          <a:spcPts val="0"/>
                        </a:spcBef>
                        <a:spcAft>
                          <a:spcPts val="0"/>
                        </a:spcAft>
                        <a:buNone/>
                      </a:pPr>
                      <a:r>
                        <a:rPr lang="en" sz="1200"/>
                        <a:t>Training data</a:t>
                      </a:r>
                      <a:endParaRPr sz="1200"/>
                    </a:p>
                  </a:txBody>
                  <a:tcPr marT="91425" marB="91425" marR="91425" marL="91425"/>
                </a:tc>
                <a:tc>
                  <a:txBody>
                    <a:bodyPr/>
                    <a:lstStyle/>
                    <a:p>
                      <a:pPr indent="0" lvl="0" marL="0" rtl="0" algn="l">
                        <a:spcBef>
                          <a:spcPts val="0"/>
                        </a:spcBef>
                        <a:spcAft>
                          <a:spcPts val="0"/>
                        </a:spcAft>
                        <a:buNone/>
                      </a:pPr>
                      <a:r>
                        <a:rPr lang="en" sz="1200"/>
                        <a:t>Test data</a:t>
                      </a:r>
                      <a:endParaRPr sz="1200"/>
                    </a:p>
                  </a:txBody>
                  <a:tcPr marT="91425" marB="91425" marR="91425" marL="91425"/>
                </a:tc>
                <a:tc>
                  <a:txBody>
                    <a:bodyPr/>
                    <a:lstStyle/>
                    <a:p>
                      <a:pPr indent="0" lvl="0" marL="0" rtl="0" algn="l">
                        <a:spcBef>
                          <a:spcPts val="0"/>
                        </a:spcBef>
                        <a:spcAft>
                          <a:spcPts val="0"/>
                        </a:spcAft>
                        <a:buNone/>
                      </a:pPr>
                      <a:r>
                        <a:rPr lang="en" sz="1200"/>
                        <a:t>Training data</a:t>
                      </a:r>
                      <a:endParaRPr sz="1200"/>
                    </a:p>
                  </a:txBody>
                  <a:tcPr marT="91425" marB="91425" marR="91425" marL="91425"/>
                </a:tc>
                <a:tc>
                  <a:txBody>
                    <a:bodyPr/>
                    <a:lstStyle/>
                    <a:p>
                      <a:pPr indent="0" lvl="0" marL="0" rtl="0" algn="l">
                        <a:spcBef>
                          <a:spcPts val="0"/>
                        </a:spcBef>
                        <a:spcAft>
                          <a:spcPts val="0"/>
                        </a:spcAft>
                        <a:buNone/>
                      </a:pPr>
                      <a:r>
                        <a:rPr lang="en" sz="1200"/>
                        <a:t>Test data</a:t>
                      </a:r>
                      <a:endParaRPr sz="1200"/>
                    </a:p>
                  </a:txBody>
                  <a:tcPr marT="91425" marB="91425" marR="91425" marL="91425"/>
                </a:tc>
                <a:tc>
                  <a:txBody>
                    <a:bodyPr/>
                    <a:lstStyle/>
                    <a:p>
                      <a:pPr indent="0" lvl="0" marL="0" rtl="0" algn="l">
                        <a:spcBef>
                          <a:spcPts val="0"/>
                        </a:spcBef>
                        <a:spcAft>
                          <a:spcPts val="0"/>
                        </a:spcAft>
                        <a:buNone/>
                      </a:pPr>
                      <a:r>
                        <a:rPr lang="en" sz="1200"/>
                        <a:t>Training data</a:t>
                      </a:r>
                      <a:endParaRPr sz="1200"/>
                    </a:p>
                  </a:txBody>
                  <a:tcPr marT="91425" marB="91425" marR="91425" marL="91425"/>
                </a:tc>
                <a:tc>
                  <a:txBody>
                    <a:bodyPr/>
                    <a:lstStyle/>
                    <a:p>
                      <a:pPr indent="0" lvl="0" marL="0" rtl="0" algn="l">
                        <a:spcBef>
                          <a:spcPts val="0"/>
                        </a:spcBef>
                        <a:spcAft>
                          <a:spcPts val="0"/>
                        </a:spcAft>
                        <a:buNone/>
                      </a:pPr>
                      <a:r>
                        <a:rPr lang="en" sz="1200"/>
                        <a:t>Test data</a:t>
                      </a:r>
                      <a:endParaRPr sz="1200"/>
                    </a:p>
                  </a:txBody>
                  <a:tcPr marT="91425" marB="91425" marR="91425" marL="91425"/>
                </a:tc>
              </a:tr>
              <a:tr h="380200">
                <a:tc>
                  <a:txBody>
                    <a:bodyPr/>
                    <a:lstStyle/>
                    <a:p>
                      <a:pPr indent="0" lvl="0" marL="0" rtl="0" algn="l">
                        <a:spcBef>
                          <a:spcPts val="0"/>
                        </a:spcBef>
                        <a:spcAft>
                          <a:spcPts val="0"/>
                        </a:spcAft>
                        <a:buNone/>
                      </a:pPr>
                      <a:r>
                        <a:rPr lang="en" sz="1200"/>
                        <a:t>Precision</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0.69</a:t>
                      </a:r>
                      <a:endParaRPr sz="1200"/>
                    </a:p>
                  </a:txBody>
                  <a:tcPr marT="91425" marB="91425" marR="91425" marL="91425"/>
                </a:tc>
                <a:tc>
                  <a:txBody>
                    <a:bodyPr/>
                    <a:lstStyle/>
                    <a:p>
                      <a:pPr indent="0" lvl="0" marL="0" rtl="0" algn="l">
                        <a:spcBef>
                          <a:spcPts val="0"/>
                        </a:spcBef>
                        <a:spcAft>
                          <a:spcPts val="0"/>
                        </a:spcAft>
                        <a:buNone/>
                      </a:pPr>
                      <a:r>
                        <a:rPr lang="en" sz="1200"/>
                        <a:t>0.62</a:t>
                      </a:r>
                      <a:endParaRPr sz="1200"/>
                    </a:p>
                  </a:txBody>
                  <a:tcPr marT="91425" marB="91425" marR="91425" marL="91425"/>
                </a:tc>
                <a:tc>
                  <a:txBody>
                    <a:bodyPr/>
                    <a:lstStyle/>
                    <a:p>
                      <a:pPr indent="0" lvl="0" marL="0" rtl="0" algn="l">
                        <a:spcBef>
                          <a:spcPts val="0"/>
                        </a:spcBef>
                        <a:spcAft>
                          <a:spcPts val="0"/>
                        </a:spcAft>
                        <a:buNone/>
                      </a:pPr>
                      <a:r>
                        <a:rPr lang="en" sz="1200"/>
                        <a:t>0.62</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0.78</a:t>
                      </a:r>
                      <a:endParaRPr sz="1200"/>
                    </a:p>
                  </a:txBody>
                  <a:tcPr marT="91425" marB="91425" marR="91425" marL="91425"/>
                </a:tc>
                <a:tc>
                  <a:txBody>
                    <a:bodyPr/>
                    <a:lstStyle/>
                    <a:p>
                      <a:pPr indent="0" lvl="0" marL="0" rtl="0" algn="l">
                        <a:spcBef>
                          <a:spcPts val="0"/>
                        </a:spcBef>
                        <a:spcAft>
                          <a:spcPts val="0"/>
                        </a:spcAft>
                        <a:buNone/>
                      </a:pPr>
                      <a:r>
                        <a:rPr lang="en" sz="1200"/>
                        <a:t>0.68</a:t>
                      </a:r>
                      <a:endParaRPr sz="1200"/>
                    </a:p>
                  </a:txBody>
                  <a:tcPr marT="91425" marB="91425" marR="91425" marL="91425"/>
                </a:tc>
                <a:tc>
                  <a:txBody>
                    <a:bodyPr/>
                    <a:lstStyle/>
                    <a:p>
                      <a:pPr indent="0" lvl="0" marL="0" rtl="0" algn="l">
                        <a:spcBef>
                          <a:spcPts val="0"/>
                        </a:spcBef>
                        <a:spcAft>
                          <a:spcPts val="0"/>
                        </a:spcAft>
                        <a:buNone/>
                      </a:pPr>
                      <a:r>
                        <a:rPr lang="en" sz="1200"/>
                        <a:t>0.68</a:t>
                      </a:r>
                      <a:endParaRPr sz="1200"/>
                    </a:p>
                  </a:txBody>
                  <a:tcPr marT="91425" marB="91425" marR="91425" marL="91425"/>
                </a:tc>
              </a:tr>
              <a:tr h="380200">
                <a:tc>
                  <a:txBody>
                    <a:bodyPr/>
                    <a:lstStyle/>
                    <a:p>
                      <a:pPr indent="0" lvl="0" marL="0" rtl="0" algn="l">
                        <a:spcBef>
                          <a:spcPts val="0"/>
                        </a:spcBef>
                        <a:spcAft>
                          <a:spcPts val="0"/>
                        </a:spcAft>
                        <a:buNone/>
                      </a:pPr>
                      <a:r>
                        <a:rPr lang="en" sz="1200"/>
                        <a:t>Recall</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0.70</a:t>
                      </a:r>
                      <a:endParaRPr sz="1200"/>
                    </a:p>
                  </a:txBody>
                  <a:tcPr marT="91425" marB="91425" marR="91425" marL="91425"/>
                </a:tc>
                <a:tc>
                  <a:txBody>
                    <a:bodyPr/>
                    <a:lstStyle/>
                    <a:p>
                      <a:pPr indent="0" lvl="0" marL="0" rtl="0" algn="l">
                        <a:spcBef>
                          <a:spcPts val="0"/>
                        </a:spcBef>
                        <a:spcAft>
                          <a:spcPts val="0"/>
                        </a:spcAft>
                        <a:buNone/>
                      </a:pPr>
                      <a:r>
                        <a:rPr lang="en" sz="1200"/>
                        <a:t>0.88</a:t>
                      </a:r>
                      <a:endParaRPr sz="1200"/>
                    </a:p>
                  </a:txBody>
                  <a:tcPr marT="91425" marB="91425" marR="91425" marL="91425"/>
                </a:tc>
                <a:tc>
                  <a:txBody>
                    <a:bodyPr/>
                    <a:lstStyle/>
                    <a:p>
                      <a:pPr indent="0" lvl="0" marL="0" rtl="0" algn="l">
                        <a:spcBef>
                          <a:spcPts val="0"/>
                        </a:spcBef>
                        <a:spcAft>
                          <a:spcPts val="0"/>
                        </a:spcAft>
                        <a:buNone/>
                      </a:pPr>
                      <a:r>
                        <a:rPr lang="en" sz="1200"/>
                        <a:t>0.86</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0.68</a:t>
                      </a:r>
                      <a:endParaRPr sz="1200"/>
                    </a:p>
                  </a:txBody>
                  <a:tcPr marT="91425" marB="91425" marR="91425" marL="91425"/>
                </a:tc>
                <a:tc>
                  <a:txBody>
                    <a:bodyPr/>
                    <a:lstStyle/>
                    <a:p>
                      <a:pPr indent="0" lvl="0" marL="0" rtl="0" algn="l">
                        <a:spcBef>
                          <a:spcPts val="0"/>
                        </a:spcBef>
                        <a:spcAft>
                          <a:spcPts val="0"/>
                        </a:spcAft>
                        <a:buNone/>
                      </a:pPr>
                      <a:r>
                        <a:rPr lang="en" sz="1200"/>
                        <a:t>0.87</a:t>
                      </a:r>
                      <a:endParaRPr sz="1200"/>
                    </a:p>
                  </a:txBody>
                  <a:tcPr marT="91425" marB="91425" marR="91425" marL="91425"/>
                </a:tc>
                <a:tc>
                  <a:txBody>
                    <a:bodyPr/>
                    <a:lstStyle/>
                    <a:p>
                      <a:pPr indent="0" lvl="0" marL="0" rtl="0" algn="l">
                        <a:spcBef>
                          <a:spcPts val="0"/>
                        </a:spcBef>
                        <a:spcAft>
                          <a:spcPts val="0"/>
                        </a:spcAft>
                        <a:buNone/>
                      </a:pPr>
                      <a:r>
                        <a:rPr lang="en" sz="1200"/>
                        <a:t>0.85</a:t>
                      </a:r>
                      <a:endParaRPr sz="1200"/>
                    </a:p>
                  </a:txBody>
                  <a:tcPr marT="91425" marB="91425" marR="91425" marL="91425"/>
                </a:tc>
              </a:tr>
              <a:tr h="380200">
                <a:tc>
                  <a:txBody>
                    <a:bodyPr/>
                    <a:lstStyle/>
                    <a:p>
                      <a:pPr indent="0" lvl="0" marL="0" rtl="0" algn="l">
                        <a:spcBef>
                          <a:spcPts val="0"/>
                        </a:spcBef>
                        <a:spcAft>
                          <a:spcPts val="0"/>
                        </a:spcAft>
                        <a:buNone/>
                      </a:pPr>
                      <a:r>
                        <a:rPr lang="en" sz="1200"/>
                        <a:t>F1-score</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0.70</a:t>
                      </a:r>
                      <a:endParaRPr sz="1200"/>
                    </a:p>
                  </a:txBody>
                  <a:tcPr marT="91425" marB="91425" marR="91425" marL="91425"/>
                </a:tc>
                <a:tc>
                  <a:txBody>
                    <a:bodyPr/>
                    <a:lstStyle/>
                    <a:p>
                      <a:pPr indent="0" lvl="0" marL="0" rtl="0" algn="l">
                        <a:spcBef>
                          <a:spcPts val="0"/>
                        </a:spcBef>
                        <a:spcAft>
                          <a:spcPts val="0"/>
                        </a:spcAft>
                        <a:buNone/>
                      </a:pPr>
                      <a:r>
                        <a:rPr lang="en" sz="1200"/>
                        <a:t>0.73</a:t>
                      </a:r>
                      <a:endParaRPr sz="1200"/>
                    </a:p>
                  </a:txBody>
                  <a:tcPr marT="91425" marB="91425" marR="91425" marL="91425"/>
                </a:tc>
                <a:tc>
                  <a:txBody>
                    <a:bodyPr/>
                    <a:lstStyle/>
                    <a:p>
                      <a:pPr indent="0" lvl="0" marL="0" rtl="0" algn="l">
                        <a:spcBef>
                          <a:spcPts val="0"/>
                        </a:spcBef>
                        <a:spcAft>
                          <a:spcPts val="0"/>
                        </a:spcAft>
                        <a:buNone/>
                      </a:pPr>
                      <a:r>
                        <a:rPr lang="en" sz="1200"/>
                        <a:t>0.72</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0.73</a:t>
                      </a:r>
                      <a:endParaRPr sz="1200"/>
                    </a:p>
                  </a:txBody>
                  <a:tcPr marT="91425" marB="91425" marR="91425" marL="91425"/>
                </a:tc>
                <a:tc>
                  <a:txBody>
                    <a:bodyPr/>
                    <a:lstStyle/>
                    <a:p>
                      <a:pPr indent="0" lvl="0" marL="0" rtl="0" algn="l">
                        <a:spcBef>
                          <a:spcPts val="0"/>
                        </a:spcBef>
                        <a:spcAft>
                          <a:spcPts val="0"/>
                        </a:spcAft>
                        <a:buNone/>
                      </a:pPr>
                      <a:r>
                        <a:rPr lang="en" sz="1200"/>
                        <a:t>0.76</a:t>
                      </a:r>
                      <a:endParaRPr sz="1200"/>
                    </a:p>
                  </a:txBody>
                  <a:tcPr marT="91425" marB="91425" marR="91425" marL="91425"/>
                </a:tc>
                <a:tc>
                  <a:txBody>
                    <a:bodyPr/>
                    <a:lstStyle/>
                    <a:p>
                      <a:pPr indent="0" lvl="0" marL="0" rtl="0" algn="l">
                        <a:spcBef>
                          <a:spcPts val="0"/>
                        </a:spcBef>
                        <a:spcAft>
                          <a:spcPts val="0"/>
                        </a:spcAft>
                        <a:buNone/>
                      </a:pPr>
                      <a:r>
                        <a:rPr lang="en" sz="1200"/>
                        <a:t>0.76</a:t>
                      </a:r>
                      <a:endParaRPr sz="1200"/>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ee6a117781_0_31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Model Performance Summary</a:t>
            </a:r>
            <a:endParaRPr>
              <a:solidFill>
                <a:srgbClr val="000000"/>
              </a:solidFill>
            </a:endParaRPr>
          </a:p>
        </p:txBody>
      </p:sp>
      <p:sp>
        <p:nvSpPr>
          <p:cNvPr id="380" name="Google Shape;380;g1ee6a117781_0_31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212121"/>
                </a:solidFill>
                <a:highlight>
                  <a:srgbClr val="FFFFFF"/>
                </a:highlight>
                <a:latin typeface="Roboto"/>
                <a:ea typeface="Roboto"/>
                <a:cs typeface="Roboto"/>
                <a:sym typeface="Roboto"/>
              </a:rPr>
              <a:t>Conclusions:</a:t>
            </a:r>
            <a:endParaRPr b="1">
              <a:solidFill>
                <a:srgbClr val="212121"/>
              </a:solidFill>
              <a:highlight>
                <a:srgbClr val="FFFFFF"/>
              </a:highlight>
              <a:latin typeface="Roboto"/>
              <a:ea typeface="Roboto"/>
              <a:cs typeface="Roboto"/>
              <a:sym typeface="Roboto"/>
            </a:endParaRPr>
          </a:p>
          <a:p>
            <a:pPr indent="-304800" lvl="0" marL="457200" rtl="0" algn="l">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 </a:t>
            </a:r>
            <a:r>
              <a:rPr lang="en" sz="1200">
                <a:solidFill>
                  <a:srgbClr val="212121"/>
                </a:solidFill>
                <a:highlight>
                  <a:srgbClr val="FFFFFF"/>
                </a:highlight>
                <a:latin typeface="Roboto"/>
                <a:ea typeface="Roboto"/>
                <a:cs typeface="Roboto"/>
                <a:sym typeface="Roboto"/>
              </a:rPr>
              <a:t>Decision Tree Classifier</a:t>
            </a:r>
            <a:r>
              <a:rPr lang="en" sz="1200">
                <a:solidFill>
                  <a:srgbClr val="212121"/>
                </a:solidFill>
                <a:highlight>
                  <a:srgbClr val="FFFFFF"/>
                </a:highlight>
                <a:latin typeface="Roboto"/>
                <a:ea typeface="Roboto"/>
                <a:cs typeface="Roboto"/>
                <a:sym typeface="Roboto"/>
              </a:rPr>
              <a:t> and </a:t>
            </a:r>
            <a:r>
              <a:rPr lang="en" sz="1200">
                <a:solidFill>
                  <a:srgbClr val="212121"/>
                </a:solidFill>
                <a:highlight>
                  <a:srgbClr val="FFFFFF"/>
                </a:highlight>
                <a:latin typeface="Roboto"/>
                <a:ea typeface="Roboto"/>
                <a:cs typeface="Roboto"/>
                <a:sym typeface="Roboto"/>
              </a:rPr>
              <a:t>Random Forest Classifier</a:t>
            </a:r>
            <a:r>
              <a:rPr lang="en" sz="1200">
                <a:solidFill>
                  <a:srgbClr val="212121"/>
                </a:solidFill>
                <a:highlight>
                  <a:srgbClr val="FFFFFF"/>
                </a:highlight>
                <a:latin typeface="Roboto"/>
                <a:ea typeface="Roboto"/>
                <a:cs typeface="Roboto"/>
                <a:sym typeface="Roboto"/>
              </a:rPr>
              <a:t> with </a:t>
            </a:r>
            <a:r>
              <a:rPr lang="en" sz="1200">
                <a:solidFill>
                  <a:srgbClr val="212121"/>
                </a:solidFill>
                <a:highlight>
                  <a:srgbClr val="FFFFFF"/>
                </a:highlight>
                <a:latin typeface="Roboto"/>
                <a:ea typeface="Roboto"/>
                <a:cs typeface="Roboto"/>
                <a:sym typeface="Roboto"/>
              </a:rPr>
              <a:t>keel Hyperparameter</a:t>
            </a:r>
            <a:r>
              <a:rPr lang="en" sz="1200">
                <a:solidFill>
                  <a:srgbClr val="212121"/>
                </a:solidFill>
                <a:highlight>
                  <a:srgbClr val="FFFFFF"/>
                </a:highlight>
                <a:latin typeface="Roboto"/>
                <a:ea typeface="Roboto"/>
                <a:cs typeface="Roboto"/>
                <a:sym typeface="Roboto"/>
              </a:rPr>
              <a:t> Tuning has performed a little better </a:t>
            </a:r>
            <a:r>
              <a:rPr lang="en" sz="1200">
                <a:solidFill>
                  <a:srgbClr val="212121"/>
                </a:solidFill>
                <a:highlight>
                  <a:srgbClr val="FFFFFF"/>
                </a:highlight>
                <a:latin typeface="Roboto"/>
                <a:ea typeface="Roboto"/>
                <a:cs typeface="Roboto"/>
                <a:sym typeface="Roboto"/>
              </a:rPr>
              <a:t>than</a:t>
            </a:r>
            <a:r>
              <a:rPr lang="en" sz="1200">
                <a:solidFill>
                  <a:srgbClr val="212121"/>
                </a:solidFill>
                <a:highlight>
                  <a:srgbClr val="FFFFFF"/>
                </a:highlight>
                <a:latin typeface="Roboto"/>
                <a:ea typeface="Roboto"/>
                <a:cs typeface="Roboto"/>
                <a:sym typeface="Roboto"/>
              </a:rPr>
              <a:t> the other models but not with balanced metrics.</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We have been able to build a predictive model that can be used by the tourist company to predict the customers who are likely to accept the new package with the recall score of 0.85 formulate marketing policies accordingly.</a:t>
            </a:r>
            <a:endParaRPr sz="1200">
              <a:solidFill>
                <a:srgbClr val="212121"/>
              </a:solidFill>
              <a:highlight>
                <a:srgbClr val="FFFFFF"/>
              </a:highlight>
              <a:latin typeface="Roboto"/>
              <a:ea typeface="Roboto"/>
              <a:cs typeface="Roboto"/>
              <a:sym typeface="Roboto"/>
            </a:endParaRPr>
          </a:p>
          <a:p>
            <a:pPr indent="0" lvl="0" marL="457200" rtl="0" algn="l">
              <a:lnSpc>
                <a:spcPct val="115000"/>
              </a:lnSpc>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25" name="Google Shape;125;p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200">
                <a:solidFill>
                  <a:srgbClr val="212121"/>
                </a:solidFill>
                <a:highlight>
                  <a:srgbClr val="FFFFFF"/>
                </a:highlight>
                <a:latin typeface="Roboto"/>
                <a:ea typeface="Roboto"/>
                <a:cs typeface="Roboto"/>
                <a:sym typeface="Roboto"/>
              </a:rPr>
              <a:t>The data contains the different attributes of leads and their interaction details with </a:t>
            </a:r>
            <a:r>
              <a:rPr lang="en" sz="1200">
                <a:solidFill>
                  <a:srgbClr val="212121"/>
                </a:solidFill>
                <a:highlight>
                  <a:srgbClr val="FFFFFF"/>
                </a:highlight>
                <a:latin typeface="Roboto"/>
                <a:ea typeface="Roboto"/>
                <a:cs typeface="Roboto"/>
                <a:sym typeface="Roboto"/>
              </a:rPr>
              <a:t>Extra Learn</a:t>
            </a:r>
            <a:r>
              <a:rPr lang="en" sz="1200">
                <a:solidFill>
                  <a:srgbClr val="212121"/>
                </a:solidFill>
                <a:highlight>
                  <a:srgbClr val="FFFFFF"/>
                </a:highlight>
                <a:latin typeface="Roboto"/>
                <a:ea typeface="Roboto"/>
                <a:cs typeface="Roboto"/>
                <a:sym typeface="Roboto"/>
              </a:rPr>
              <a:t>. The detailed data dictionary is given below.</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Sample data.</a:t>
            </a:r>
            <a:endParaRPr sz="1200">
              <a:solidFill>
                <a:srgbClr val="212121"/>
              </a:solidFill>
              <a:highlight>
                <a:srgbClr val="FFFFFF"/>
              </a:highlight>
              <a:latin typeface="Roboto"/>
              <a:ea typeface="Roboto"/>
              <a:cs typeface="Roboto"/>
              <a:sym typeface="Roboto"/>
            </a:endParaRPr>
          </a:p>
        </p:txBody>
      </p:sp>
      <p:pic>
        <p:nvPicPr>
          <p:cNvPr id="126" name="Google Shape;126;p4"/>
          <p:cNvPicPr preferRelativeResize="0"/>
          <p:nvPr/>
        </p:nvPicPr>
        <p:blipFill>
          <a:blip r:embed="rId3">
            <a:alphaModFix/>
          </a:blip>
          <a:stretch>
            <a:fillRect/>
          </a:stretch>
        </p:blipFill>
        <p:spPr>
          <a:xfrm>
            <a:off x="0" y="2066647"/>
            <a:ext cx="9144000" cy="1010207"/>
          </a:xfrm>
          <a:prstGeom prst="rect">
            <a:avLst/>
          </a:prstGeom>
          <a:noFill/>
          <a:ln>
            <a:noFill/>
          </a:ln>
        </p:spPr>
      </p:pic>
      <p:pic>
        <p:nvPicPr>
          <p:cNvPr id="127" name="Google Shape;127;p4"/>
          <p:cNvPicPr preferRelativeResize="0"/>
          <p:nvPr/>
        </p:nvPicPr>
        <p:blipFill>
          <a:blip r:embed="rId4">
            <a:alphaModFix/>
          </a:blip>
          <a:stretch>
            <a:fillRect/>
          </a:stretch>
        </p:blipFill>
        <p:spPr>
          <a:xfrm>
            <a:off x="0" y="3383436"/>
            <a:ext cx="9143998" cy="96117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ee6a117781_0_32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Model Performance Summary</a:t>
            </a:r>
            <a:endParaRPr>
              <a:solidFill>
                <a:srgbClr val="000000"/>
              </a:solidFill>
            </a:endParaRPr>
          </a:p>
        </p:txBody>
      </p:sp>
      <p:sp>
        <p:nvSpPr>
          <p:cNvPr id="386" name="Google Shape;386;g1ee6a117781_0_32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212121"/>
                </a:solidFill>
                <a:highlight>
                  <a:srgbClr val="FFFFFF"/>
                </a:highlight>
                <a:latin typeface="Roboto"/>
                <a:ea typeface="Roboto"/>
                <a:cs typeface="Roboto"/>
                <a:sym typeface="Roboto"/>
              </a:rPr>
              <a:t>Business Recommendations:</a:t>
            </a:r>
            <a:endParaRPr b="1">
              <a:solidFill>
                <a:srgbClr val="212121"/>
              </a:solidFill>
              <a:highlight>
                <a:srgbClr val="FFFFFF"/>
              </a:highlight>
              <a:latin typeface="Roboto"/>
              <a:ea typeface="Roboto"/>
              <a:cs typeface="Roboto"/>
              <a:sym typeface="Roboto"/>
            </a:endParaRPr>
          </a:p>
          <a:p>
            <a:pPr indent="-304800" lvl="0" marL="457200" rtl="0" algn="l">
              <a:spcBef>
                <a:spcPts val="6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Our analysis shows that leads that have referrals are more likely to convert to a paid customer. After we identify a potential customer, the company should pitch more referral prompts and options to attract more such customers.</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We have Professional and Unemployed customers but few students. The company should expand its marketing strategies to increase the number of customers from younger student populations.</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We saw in our analysis leads are more likely to convert through websites then mobile </a:t>
            </a:r>
            <a:r>
              <a:rPr lang="en" sz="1200">
                <a:solidFill>
                  <a:srgbClr val="212121"/>
                </a:solidFill>
                <a:highlight>
                  <a:srgbClr val="FFFFFF"/>
                </a:highlight>
                <a:latin typeface="Roboto"/>
                <a:ea typeface="Roboto"/>
                <a:cs typeface="Roboto"/>
                <a:sym typeface="Roboto"/>
              </a:rPr>
              <a:t>apps</a:t>
            </a:r>
            <a:r>
              <a:rPr lang="en" sz="1200">
                <a:solidFill>
                  <a:srgbClr val="212121"/>
                </a:solidFill>
                <a:highlight>
                  <a:srgbClr val="FFFFFF"/>
                </a:highlight>
                <a:latin typeface="Roboto"/>
                <a:ea typeface="Roboto"/>
                <a:cs typeface="Roboto"/>
                <a:sym typeface="Roboto"/>
              </a:rPr>
              <a:t>. The company should expand their advertisement to more mobile </a:t>
            </a:r>
            <a:r>
              <a:rPr lang="en" sz="1200">
                <a:solidFill>
                  <a:srgbClr val="212121"/>
                </a:solidFill>
                <a:highlight>
                  <a:srgbClr val="FFFFFF"/>
                </a:highlight>
                <a:latin typeface="Roboto"/>
                <a:ea typeface="Roboto"/>
                <a:cs typeface="Roboto"/>
                <a:sym typeface="Roboto"/>
              </a:rPr>
              <a:t>apps</a:t>
            </a:r>
            <a:r>
              <a:rPr lang="en" sz="1200">
                <a:solidFill>
                  <a:srgbClr val="212121"/>
                </a:solidFill>
                <a:highlight>
                  <a:srgbClr val="FFFFFF"/>
                </a:highlight>
                <a:latin typeface="Roboto"/>
                <a:ea typeface="Roboto"/>
                <a:cs typeface="Roboto"/>
                <a:sym typeface="Roboto"/>
              </a:rPr>
              <a:t> to reach a wider audience.</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Most leads were between the ages of 36 and 57. The company can offer discounts or customize the </a:t>
            </a:r>
            <a:r>
              <a:rPr lang="en" sz="1200">
                <a:solidFill>
                  <a:srgbClr val="212121"/>
                </a:solidFill>
                <a:highlight>
                  <a:srgbClr val="FFFFFF"/>
                </a:highlight>
                <a:latin typeface="Roboto"/>
                <a:ea typeface="Roboto"/>
                <a:cs typeface="Roboto"/>
                <a:sym typeface="Roboto"/>
              </a:rPr>
              <a:t>advertisements</a:t>
            </a:r>
            <a:r>
              <a:rPr lang="en" sz="1200">
                <a:solidFill>
                  <a:srgbClr val="212121"/>
                </a:solidFill>
                <a:highlight>
                  <a:srgbClr val="FFFFFF"/>
                </a:highlight>
                <a:latin typeface="Roboto"/>
                <a:ea typeface="Roboto"/>
                <a:cs typeface="Roboto"/>
                <a:sym typeface="Roboto"/>
              </a:rPr>
              <a:t> to attract students, and leads under the age of 36 and above 57 years of age.</a:t>
            </a:r>
            <a:endParaRPr sz="1200">
              <a:solidFill>
                <a:srgbClr val="212121"/>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b="1">
              <a:solidFill>
                <a:srgbClr val="212121"/>
              </a:solidFill>
              <a:highlight>
                <a:srgbClr val="FFFFFF"/>
              </a:highlight>
              <a:latin typeface="Roboto"/>
              <a:ea typeface="Roboto"/>
              <a:cs typeface="Roboto"/>
              <a:sym typeface="Roboto"/>
            </a:endParaRPr>
          </a:p>
          <a:p>
            <a:pPr indent="0" lvl="0" marL="457200" rtl="0" algn="l">
              <a:lnSpc>
                <a:spcPct val="115000"/>
              </a:lnSpc>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9"/>
          <p:cNvSpPr txBox="1"/>
          <p:nvPr>
            <p:ph type="ctrTitle"/>
          </p:nvPr>
        </p:nvSpPr>
        <p:spPr>
          <a:xfrm>
            <a:off x="0" y="2820425"/>
            <a:ext cx="9144000" cy="581700"/>
          </a:xfrm>
          <a:prstGeom prst="rect">
            <a:avLst/>
          </a:prstGeom>
          <a:solidFill>
            <a:srgbClr val="0000FF"/>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Slide Header</a:t>
            </a:r>
            <a:endParaRPr>
              <a:solidFill>
                <a:srgbClr val="000000"/>
              </a:solidFill>
            </a:endParaRPr>
          </a:p>
        </p:txBody>
      </p:sp>
      <p:sp>
        <p:nvSpPr>
          <p:cNvPr id="397" name="Google Shape;397;p1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1000"/>
              </a:spcAft>
              <a:buClr>
                <a:srgbClr val="000000"/>
              </a:buClr>
              <a:buSzPts val="1400"/>
              <a:buChar char="●"/>
            </a:pPr>
            <a:r>
              <a:rPr lang="en" sz="1400">
                <a:solidFill>
                  <a:schemeClr val="dk1"/>
                </a:solidFill>
              </a:rPr>
              <a:t>Please add any other pointers or screenshots (if needed)</a:t>
            </a:r>
            <a:endParaRPr sz="14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1"/>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SzPts val="2200"/>
              <a:buNone/>
            </a:pPr>
            <a:r>
              <a:t/>
            </a:r>
            <a:endParaRPr/>
          </a:p>
        </p:txBody>
      </p:sp>
      <p:sp>
        <p:nvSpPr>
          <p:cNvPr id="405" name="Google Shape;405;p11"/>
          <p:cNvSpPr txBox="1"/>
          <p:nvPr>
            <p:ph idx="4294967295"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ee6a117781_0_1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33" name="Google Shape;133;g1ee6a117781_0_1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15 columns and 4612 rows of data (order entries)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following Data Types are present for each attribute:</a:t>
            </a:r>
            <a:br>
              <a:rPr lang="en" sz="1400">
                <a:solidFill>
                  <a:srgbClr val="000000"/>
                </a:solidFill>
              </a:rPr>
            </a:br>
            <a:r>
              <a:rPr lang="en" sz="1050">
                <a:solidFill>
                  <a:srgbClr val="212121"/>
                </a:solidFill>
                <a:highlight>
                  <a:srgbClr val="FFFFFF"/>
                </a:highlight>
                <a:latin typeface="Courier New"/>
                <a:ea typeface="Courier New"/>
                <a:cs typeface="Courier New"/>
                <a:sym typeface="Courier New"/>
              </a:rPr>
              <a:t>0   ID                     4612 non-null   object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1   age                    4612 non-null   int64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2   current_occupation     4612 non-null   object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3   first_interaction      4612 non-null   object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4   profile_completed      4612 non-null   object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5   website_visits         4612 non-null   int64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6   time_spent_on_website  4612 non-null   int64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7   page_views_per_visit   4612 non-null   float64</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8   last_activity          4612 non-null   object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9   print_media_type1      4612 non-null   object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10  print_media_type2      4612 non-null   object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11  digital_media          4612 non-null   object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12  educational_channels   4612 non-null   object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13  referral               4612 non-null   object </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14  status                 4612 non-null   int64 </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ee6a117781_0_2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39" name="Google Shape;139;g1ee6a117781_0_2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no duplicates in the data</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Statistical summary provided by df.describe()</a:t>
            </a:r>
            <a:endParaRPr sz="1400">
              <a:solidFill>
                <a:srgbClr val="000000"/>
              </a:solidFill>
            </a:endParaRPr>
          </a:p>
          <a:p>
            <a:pPr indent="0" lvl="0" marL="457200" rtl="0" algn="l">
              <a:lnSpc>
                <a:spcPct val="115000"/>
              </a:lnSpc>
              <a:spcBef>
                <a:spcPts val="1000"/>
              </a:spcBef>
              <a:spcAft>
                <a:spcPts val="0"/>
              </a:spcAft>
              <a:buNone/>
            </a:pPr>
            <a:r>
              <a:t/>
            </a:r>
            <a:endParaRPr sz="1400">
              <a:solidFill>
                <a:srgbClr val="000000"/>
              </a:solidFill>
            </a:endParaRPr>
          </a:p>
        </p:txBody>
      </p:sp>
      <p:pic>
        <p:nvPicPr>
          <p:cNvPr id="140" name="Google Shape;140;g1ee6a117781_0_24"/>
          <p:cNvPicPr preferRelativeResize="0"/>
          <p:nvPr/>
        </p:nvPicPr>
        <p:blipFill>
          <a:blip r:embed="rId3">
            <a:alphaModFix/>
          </a:blip>
          <a:stretch>
            <a:fillRect/>
          </a:stretch>
        </p:blipFill>
        <p:spPr>
          <a:xfrm>
            <a:off x="903538" y="1773350"/>
            <a:ext cx="6010275" cy="140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ee6a117781_0_3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146" name="Google Shape;146;g1ee6a117781_0_3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Age</a:t>
            </a:r>
            <a:endParaRPr/>
          </a:p>
          <a:p>
            <a:pPr indent="-317500" lvl="0" marL="457200" rtl="0" algn="l">
              <a:spcBef>
                <a:spcPts val="1000"/>
              </a:spcBef>
              <a:spcAft>
                <a:spcPts val="0"/>
              </a:spcAft>
              <a:buClr>
                <a:srgbClr val="000000"/>
              </a:buClr>
              <a:buSzPts val="1400"/>
              <a:buChar char="●"/>
            </a:pPr>
            <a:r>
              <a:rPr lang="en"/>
              <a:t>Age is left left-skewed but almost looks uniformly distributed within the Q1-Q2 range.</a:t>
            </a:r>
            <a:endParaRPr/>
          </a:p>
          <a:p>
            <a:pPr indent="-317500" lvl="0" marL="457200" rtl="0" algn="l">
              <a:spcBef>
                <a:spcPts val="1000"/>
              </a:spcBef>
              <a:spcAft>
                <a:spcPts val="0"/>
              </a:spcAft>
              <a:buClr>
                <a:srgbClr val="000000"/>
              </a:buClr>
              <a:buSzPts val="1400"/>
              <a:buChar char="●"/>
            </a:pPr>
            <a:r>
              <a:rPr lang="en"/>
              <a:t>The Age of most leads is between 36 and 57.</a:t>
            </a:r>
            <a:endParaRPr sz="1400">
              <a:solidFill>
                <a:srgbClr val="000000"/>
              </a:solidFill>
            </a:endParaRPr>
          </a:p>
        </p:txBody>
      </p:sp>
      <p:pic>
        <p:nvPicPr>
          <p:cNvPr id="147" name="Google Shape;147;g1ee6a117781_0_36"/>
          <p:cNvPicPr preferRelativeResize="0"/>
          <p:nvPr/>
        </p:nvPicPr>
        <p:blipFill>
          <a:blip r:embed="rId3">
            <a:alphaModFix/>
          </a:blip>
          <a:stretch>
            <a:fillRect/>
          </a:stretch>
        </p:blipFill>
        <p:spPr>
          <a:xfrm>
            <a:off x="2122987" y="2209575"/>
            <a:ext cx="4898026" cy="293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ee6a117781_0_4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153" name="Google Shape;153;g1ee6a117781_0_4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Website Visits</a:t>
            </a:r>
            <a:endParaRPr/>
          </a:p>
          <a:p>
            <a:pPr indent="-317500" lvl="0" marL="457200" rtl="0" algn="l">
              <a:spcBef>
                <a:spcPts val="1000"/>
              </a:spcBef>
              <a:spcAft>
                <a:spcPts val="0"/>
              </a:spcAft>
              <a:buClr>
                <a:srgbClr val="000000"/>
              </a:buClr>
              <a:buSzPts val="1400"/>
              <a:buChar char="●"/>
            </a:pPr>
            <a:r>
              <a:rPr lang="en"/>
              <a:t>The distribution for the website visits is right-skewed.</a:t>
            </a:r>
            <a:endParaRPr/>
          </a:p>
          <a:p>
            <a:pPr indent="-317500" lvl="0" marL="457200" rtl="0" algn="l">
              <a:spcBef>
                <a:spcPts val="1000"/>
              </a:spcBef>
              <a:spcAft>
                <a:spcPts val="0"/>
              </a:spcAft>
              <a:buClr>
                <a:srgbClr val="000000"/>
              </a:buClr>
              <a:buSzPts val="1400"/>
              <a:buChar char="●"/>
            </a:pPr>
            <a:r>
              <a:rPr lang="en"/>
              <a:t>The range of website visits are mostly between 2 – 5.  </a:t>
            </a:r>
            <a:endParaRPr/>
          </a:p>
          <a:p>
            <a:pPr indent="-317500" lvl="0" marL="457200" rtl="0" algn="l">
              <a:spcBef>
                <a:spcPts val="1000"/>
              </a:spcBef>
              <a:spcAft>
                <a:spcPts val="0"/>
              </a:spcAft>
              <a:buClr>
                <a:srgbClr val="000000"/>
              </a:buClr>
              <a:buSzPts val="1400"/>
              <a:buChar char="●"/>
            </a:pPr>
            <a:r>
              <a:rPr lang="en"/>
              <a:t>There are several observations that </a:t>
            </a:r>
            <a:br>
              <a:rPr lang="en"/>
            </a:br>
            <a:r>
              <a:rPr lang="en"/>
              <a:t>can be considered as outliers as </a:t>
            </a:r>
            <a:br>
              <a:rPr lang="en"/>
            </a:br>
            <a:r>
              <a:rPr lang="en"/>
              <a:t>they are spread outside of the </a:t>
            </a:r>
            <a:br>
              <a:rPr lang="en"/>
            </a:br>
            <a:r>
              <a:rPr lang="en"/>
              <a:t>whiskers of the box plot.</a:t>
            </a:r>
            <a:endParaRPr/>
          </a:p>
          <a:p>
            <a:pPr indent="-317500" lvl="0" marL="457200" rtl="0" algn="l">
              <a:spcBef>
                <a:spcPts val="1000"/>
              </a:spcBef>
              <a:spcAft>
                <a:spcPts val="0"/>
              </a:spcAft>
              <a:buClr>
                <a:srgbClr val="000000"/>
              </a:buClr>
              <a:buSzPts val="1400"/>
              <a:buChar char="●"/>
            </a:pPr>
            <a:r>
              <a:rPr lang="en"/>
              <a:t>174 leads have not visited the </a:t>
            </a:r>
            <a:br>
              <a:rPr lang="en"/>
            </a:br>
            <a:r>
              <a:rPr lang="en"/>
              <a:t>web-site</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154" name="Google Shape;154;g1ee6a117781_0_43"/>
          <p:cNvPicPr preferRelativeResize="0"/>
          <p:nvPr/>
        </p:nvPicPr>
        <p:blipFill>
          <a:blip r:embed="rId3">
            <a:alphaModFix/>
          </a:blip>
          <a:stretch>
            <a:fillRect/>
          </a:stretch>
        </p:blipFill>
        <p:spPr>
          <a:xfrm>
            <a:off x="3978100" y="2151053"/>
            <a:ext cx="4854251" cy="28818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ee6a117781_0_4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EDA Results</a:t>
            </a:r>
            <a:endParaRPr>
              <a:solidFill>
                <a:srgbClr val="000000"/>
              </a:solidFill>
            </a:endParaRPr>
          </a:p>
        </p:txBody>
      </p:sp>
      <p:sp>
        <p:nvSpPr>
          <p:cNvPr id="160" name="Google Shape;160;g1ee6a117781_0_4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t>Time spent on Website.</a:t>
            </a:r>
            <a:endParaRPr/>
          </a:p>
          <a:p>
            <a:pPr indent="-317500" lvl="0" marL="457200" rtl="0" algn="l">
              <a:spcBef>
                <a:spcPts val="1000"/>
              </a:spcBef>
              <a:spcAft>
                <a:spcPts val="0"/>
              </a:spcAft>
              <a:buClr>
                <a:srgbClr val="000000"/>
              </a:buClr>
              <a:buSzPts val="1400"/>
              <a:buChar char="●"/>
            </a:pPr>
            <a:r>
              <a:rPr lang="en"/>
              <a:t>The distribution for the time spent on the website is right-skewed.</a:t>
            </a:r>
            <a:endParaRPr/>
          </a:p>
          <a:p>
            <a:pPr indent="-317500" lvl="0" marL="457200" rtl="0" algn="l">
              <a:spcBef>
                <a:spcPts val="1000"/>
              </a:spcBef>
              <a:spcAft>
                <a:spcPts val="0"/>
              </a:spcAft>
              <a:buClr>
                <a:srgbClr val="000000"/>
              </a:buClr>
              <a:buSzPts val="1400"/>
              <a:buChar char="●"/>
            </a:pPr>
            <a:r>
              <a:rPr lang="en"/>
              <a:t>The time spent on the website is mostly between 149 and 1337.</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pic>
        <p:nvPicPr>
          <p:cNvPr id="161" name="Google Shape;161;g1ee6a117781_0_48"/>
          <p:cNvPicPr preferRelativeResize="0"/>
          <p:nvPr/>
        </p:nvPicPr>
        <p:blipFill>
          <a:blip r:embed="rId3">
            <a:alphaModFix/>
          </a:blip>
          <a:stretch>
            <a:fillRect/>
          </a:stretch>
        </p:blipFill>
        <p:spPr>
          <a:xfrm>
            <a:off x="2080738" y="2185450"/>
            <a:ext cx="4982525" cy="295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