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Nunito SemiBold"/>
      <p:regular r:id="rId40"/>
      <p:bold r:id="rId41"/>
      <p:italic r:id="rId42"/>
      <p:boldItalic r:id="rId43"/>
    </p:embeddedFont>
    <p:embeddedFont>
      <p:font typeface="Roboto"/>
      <p:regular r:id="rId44"/>
      <p:bold r:id="rId45"/>
      <p:italic r:id="rId46"/>
      <p:boldItalic r:id="rId47"/>
    </p:embeddedFont>
    <p:embeddedFont>
      <p:font typeface="Nunito"/>
      <p:regular r:id="rId48"/>
      <p:bold r:id="rId49"/>
      <p:italic r:id="rId50"/>
      <p:boldItalic r:id="rId51"/>
    </p:embeddedFont>
    <p:embeddedFont>
      <p:font typeface="Nunito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8E241E-33BC-48A8-9273-391535B656D2}">
  <a:tblStyle styleId="{FC8E241E-33BC-48A8-9273-391535B656D2}"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regular.fntdata"/><Relationship Id="rId42" Type="http://schemas.openxmlformats.org/officeDocument/2006/relationships/font" Target="fonts/NunitoSemiBold-italic.fntdata"/><Relationship Id="rId41" Type="http://schemas.openxmlformats.org/officeDocument/2006/relationships/font" Target="fonts/NunitoSemiBold-bold.fntdata"/><Relationship Id="rId44" Type="http://schemas.openxmlformats.org/officeDocument/2006/relationships/font" Target="fonts/Roboto-regular.fntdata"/><Relationship Id="rId43" Type="http://schemas.openxmlformats.org/officeDocument/2006/relationships/font" Target="fonts/NunitoSemiBold-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regular.fntdata"/><Relationship Id="rId47" Type="http://schemas.openxmlformats.org/officeDocument/2006/relationships/font" Target="fonts/Roboto-boldItalic.fntdata"/><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NunitoExtraBold-boldItalic.fntdata"/><Relationship Id="rId52" Type="http://schemas.openxmlformats.org/officeDocument/2006/relationships/font" Target="fonts/NunitoExtraBold-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684e83e1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9684e83e1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6ec93beb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96ec93beb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684e83e1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9684e83e1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6ec93beb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96ec93beb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6ec93beb3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96ec93beb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6ec93beb3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96ec93beb3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6ec93beb3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96ec93beb3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6ec93beb3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96ec93beb3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6ec93beb3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96ec93beb3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6ec93beb3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96ec93beb3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6ec93beb3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96ec93beb3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6ec93beb3_1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96ec93beb3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6ec93beb3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96ec93beb3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6ec93beb3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96ec93beb3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6ec93beb3_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96ec93beb3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6ec93beb3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96ec93beb3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6ec93beb3_1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96ec93beb3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6ec93beb3_1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96ec93beb3_1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11" name="Google Shape;311;p1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61ffb9c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961ffb9ca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61ffb9c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961ffb9ca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61ffb9ca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961ffb9ca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684e83e1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9684e83e1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2"/>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11"/>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50" name="Google Shape;50;p11"/>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11"/>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p13"/>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65" name="Google Shape;65;p13"/>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p13"/>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4"/>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14"/>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1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1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p1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17"/>
          <p:cNvGraphicFramePr/>
          <p:nvPr/>
        </p:nvGraphicFramePr>
        <p:xfrm>
          <a:off x="201942" y="833662"/>
          <a:ext cx="3000000" cy="3000000"/>
        </p:xfrm>
        <a:graphic>
          <a:graphicData uri="http://schemas.openxmlformats.org/drawingml/2006/table">
            <a:tbl>
              <a:tblPr bandRow="1" firstRow="1">
                <a:noFill/>
                <a:tableStyleId>{FC8E241E-33BC-48A8-9273-391535B656D2}</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p1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1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1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2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p2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5"/>
          <p:cNvGraphicFramePr/>
          <p:nvPr/>
        </p:nvGraphicFramePr>
        <p:xfrm>
          <a:off x="201942" y="833662"/>
          <a:ext cx="3000000" cy="3000000"/>
        </p:xfrm>
        <a:graphic>
          <a:graphicData uri="http://schemas.openxmlformats.org/drawingml/2006/table">
            <a:tbl>
              <a:tblPr bandRow="1" firstRow="1">
                <a:noFill/>
                <a:tableStyleId>{FC8E241E-33BC-48A8-9273-391535B656D2}</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p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p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p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p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p1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p1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p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ctrTitle"/>
          </p:nvPr>
        </p:nvSpPr>
        <p:spPr>
          <a:xfrm>
            <a:off x="1158150" y="1329538"/>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FoodHub Data Analysis</a:t>
            </a:r>
            <a:endParaRPr sz="3600"/>
          </a:p>
        </p:txBody>
      </p:sp>
      <p:sp>
        <p:nvSpPr>
          <p:cNvPr id="106" name="Google Shape;106;p23"/>
          <p:cNvSpPr txBox="1"/>
          <p:nvPr>
            <p:ph type="ctrTitle"/>
          </p:nvPr>
        </p:nvSpPr>
        <p:spPr>
          <a:xfrm>
            <a:off x="1158150" y="1827000"/>
            <a:ext cx="6827700" cy="157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Foundations for Data Science </a:t>
            </a:r>
            <a:br>
              <a:rPr b="0" lang="en" sz="3000"/>
            </a:br>
            <a:r>
              <a:rPr b="0" lang="en" sz="3000"/>
              <a:t>Statistics and Data Science </a:t>
            </a:r>
            <a:r>
              <a:rPr b="0" lang="en" sz="3000"/>
              <a:t>C</a:t>
            </a:r>
            <a:r>
              <a:rPr b="0" lang="en" sz="3000"/>
              <a:t>ourse</a:t>
            </a:r>
            <a:endParaRPr b="0" sz="3000"/>
          </a:p>
        </p:txBody>
      </p:sp>
      <p:sp>
        <p:nvSpPr>
          <p:cNvPr id="107" name="Google Shape;107;p23"/>
          <p:cNvSpPr txBox="1"/>
          <p:nvPr>
            <p:ph type="ctrTitle"/>
          </p:nvPr>
        </p:nvSpPr>
        <p:spPr>
          <a:xfrm>
            <a:off x="1158150" y="3315663"/>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2023-11-02                                          </a:t>
            </a:r>
            <a:r>
              <a:rPr b="0" i="1" lang="en" sz="1600"/>
              <a:t> Author: Monique Boudreau</a:t>
            </a:r>
            <a:endParaRPr b="0" i="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62" name="Google Shape;162;p3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Statistical summary provided by df.describe()</a:t>
            </a:r>
            <a:endParaRPr sz="1400">
              <a:solidFill>
                <a:srgbClr val="000000"/>
              </a:solidFill>
            </a:endParaRPr>
          </a:p>
          <a:p>
            <a:pPr indent="0" lvl="0" marL="457200" rtl="0" algn="l">
              <a:spcBef>
                <a:spcPts val="1000"/>
              </a:spcBef>
              <a:spcAft>
                <a:spcPts val="0"/>
              </a:spcAft>
              <a:buNone/>
            </a:pPr>
            <a:r>
              <a:t/>
            </a:r>
            <a:endParaRPr sz="1400">
              <a:solidFill>
                <a:srgbClr val="000000"/>
              </a:solidFill>
            </a:endParaRPr>
          </a:p>
          <a:p>
            <a:pPr indent="0" lvl="0" marL="0" rtl="0" algn="l">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63" name="Google Shape;163;p32"/>
          <p:cNvPicPr preferRelativeResize="0"/>
          <p:nvPr/>
        </p:nvPicPr>
        <p:blipFill>
          <a:blip r:embed="rId3">
            <a:alphaModFix/>
          </a:blip>
          <a:stretch>
            <a:fillRect/>
          </a:stretch>
        </p:blipFill>
        <p:spPr>
          <a:xfrm>
            <a:off x="214313" y="1495425"/>
            <a:ext cx="8715375"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69" name="Google Shape;169;p3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00000"/>
                </a:solidFill>
              </a:rPr>
              <a:t>As per reviewing the stored data from Foodhub we can determine: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All orders have a unique id (there are no duplicates) a total of 1898</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1200 customers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178 </a:t>
            </a:r>
            <a:r>
              <a:rPr lang="en" sz="1400">
                <a:solidFill>
                  <a:srgbClr val="000000"/>
                </a:solidFill>
              </a:rPr>
              <a:t>Restaurants</a:t>
            </a:r>
            <a:r>
              <a:rPr lang="en" sz="1400">
                <a:solidFill>
                  <a:srgbClr val="000000"/>
                </a:solidFill>
              </a:rPr>
              <a: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And 14 Cuisine Types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75" name="Google Shape;175;p3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cuisine that was order the most is American</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cuisine that was ordered the least is Vietnamese</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76" name="Google Shape;176;p34"/>
          <p:cNvPicPr preferRelativeResize="0"/>
          <p:nvPr/>
        </p:nvPicPr>
        <p:blipFill>
          <a:blip r:embed="rId3">
            <a:alphaModFix/>
          </a:blip>
          <a:stretch>
            <a:fillRect/>
          </a:stretch>
        </p:blipFill>
        <p:spPr>
          <a:xfrm>
            <a:off x="391700" y="1732550"/>
            <a:ext cx="8360601" cy="3224825"/>
          </a:xfrm>
          <a:prstGeom prst="rect">
            <a:avLst/>
          </a:prstGeom>
          <a:noFill/>
          <a:ln>
            <a:noFill/>
          </a:ln>
        </p:spPr>
      </p:pic>
      <p:sp>
        <p:nvSpPr>
          <p:cNvPr id="177" name="Google Shape;177;p34"/>
          <p:cNvSpPr txBox="1"/>
          <p:nvPr/>
        </p:nvSpPr>
        <p:spPr>
          <a:xfrm>
            <a:off x="6386875" y="1841700"/>
            <a:ext cx="2215800" cy="24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000">
                <a:latin typeface="Nunito"/>
                <a:ea typeface="Nunito"/>
                <a:cs typeface="Nunito"/>
                <a:sym typeface="Nunito"/>
              </a:rPr>
              <a:t>Most ordered to least ordered</a:t>
            </a:r>
            <a:br>
              <a:rPr b="1" i="1" lang="en" sz="1000">
                <a:latin typeface="Nunito"/>
                <a:ea typeface="Nunito"/>
                <a:cs typeface="Nunito"/>
                <a:sym typeface="Nunito"/>
              </a:rPr>
            </a:br>
            <a:r>
              <a:rPr lang="en" sz="1000">
                <a:latin typeface="Nunito"/>
                <a:ea typeface="Nunito"/>
                <a:cs typeface="Nunito"/>
                <a:sym typeface="Nunito"/>
              </a:rPr>
              <a:t>American 584 </a:t>
            </a:r>
            <a:endParaRPr sz="1000">
              <a:latin typeface="Nunito"/>
              <a:ea typeface="Nunito"/>
              <a:cs typeface="Nunito"/>
              <a:sym typeface="Nunito"/>
            </a:endParaRPr>
          </a:p>
          <a:p>
            <a:pPr indent="0" lvl="0" marL="0" rtl="0" algn="r">
              <a:spcBef>
                <a:spcPts val="0"/>
              </a:spcBef>
              <a:spcAft>
                <a:spcPts val="0"/>
              </a:spcAft>
              <a:buNone/>
            </a:pPr>
            <a:r>
              <a:rPr lang="en" sz="1000">
                <a:latin typeface="Nunito"/>
                <a:ea typeface="Nunito"/>
                <a:cs typeface="Nunito"/>
                <a:sym typeface="Nunito"/>
              </a:rPr>
              <a:t>Japanese 470 </a:t>
            </a:r>
            <a:br>
              <a:rPr lang="en" sz="1000">
                <a:latin typeface="Nunito"/>
                <a:ea typeface="Nunito"/>
                <a:cs typeface="Nunito"/>
                <a:sym typeface="Nunito"/>
              </a:rPr>
            </a:br>
            <a:r>
              <a:rPr lang="en" sz="1000">
                <a:latin typeface="Nunito"/>
                <a:ea typeface="Nunito"/>
                <a:cs typeface="Nunito"/>
                <a:sym typeface="Nunito"/>
              </a:rPr>
              <a:t>Italian 298 </a:t>
            </a:r>
            <a:br>
              <a:rPr lang="en" sz="1000">
                <a:latin typeface="Nunito"/>
                <a:ea typeface="Nunito"/>
                <a:cs typeface="Nunito"/>
                <a:sym typeface="Nunito"/>
              </a:rPr>
            </a:br>
            <a:r>
              <a:rPr lang="en" sz="1000">
                <a:latin typeface="Nunito"/>
                <a:ea typeface="Nunito"/>
                <a:cs typeface="Nunito"/>
                <a:sym typeface="Nunito"/>
              </a:rPr>
              <a:t>Chinese 215 </a:t>
            </a:r>
            <a:br>
              <a:rPr lang="en" sz="1000">
                <a:latin typeface="Nunito"/>
                <a:ea typeface="Nunito"/>
                <a:cs typeface="Nunito"/>
                <a:sym typeface="Nunito"/>
              </a:rPr>
            </a:br>
            <a:r>
              <a:rPr lang="en" sz="1000">
                <a:latin typeface="Nunito"/>
                <a:ea typeface="Nunito"/>
                <a:cs typeface="Nunito"/>
                <a:sym typeface="Nunito"/>
              </a:rPr>
              <a:t>Mexican 77 </a:t>
            </a:r>
            <a:br>
              <a:rPr lang="en" sz="1000">
                <a:latin typeface="Nunito"/>
                <a:ea typeface="Nunito"/>
                <a:cs typeface="Nunito"/>
                <a:sym typeface="Nunito"/>
              </a:rPr>
            </a:br>
            <a:r>
              <a:rPr lang="en" sz="1000">
                <a:latin typeface="Nunito"/>
                <a:ea typeface="Nunito"/>
                <a:cs typeface="Nunito"/>
                <a:sym typeface="Nunito"/>
              </a:rPr>
              <a:t>Indian 73 </a:t>
            </a:r>
            <a:br>
              <a:rPr lang="en" sz="1000">
                <a:latin typeface="Nunito"/>
                <a:ea typeface="Nunito"/>
                <a:cs typeface="Nunito"/>
                <a:sym typeface="Nunito"/>
              </a:rPr>
            </a:br>
            <a:r>
              <a:rPr lang="en" sz="1000">
                <a:latin typeface="Nunito"/>
                <a:ea typeface="Nunito"/>
                <a:cs typeface="Nunito"/>
                <a:sym typeface="Nunito"/>
              </a:rPr>
              <a:t>Middle Eastern 49 </a:t>
            </a:r>
            <a:endParaRPr sz="1000">
              <a:latin typeface="Nunito"/>
              <a:ea typeface="Nunito"/>
              <a:cs typeface="Nunito"/>
              <a:sym typeface="Nunito"/>
            </a:endParaRPr>
          </a:p>
          <a:p>
            <a:pPr indent="0" lvl="0" marL="0" rtl="0" algn="r">
              <a:spcBef>
                <a:spcPts val="0"/>
              </a:spcBef>
              <a:spcAft>
                <a:spcPts val="0"/>
              </a:spcAft>
              <a:buNone/>
            </a:pPr>
            <a:r>
              <a:rPr lang="en" sz="1000">
                <a:latin typeface="Nunito"/>
                <a:ea typeface="Nunito"/>
                <a:cs typeface="Nunito"/>
                <a:sym typeface="Nunito"/>
              </a:rPr>
              <a:t>Mediterranean 46 </a:t>
            </a:r>
            <a:br>
              <a:rPr lang="en" sz="1000">
                <a:latin typeface="Nunito"/>
                <a:ea typeface="Nunito"/>
                <a:cs typeface="Nunito"/>
                <a:sym typeface="Nunito"/>
              </a:rPr>
            </a:br>
            <a:r>
              <a:rPr lang="en" sz="1000">
                <a:latin typeface="Nunito"/>
                <a:ea typeface="Nunito"/>
                <a:cs typeface="Nunito"/>
                <a:sym typeface="Nunito"/>
              </a:rPr>
              <a:t>Thai 19 </a:t>
            </a:r>
            <a:br>
              <a:rPr lang="en" sz="1000">
                <a:latin typeface="Nunito"/>
                <a:ea typeface="Nunito"/>
                <a:cs typeface="Nunito"/>
                <a:sym typeface="Nunito"/>
              </a:rPr>
            </a:br>
            <a:r>
              <a:rPr lang="en" sz="1000">
                <a:latin typeface="Nunito"/>
                <a:ea typeface="Nunito"/>
                <a:cs typeface="Nunito"/>
                <a:sym typeface="Nunito"/>
              </a:rPr>
              <a:t>French 18 </a:t>
            </a:r>
            <a:br>
              <a:rPr lang="en" sz="1000">
                <a:latin typeface="Nunito"/>
                <a:ea typeface="Nunito"/>
                <a:cs typeface="Nunito"/>
                <a:sym typeface="Nunito"/>
              </a:rPr>
            </a:br>
            <a:r>
              <a:rPr lang="en" sz="1000">
                <a:latin typeface="Nunito"/>
                <a:ea typeface="Nunito"/>
                <a:cs typeface="Nunito"/>
                <a:sym typeface="Nunito"/>
              </a:rPr>
              <a:t>Southern 17 </a:t>
            </a:r>
            <a:br>
              <a:rPr lang="en" sz="1000">
                <a:latin typeface="Nunito"/>
                <a:ea typeface="Nunito"/>
                <a:cs typeface="Nunito"/>
                <a:sym typeface="Nunito"/>
              </a:rPr>
            </a:br>
            <a:r>
              <a:rPr lang="en" sz="1000">
                <a:latin typeface="Nunito"/>
                <a:ea typeface="Nunito"/>
                <a:cs typeface="Nunito"/>
                <a:sym typeface="Nunito"/>
              </a:rPr>
              <a:t>Korean 13 </a:t>
            </a:r>
            <a:br>
              <a:rPr lang="en" sz="1000">
                <a:latin typeface="Nunito"/>
                <a:ea typeface="Nunito"/>
                <a:cs typeface="Nunito"/>
                <a:sym typeface="Nunito"/>
              </a:rPr>
            </a:br>
            <a:r>
              <a:rPr lang="en" sz="1000">
                <a:latin typeface="Nunito"/>
                <a:ea typeface="Nunito"/>
                <a:cs typeface="Nunito"/>
                <a:sym typeface="Nunito"/>
              </a:rPr>
              <a:t>Spanish 12 </a:t>
            </a:r>
            <a:br>
              <a:rPr lang="en" sz="1000">
                <a:latin typeface="Nunito"/>
                <a:ea typeface="Nunito"/>
                <a:cs typeface="Nunito"/>
                <a:sym typeface="Nunito"/>
              </a:rPr>
            </a:br>
            <a:r>
              <a:rPr lang="en" sz="1000">
                <a:latin typeface="Nunito"/>
                <a:ea typeface="Nunito"/>
                <a:cs typeface="Nunito"/>
                <a:sym typeface="Nunito"/>
              </a:rPr>
              <a:t>Vietnamese 7</a:t>
            </a:r>
            <a:endParaRPr sz="10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83" name="Google Shape;183;p3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00000"/>
                </a:solidFill>
              </a:rPr>
              <a:t>We have discovered the cost of the orders: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Are roughly mostly 12 dollars.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And 25% - 75% are within the IQR range of 12 to 22 dollars.</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84" name="Google Shape;184;p35"/>
          <p:cNvPicPr preferRelativeResize="0"/>
          <p:nvPr/>
        </p:nvPicPr>
        <p:blipFill>
          <a:blip r:embed="rId3">
            <a:alphaModFix/>
          </a:blip>
          <a:stretch>
            <a:fillRect/>
          </a:stretch>
        </p:blipFill>
        <p:spPr>
          <a:xfrm>
            <a:off x="877263" y="2173825"/>
            <a:ext cx="3666273" cy="2634297"/>
          </a:xfrm>
          <a:prstGeom prst="rect">
            <a:avLst/>
          </a:prstGeom>
          <a:noFill/>
          <a:ln>
            <a:noFill/>
          </a:ln>
        </p:spPr>
      </p:pic>
      <p:pic>
        <p:nvPicPr>
          <p:cNvPr id="185" name="Google Shape;185;p35"/>
          <p:cNvPicPr preferRelativeResize="0"/>
          <p:nvPr/>
        </p:nvPicPr>
        <p:blipFill>
          <a:blip r:embed="rId4">
            <a:alphaModFix/>
          </a:blip>
          <a:stretch>
            <a:fillRect/>
          </a:stretch>
        </p:blipFill>
        <p:spPr>
          <a:xfrm>
            <a:off x="4927891" y="2173828"/>
            <a:ext cx="3338847" cy="2634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91" name="Google Shape;191;p3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Orders are placed on the weekends.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92" name="Google Shape;192;p36"/>
          <p:cNvPicPr preferRelativeResize="0"/>
          <p:nvPr/>
        </p:nvPicPr>
        <p:blipFill>
          <a:blip r:embed="rId3">
            <a:alphaModFix/>
          </a:blip>
          <a:stretch>
            <a:fillRect/>
          </a:stretch>
        </p:blipFill>
        <p:spPr>
          <a:xfrm>
            <a:off x="2389338" y="1621522"/>
            <a:ext cx="4365325" cy="325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98" name="Google Shape;198;p3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lang="en" sz="1400">
                <a:solidFill>
                  <a:srgbClr val="000000"/>
                </a:solidFill>
              </a:rPr>
              <a:t>Out of the ratings that were given the highest rating of 5 was given the most, overall the results were positive.</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99" name="Google Shape;199;p37"/>
          <p:cNvPicPr preferRelativeResize="0"/>
          <p:nvPr/>
        </p:nvPicPr>
        <p:blipFill>
          <a:blip r:embed="rId3">
            <a:alphaModFix/>
          </a:blip>
          <a:stretch>
            <a:fillRect/>
          </a:stretch>
        </p:blipFill>
        <p:spPr>
          <a:xfrm>
            <a:off x="2430787" y="1527275"/>
            <a:ext cx="4282424" cy="323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205" name="Google Shape;205;p3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We have discovered the food preparation times: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Are on average 27.</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Have a uniform distribution</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And 25% - 75% are within the IQR range of 23 to 31 minutes.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06" name="Google Shape;206;p38"/>
          <p:cNvPicPr preferRelativeResize="0"/>
          <p:nvPr/>
        </p:nvPicPr>
        <p:blipFill>
          <a:blip r:embed="rId3">
            <a:alphaModFix/>
          </a:blip>
          <a:stretch>
            <a:fillRect/>
          </a:stretch>
        </p:blipFill>
        <p:spPr>
          <a:xfrm>
            <a:off x="1186874" y="2479649"/>
            <a:ext cx="3177525" cy="2409600"/>
          </a:xfrm>
          <a:prstGeom prst="rect">
            <a:avLst/>
          </a:prstGeom>
          <a:noFill/>
          <a:ln>
            <a:noFill/>
          </a:ln>
        </p:spPr>
      </p:pic>
      <p:pic>
        <p:nvPicPr>
          <p:cNvPr id="207" name="Google Shape;207;p38"/>
          <p:cNvPicPr preferRelativeResize="0"/>
          <p:nvPr/>
        </p:nvPicPr>
        <p:blipFill>
          <a:blip r:embed="rId4">
            <a:alphaModFix/>
          </a:blip>
          <a:stretch>
            <a:fillRect/>
          </a:stretch>
        </p:blipFill>
        <p:spPr>
          <a:xfrm>
            <a:off x="5063375" y="2479649"/>
            <a:ext cx="2893739" cy="24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213" name="Google Shape;213;p3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We have discovered the delivery times: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Are roughly mostly 25 and 28 minutes.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And 25% - 75% are within the IQR range of 20 to 28 minutes.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14" name="Google Shape;214;p39"/>
          <p:cNvPicPr preferRelativeResize="0"/>
          <p:nvPr/>
        </p:nvPicPr>
        <p:blipFill>
          <a:blip r:embed="rId3">
            <a:alphaModFix/>
          </a:blip>
          <a:stretch>
            <a:fillRect/>
          </a:stretch>
        </p:blipFill>
        <p:spPr>
          <a:xfrm>
            <a:off x="792025" y="2210000"/>
            <a:ext cx="3788946" cy="2703700"/>
          </a:xfrm>
          <a:prstGeom prst="rect">
            <a:avLst/>
          </a:prstGeom>
          <a:noFill/>
          <a:ln>
            <a:noFill/>
          </a:ln>
        </p:spPr>
      </p:pic>
      <p:pic>
        <p:nvPicPr>
          <p:cNvPr id="215" name="Google Shape;215;p39"/>
          <p:cNvPicPr preferRelativeResize="0"/>
          <p:nvPr/>
        </p:nvPicPr>
        <p:blipFill>
          <a:blip r:embed="rId4">
            <a:alphaModFix/>
          </a:blip>
          <a:stretch>
            <a:fillRect/>
          </a:stretch>
        </p:blipFill>
        <p:spPr>
          <a:xfrm>
            <a:off x="4875721" y="2210000"/>
            <a:ext cx="3476254" cy="270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221" name="Google Shape;221;p4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top 5 </a:t>
            </a:r>
            <a:r>
              <a:rPr lang="en" sz="1400">
                <a:solidFill>
                  <a:srgbClr val="000000"/>
                </a:solidFill>
              </a:rPr>
              <a:t>restaurants</a:t>
            </a:r>
            <a:r>
              <a:rPr lang="en" sz="1400">
                <a:solidFill>
                  <a:srgbClr val="000000"/>
                </a:solidFill>
              </a:rPr>
              <a:t> with the most orders are:</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Shake Shack                  219</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The Meatball Shop            132</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Blue Ribbon Sushi            119</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Blue Ribbon Fried Chicken     96</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Parm                          68</a:t>
            </a:r>
            <a:endParaRPr sz="1050">
              <a:solidFill>
                <a:srgbClr val="212121"/>
              </a:solidFill>
              <a:highlight>
                <a:srgbClr val="FFFFFF"/>
              </a:highlight>
              <a:latin typeface="Courier New"/>
              <a:ea typeface="Courier New"/>
              <a:cs typeface="Courier New"/>
              <a:sym typeface="Courier New"/>
            </a:endParaRPr>
          </a:p>
          <a:p>
            <a:pPr indent="-317500" lvl="0" marL="457200" rtl="0" algn="l">
              <a:spcBef>
                <a:spcPts val="1000"/>
              </a:spcBef>
              <a:spcAft>
                <a:spcPts val="0"/>
              </a:spcAft>
              <a:buClr>
                <a:srgbClr val="000000"/>
              </a:buClr>
              <a:buSzPts val="1400"/>
              <a:buChar char="●"/>
            </a:pPr>
            <a:r>
              <a:rPr lang="en" sz="1400">
                <a:solidFill>
                  <a:srgbClr val="000000"/>
                </a:solidFill>
              </a:rPr>
              <a:t>The most popular cuisine on the weekend is American (315 Orders out of 1898)</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percentage of orders above 20 dollars: 29.24 %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mean delivery time of orders is 24.16 minutes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 20% discount voucher should go to the top 3 most frequent customers. Their IDs and # of orders: </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52832    13</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47440    10</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sz="1400">
                <a:solidFill>
                  <a:srgbClr val="000000"/>
                </a:solidFill>
              </a:rPr>
              <a:t>83287     9</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27" name="Google Shape;227;p4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"Cuisine vs Cost of the order" box plot shows how cost of the order varies per cuisine type. We can see that the median cost of French cuisine is the highest. While Korean and Vietnamese are the lowest.</a:t>
            </a:r>
            <a:r>
              <a:rPr i="1" lang="en" sz="1200">
                <a:solidFill>
                  <a:srgbClr val="000000"/>
                </a:solidFill>
              </a:rPr>
              <a:t> </a:t>
            </a:r>
            <a:endParaRPr sz="1400">
              <a:solidFill>
                <a:srgbClr val="000000"/>
              </a:solidFill>
            </a:endParaRPr>
          </a:p>
        </p:txBody>
      </p:sp>
      <p:pic>
        <p:nvPicPr>
          <p:cNvPr id="228" name="Google Shape;228;p41"/>
          <p:cNvPicPr preferRelativeResize="0"/>
          <p:nvPr/>
        </p:nvPicPr>
        <p:blipFill>
          <a:blip r:embed="rId3">
            <a:alphaModFix/>
          </a:blip>
          <a:stretch>
            <a:fillRect/>
          </a:stretch>
        </p:blipFill>
        <p:spPr>
          <a:xfrm>
            <a:off x="1639175" y="1726550"/>
            <a:ext cx="5865651" cy="3264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34" name="Google Shape;234;p4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000"/>
              </a:spcBef>
              <a:spcAft>
                <a:spcPts val="0"/>
              </a:spcAft>
              <a:buClr>
                <a:srgbClr val="000000"/>
              </a:buClr>
              <a:buSzPts val="1400"/>
              <a:buChar char="●"/>
            </a:pPr>
            <a:r>
              <a:rPr lang="en" sz="1400">
                <a:solidFill>
                  <a:srgbClr val="000000"/>
                </a:solidFill>
              </a:rPr>
              <a:t>As per the "Cuisine vs Food Preparation time" box plot we can see that the median food prep time is the highest for Italian and Thai food. While Korean and Vietnamese are the quickest to prepare.</a:t>
            </a:r>
            <a:endParaRPr sz="1400">
              <a:solidFill>
                <a:srgbClr val="000000"/>
              </a:solidFill>
            </a:endParaRPr>
          </a:p>
          <a:p>
            <a:pPr indent="0" lvl="0" marL="0" marR="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35" name="Google Shape;235;p42"/>
          <p:cNvPicPr preferRelativeResize="0"/>
          <p:nvPr/>
        </p:nvPicPr>
        <p:blipFill>
          <a:blip r:embed="rId3">
            <a:alphaModFix/>
          </a:blip>
          <a:stretch>
            <a:fillRect/>
          </a:stretch>
        </p:blipFill>
        <p:spPr>
          <a:xfrm>
            <a:off x="1695050" y="1690475"/>
            <a:ext cx="5753901" cy="3202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41" name="Google Shape;241;p4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t>
            </a:r>
            <a:r>
              <a:rPr lang="en" sz="1350">
                <a:solidFill>
                  <a:srgbClr val="212121"/>
                </a:solidFill>
                <a:highlight>
                  <a:srgbClr val="FFFFFF"/>
                </a:highlight>
                <a:latin typeface="Roboto"/>
                <a:ea typeface="Roboto"/>
                <a:cs typeface="Roboto"/>
                <a:sym typeface="Roboto"/>
              </a:rPr>
              <a:t>Day of the Week vs Delivery time</a:t>
            </a:r>
            <a:r>
              <a:rPr lang="en" sz="1400">
                <a:solidFill>
                  <a:srgbClr val="000000"/>
                </a:solidFill>
              </a:rPr>
              <a:t>" shows a symmetric distribution for both weekend and weekday orders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We can see the median value of week day delivery times are longer than weekend delivery times.</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42" name="Google Shape;242;p43"/>
          <p:cNvPicPr preferRelativeResize="0"/>
          <p:nvPr/>
        </p:nvPicPr>
        <p:blipFill>
          <a:blip r:embed="rId3">
            <a:alphaModFix/>
          </a:blip>
          <a:stretch>
            <a:fillRect/>
          </a:stretch>
        </p:blipFill>
        <p:spPr>
          <a:xfrm>
            <a:off x="1755225" y="2065975"/>
            <a:ext cx="5633551" cy="2730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48" name="Google Shape;248;p4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Of the 178 restaurants Shake Shack has the highest Revenue of 3579.53.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mean revenue per restaurant is 175.93.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This implies Shake Shack has earned 20.35 times more revenue than the average revenue per restaurant.</a:t>
            </a:r>
            <a:endParaRPr sz="1400">
              <a:solidFill>
                <a:srgbClr val="000000"/>
              </a:solidFill>
            </a:endParaRPr>
          </a:p>
          <a:p>
            <a:pPr indent="0" lvl="0" marL="914400" rtl="0" algn="l">
              <a:lnSpc>
                <a:spcPct val="115000"/>
              </a:lnSpc>
              <a:spcBef>
                <a:spcPts val="1000"/>
              </a:spcBef>
              <a:spcAft>
                <a:spcPts val="1000"/>
              </a:spcAft>
              <a:buClr>
                <a:srgbClr val="000000"/>
              </a:buClr>
              <a:buSzPts val="1500"/>
              <a:buFont typeface="Arial"/>
              <a:buNone/>
            </a:pPr>
            <a:r>
              <a:t/>
            </a:r>
            <a:endParaRPr sz="800">
              <a:solidFill>
                <a:srgbClr val="000000"/>
              </a:solidFill>
            </a:endParaRPr>
          </a:p>
        </p:txBody>
      </p:sp>
      <p:sp>
        <p:nvSpPr>
          <p:cNvPr id="249" name="Google Shape;249;p44"/>
          <p:cNvSpPr txBox="1"/>
          <p:nvPr/>
        </p:nvSpPr>
        <p:spPr>
          <a:xfrm>
            <a:off x="2401350" y="2174475"/>
            <a:ext cx="2813400" cy="272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200">
                <a:latin typeface="Nunito"/>
                <a:ea typeface="Nunito"/>
                <a:cs typeface="Nunito"/>
                <a:sym typeface="Nunito"/>
              </a:rPr>
              <a:t>Highest revenue </a:t>
            </a:r>
            <a:r>
              <a:rPr b="1" i="1" lang="en" sz="1200">
                <a:latin typeface="Nunito"/>
                <a:ea typeface="Nunito"/>
                <a:cs typeface="Nunito"/>
                <a:sym typeface="Nunito"/>
              </a:rPr>
              <a:t>restaurants</a:t>
            </a:r>
            <a:br>
              <a:rPr i="1" lang="en" sz="1000">
                <a:latin typeface="Nunito"/>
                <a:ea typeface="Nunito"/>
                <a:cs typeface="Nunito"/>
                <a:sym typeface="Nunito"/>
              </a:rPr>
            </a:br>
            <a:r>
              <a:rPr i="1" lang="en" sz="1000">
                <a:latin typeface="Nunito"/>
                <a:ea typeface="Nunito"/>
                <a:cs typeface="Nunito"/>
                <a:sym typeface="Nunito"/>
              </a:rPr>
              <a:t>Shake Shack     3579.53 </a:t>
            </a:r>
            <a:br>
              <a:rPr i="1" lang="en" sz="1000">
                <a:latin typeface="Nunito"/>
                <a:ea typeface="Nunito"/>
                <a:cs typeface="Nunito"/>
                <a:sym typeface="Nunito"/>
              </a:rPr>
            </a:br>
            <a:r>
              <a:rPr i="1" lang="en" sz="1000">
                <a:latin typeface="Nunito"/>
                <a:ea typeface="Nunito"/>
                <a:cs typeface="Nunito"/>
                <a:sym typeface="Nunito"/>
              </a:rPr>
              <a:t>The Meatball Shop     2145.21 </a:t>
            </a:r>
            <a:br>
              <a:rPr i="1" lang="en" sz="1000">
                <a:latin typeface="Nunito"/>
                <a:ea typeface="Nunito"/>
                <a:cs typeface="Nunito"/>
                <a:sym typeface="Nunito"/>
              </a:rPr>
            </a:br>
            <a:r>
              <a:rPr i="1" lang="en" sz="1000">
                <a:latin typeface="Nunito"/>
                <a:ea typeface="Nunito"/>
                <a:cs typeface="Nunito"/>
                <a:sym typeface="Nunito"/>
              </a:rPr>
              <a:t>Blue Ribbon Sushi     1903.95 </a:t>
            </a:r>
            <a:br>
              <a:rPr i="1" lang="en" sz="1000">
                <a:latin typeface="Nunito"/>
                <a:ea typeface="Nunito"/>
                <a:cs typeface="Nunito"/>
                <a:sym typeface="Nunito"/>
              </a:rPr>
            </a:br>
            <a:r>
              <a:rPr i="1" lang="en" sz="1000">
                <a:latin typeface="Nunito"/>
                <a:ea typeface="Nunito"/>
                <a:cs typeface="Nunito"/>
                <a:sym typeface="Nunito"/>
              </a:rPr>
              <a:t>Blue Ribbon Fried Chicken     1662.29 </a:t>
            </a:r>
            <a:br>
              <a:rPr i="1" lang="en" sz="1000">
                <a:latin typeface="Nunito"/>
                <a:ea typeface="Nunito"/>
                <a:cs typeface="Nunito"/>
                <a:sym typeface="Nunito"/>
              </a:rPr>
            </a:br>
            <a:r>
              <a:rPr i="1" lang="en" sz="1000">
                <a:latin typeface="Nunito"/>
                <a:ea typeface="Nunito"/>
                <a:cs typeface="Nunito"/>
                <a:sym typeface="Nunito"/>
              </a:rPr>
              <a:t>Parm     1112.76 </a:t>
            </a:r>
            <a:br>
              <a:rPr i="1" lang="en" sz="1000">
                <a:latin typeface="Nunito"/>
                <a:ea typeface="Nunito"/>
                <a:cs typeface="Nunito"/>
                <a:sym typeface="Nunito"/>
              </a:rPr>
            </a:br>
            <a:r>
              <a:rPr i="1" lang="en" sz="1000">
                <a:latin typeface="Nunito"/>
                <a:ea typeface="Nunito"/>
                <a:cs typeface="Nunito"/>
                <a:sym typeface="Nunito"/>
              </a:rPr>
              <a:t>RedFarm Broadway       965.13 </a:t>
            </a:r>
            <a:br>
              <a:rPr i="1" lang="en" sz="1000">
                <a:latin typeface="Nunito"/>
                <a:ea typeface="Nunito"/>
                <a:cs typeface="Nunito"/>
                <a:sym typeface="Nunito"/>
              </a:rPr>
            </a:br>
            <a:r>
              <a:rPr i="1" lang="en" sz="1000">
                <a:latin typeface="Nunito"/>
                <a:ea typeface="Nunito"/>
                <a:cs typeface="Nunito"/>
                <a:sym typeface="Nunito"/>
              </a:rPr>
              <a:t>RedFarm Hudson       921.21 </a:t>
            </a:r>
            <a:br>
              <a:rPr i="1" lang="en" sz="1000">
                <a:latin typeface="Nunito"/>
                <a:ea typeface="Nunito"/>
                <a:cs typeface="Nunito"/>
                <a:sym typeface="Nunito"/>
              </a:rPr>
            </a:br>
            <a:r>
              <a:rPr i="1" lang="en" sz="1000">
                <a:latin typeface="Nunito"/>
                <a:ea typeface="Nunito"/>
                <a:cs typeface="Nunito"/>
                <a:sym typeface="Nunito"/>
              </a:rPr>
              <a:t>TAO       834.50 </a:t>
            </a:r>
            <a:br>
              <a:rPr i="1" lang="en" sz="1000">
                <a:latin typeface="Nunito"/>
                <a:ea typeface="Nunito"/>
                <a:cs typeface="Nunito"/>
                <a:sym typeface="Nunito"/>
              </a:rPr>
            </a:br>
            <a:r>
              <a:rPr i="1" lang="en" sz="1000">
                <a:latin typeface="Nunito"/>
                <a:ea typeface="Nunito"/>
                <a:cs typeface="Nunito"/>
                <a:sym typeface="Nunito"/>
              </a:rPr>
              <a:t>Han Dynasty       755.29 </a:t>
            </a:r>
            <a:br>
              <a:rPr i="1" lang="en" sz="1000">
                <a:latin typeface="Nunito"/>
                <a:ea typeface="Nunito"/>
                <a:cs typeface="Nunito"/>
                <a:sym typeface="Nunito"/>
              </a:rPr>
            </a:br>
            <a:r>
              <a:rPr i="1" lang="en" sz="1000">
                <a:latin typeface="Nunito"/>
                <a:ea typeface="Nunito"/>
                <a:cs typeface="Nunito"/>
                <a:sym typeface="Nunito"/>
              </a:rPr>
              <a:t>Blue Ribbon Sushi Bar &amp; Grill       666.62 </a:t>
            </a:r>
            <a:br>
              <a:rPr i="1" lang="en" sz="1000">
                <a:latin typeface="Nunito"/>
                <a:ea typeface="Nunito"/>
                <a:cs typeface="Nunito"/>
                <a:sym typeface="Nunito"/>
              </a:rPr>
            </a:br>
            <a:r>
              <a:rPr i="1" lang="en" sz="1000">
                <a:latin typeface="Nunito"/>
                <a:ea typeface="Nunito"/>
                <a:cs typeface="Nunito"/>
                <a:sym typeface="Nunito"/>
              </a:rPr>
              <a:t>Rubirosa       660.45 </a:t>
            </a:r>
            <a:br>
              <a:rPr i="1" lang="en" sz="1000">
                <a:latin typeface="Nunito"/>
                <a:ea typeface="Nunito"/>
                <a:cs typeface="Nunito"/>
                <a:sym typeface="Nunito"/>
              </a:rPr>
            </a:br>
            <a:r>
              <a:rPr i="1" lang="en" sz="1000">
                <a:latin typeface="Nunito"/>
                <a:ea typeface="Nunito"/>
                <a:cs typeface="Nunito"/>
                <a:sym typeface="Nunito"/>
              </a:rPr>
              <a:t>Sushi of Gari 46       640.87 </a:t>
            </a:r>
            <a:br>
              <a:rPr i="1" lang="en" sz="1000">
                <a:latin typeface="Nunito"/>
                <a:ea typeface="Nunito"/>
                <a:cs typeface="Nunito"/>
                <a:sym typeface="Nunito"/>
              </a:rPr>
            </a:br>
            <a:r>
              <a:rPr i="1" lang="en" sz="1000">
                <a:latin typeface="Nunito"/>
                <a:ea typeface="Nunito"/>
                <a:cs typeface="Nunito"/>
                <a:sym typeface="Nunito"/>
              </a:rPr>
              <a:t>Nobu Next Door       623.67 </a:t>
            </a:r>
            <a:br>
              <a:rPr i="1" lang="en" sz="1000">
                <a:latin typeface="Nunito"/>
                <a:ea typeface="Nunito"/>
                <a:cs typeface="Nunito"/>
                <a:sym typeface="Nunito"/>
              </a:rPr>
            </a:br>
            <a:r>
              <a:rPr i="1" lang="en" sz="1000">
                <a:latin typeface="Nunito"/>
                <a:ea typeface="Nunito"/>
                <a:cs typeface="Nunito"/>
                <a:sym typeface="Nunito"/>
              </a:rPr>
              <a:t>Five Guys Burgers and Fries       506.47</a:t>
            </a:r>
            <a:endParaRPr i="1" sz="10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55" name="Google Shape;255;p4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“Rating vs Delivery time” point plot shows how ratings are impacted by the span of delivery times of the order. Of the orders which we received ratings for, the lowest rating (3) is given longer delivery times.</a:t>
            </a:r>
            <a:endParaRPr sz="1400">
              <a:solidFill>
                <a:srgbClr val="000000"/>
              </a:solidFill>
            </a:endParaRPr>
          </a:p>
        </p:txBody>
      </p:sp>
      <p:pic>
        <p:nvPicPr>
          <p:cNvPr id="256" name="Google Shape;256;p45"/>
          <p:cNvPicPr preferRelativeResize="0"/>
          <p:nvPr/>
        </p:nvPicPr>
        <p:blipFill>
          <a:blip r:embed="rId3">
            <a:alphaModFix/>
          </a:blip>
          <a:stretch>
            <a:fillRect/>
          </a:stretch>
        </p:blipFill>
        <p:spPr>
          <a:xfrm>
            <a:off x="1509400" y="1824272"/>
            <a:ext cx="6125224" cy="2947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62" name="Google Shape;262;p4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Char char="●"/>
            </a:pPr>
            <a:r>
              <a:rPr lang="en" sz="1400">
                <a:solidFill>
                  <a:srgbClr val="000000"/>
                </a:solidFill>
              </a:rPr>
              <a:t>The “Rating vs Food preparation time” point plot shows how ratings are impacted by the span of food preparation times of the order. The lowest rating (3) is given to highest preparation time and spans through to the lowest range of time as well.</a:t>
            </a:r>
            <a:endParaRPr sz="1400">
              <a:solidFill>
                <a:srgbClr val="000000"/>
              </a:solidFill>
            </a:endParaRPr>
          </a:p>
        </p:txBody>
      </p:sp>
      <p:pic>
        <p:nvPicPr>
          <p:cNvPr id="263" name="Google Shape;263;p46"/>
          <p:cNvPicPr preferRelativeResize="0"/>
          <p:nvPr/>
        </p:nvPicPr>
        <p:blipFill>
          <a:blip r:embed="rId3">
            <a:alphaModFix/>
          </a:blip>
          <a:stretch>
            <a:fillRect/>
          </a:stretch>
        </p:blipFill>
        <p:spPr>
          <a:xfrm>
            <a:off x="1664113" y="1938299"/>
            <a:ext cx="5815774" cy="2828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69" name="Google Shape;269;p4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Char char="●"/>
            </a:pPr>
            <a:r>
              <a:rPr lang="en" sz="1400">
                <a:solidFill>
                  <a:srgbClr val="000000"/>
                </a:solidFill>
              </a:rPr>
              <a:t>The “Rating vs Cost of the Order” point plot shows how ratings are impacted by the range of cost of the order.  Given the plot we can see the lowest rating (3) spans over the lowest cost of orders.  The highest rating (5) spans over the highest cost of orders.</a:t>
            </a:r>
            <a:endParaRPr sz="1350">
              <a:solidFill>
                <a:srgbClr val="212121"/>
              </a:solidFill>
              <a:highlight>
                <a:srgbClr val="FFFFFF"/>
              </a:highlight>
              <a:latin typeface="Roboto"/>
              <a:ea typeface="Roboto"/>
              <a:cs typeface="Roboto"/>
              <a:sym typeface="Roboto"/>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70" name="Google Shape;270;p47"/>
          <p:cNvPicPr preferRelativeResize="0"/>
          <p:nvPr/>
        </p:nvPicPr>
        <p:blipFill>
          <a:blip r:embed="rId3">
            <a:alphaModFix/>
          </a:blip>
          <a:stretch>
            <a:fillRect/>
          </a:stretch>
        </p:blipFill>
        <p:spPr>
          <a:xfrm>
            <a:off x="1493913" y="1803903"/>
            <a:ext cx="6156175" cy="298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76" name="Google Shape;276;p48"/>
          <p:cNvSpPr txBox="1"/>
          <p:nvPr>
            <p:ph idx="1" type="body"/>
          </p:nvPr>
        </p:nvSpPr>
        <p:spPr>
          <a:xfrm>
            <a:off x="202550" y="938175"/>
            <a:ext cx="36234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Char char="●"/>
            </a:pPr>
            <a:r>
              <a:rPr lang="en" sz="1400">
                <a:solidFill>
                  <a:srgbClr val="000000"/>
                </a:solidFill>
              </a:rPr>
              <a:t>This heatmap shows the correlation coefficient between three variables: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cost of the order</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food preparation time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delivery time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plot shows cost of order is negatively </a:t>
            </a:r>
            <a:r>
              <a:rPr lang="en" sz="1400">
                <a:solidFill>
                  <a:srgbClr val="000000"/>
                </a:solidFill>
              </a:rPr>
              <a:t>correlated mildy</a:t>
            </a:r>
            <a:r>
              <a:rPr lang="en" sz="1400">
                <a:solidFill>
                  <a:srgbClr val="000000"/>
                </a:solidFill>
              </a:rPr>
              <a:t> with delivery time.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Food preparation time is </a:t>
            </a:r>
            <a:r>
              <a:rPr lang="en" sz="1400">
                <a:solidFill>
                  <a:srgbClr val="000000"/>
                </a:solidFill>
              </a:rPr>
              <a:t>positively</a:t>
            </a:r>
            <a:r>
              <a:rPr lang="en" sz="1400">
                <a:solidFill>
                  <a:srgbClr val="000000"/>
                </a:solidFill>
              </a:rPr>
              <a:t> </a:t>
            </a:r>
            <a:r>
              <a:rPr lang="en" sz="1400">
                <a:solidFill>
                  <a:srgbClr val="000000"/>
                </a:solidFill>
              </a:rPr>
              <a:t>correlated</a:t>
            </a:r>
            <a:r>
              <a:rPr lang="en" sz="1400">
                <a:solidFill>
                  <a:srgbClr val="000000"/>
                </a:solidFill>
              </a:rPr>
              <a:t> ,mildly with cost of the order.</a:t>
            </a:r>
            <a:endParaRPr sz="1400">
              <a:solidFill>
                <a:srgbClr val="000000"/>
              </a:solidFill>
            </a:endParaRPr>
          </a:p>
        </p:txBody>
      </p:sp>
      <p:pic>
        <p:nvPicPr>
          <p:cNvPr id="277" name="Google Shape;277;p48"/>
          <p:cNvPicPr preferRelativeResize="0"/>
          <p:nvPr/>
        </p:nvPicPr>
        <p:blipFill>
          <a:blip r:embed="rId3">
            <a:alphaModFix/>
          </a:blip>
          <a:stretch>
            <a:fillRect/>
          </a:stretch>
        </p:blipFill>
        <p:spPr>
          <a:xfrm>
            <a:off x="3825950" y="938175"/>
            <a:ext cx="5225925" cy="300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83" name="Google Shape;283;p4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 promotional offer advertised by the restaurants should be notified to customers visiting the sites of the restaurants that have more than 50 ratings.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These restaurants and amount of ratings are:</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Shake Shack 1331   … Mean rating of 4.38</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 Meatball Shop 842   … Mean rating of 4.51</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Blue Ribbon Sushi 733   … Mean rating of 4.22</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Blue Ribbon Fried Chicken 644   … Mean rating of 4.33</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RedFarm Broadway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 sz="1400">
                <a:solidFill>
                  <a:srgbClr val="000000"/>
                </a:solidFill>
              </a:rPr>
              <a:t>The company charges the restaurant 25% on the orders having cost greater than 20 dollars and 15% on the orders having cost greater than 5 dolla</a:t>
            </a:r>
            <a:r>
              <a:rPr lang="en">
                <a:solidFill>
                  <a:srgbClr val="212121"/>
                </a:solidFill>
                <a:highlight>
                  <a:srgbClr val="FFFFFF"/>
                </a:highlight>
                <a:latin typeface="Roboto"/>
                <a:ea typeface="Roboto"/>
                <a:cs typeface="Roboto"/>
                <a:sym typeface="Roboto"/>
              </a:rPr>
              <a:t>rs</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total net revenue is $6,166</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Please add answers for all question from 12 till 16</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p:txBody>
      </p:sp>
      <p:sp>
        <p:nvSpPr>
          <p:cNvPr id="289" name="Google Shape;289;p5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95" name="Google Shape;295;p5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Time required to deliver food:</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10.54% of orders have more than 60 minutes of total delivery time</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mean delivery time on weekdays is around 28 minutes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mean delivery time on weekends is around 22 minutes</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p2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00000"/>
                </a:solidFill>
              </a:rPr>
              <a:t>Conclusions for cuisine type:</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Given our count plot for cuisine type, we can see that the majority of orders were American, Japanese, Italian and Chinese cuisine.  All other cuisines had less </a:t>
            </a:r>
            <a:r>
              <a:rPr lang="en" sz="1400">
                <a:solidFill>
                  <a:srgbClr val="000000"/>
                </a:solidFill>
              </a:rPr>
              <a:t>than</a:t>
            </a:r>
            <a:r>
              <a:rPr lang="en" sz="1400">
                <a:solidFill>
                  <a:srgbClr val="000000"/>
                </a:solidFill>
              </a:rPr>
              <a:t> 100 orders. </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 Given further analysis we can determine the most popular cuisine ordered on weekends is American.</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"Cuisine vs Cost of the order" box plot shows how cost of the order varies per cuisine type.  We can see that the median cost of French cuisine is the highest.  While Korean and Vietnamese are the lowest.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 As per the "Cuisine vs Food Preparation time" box plot we can see that the median food prep time is the highest for Italian and Thai food.  While Korean and Vietnamese are the quickest to prepare.</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Slide Header</a:t>
            </a:r>
            <a:endParaRPr>
              <a:solidFill>
                <a:srgbClr val="000000"/>
              </a:solidFill>
            </a:endParaRPr>
          </a:p>
        </p:txBody>
      </p:sp>
      <p:sp>
        <p:nvSpPr>
          <p:cNvPr id="306" name="Google Shape;306;p5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1000"/>
              </a:spcAft>
              <a:buClr>
                <a:srgbClr val="000000"/>
              </a:buClr>
              <a:buSzPts val="1400"/>
              <a:buChar char="●"/>
            </a:pPr>
            <a:r>
              <a:rPr lang="en" sz="1400">
                <a:solidFill>
                  <a:schemeClr val="dk1"/>
                </a:solidFill>
              </a:rPr>
              <a:t>Please add any other pointers (if needed)</a:t>
            </a:r>
            <a:endParaRPr sz="1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314" name="Google Shape;314;p54"/>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25" name="Google Shape;125;p2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400">
                <a:solidFill>
                  <a:srgbClr val="000000"/>
                </a:solidFill>
              </a:rPr>
              <a:t>Conclusions for customer ratings: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Out of the ratings that were given the highest rating of 5 was given the most overall, the results were positive.</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vs Delivery” time point plot shows how ratings are impacted by the span of delivery times of the order.  Of the orders which we received ratings for, the lowest rating (3) is given longer delivery times.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vs Food preparation time” point plot shows how ratings are impacted by the span of food preparation times of the order. The lowest rating (3) is given to highest preparation time and spans to the lowest range of time as well.</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i="1" lang="en" sz="1400">
                <a:solidFill>
                  <a:srgbClr val="000000"/>
                </a:solidFill>
              </a:rPr>
              <a:t>Note</a:t>
            </a:r>
            <a:r>
              <a:rPr i="1" lang="en" sz="1400">
                <a:solidFill>
                  <a:srgbClr val="000000"/>
                </a:solidFill>
              </a:rPr>
              <a:t>: of the top 4 restaurants that received the most ratings, the meatball shop has the highest mean rating of 4.5.</a:t>
            </a:r>
            <a:endParaRPr i="1"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rPr i="1" lang="en" sz="1200">
                <a:solidFill>
                  <a:srgbClr val="000000"/>
                </a:solidFill>
              </a:rPr>
              <a:t>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31" name="Google Shape;131;p2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Recommendations: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To enhance customer experience and shorten delivery times it could be beneficial to place more drivers closer to the most popular cuisines.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Given the popularity of the meatball shop, as a promotion, offer a discount at the meatball shop for new customers and for holidays to increase the customer base.</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current business model allows the delivery driver to deliver one order at a time. In order to decrease delivery times, it may be beneficial to have the app calculate weather or not the delivery time can be reduced by delivering more than one order at a time especially for our high demand American cuisines.</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37" name="Google Shape;137;p2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number of </a:t>
            </a:r>
            <a:r>
              <a:rPr lang="en" sz="1400">
                <a:solidFill>
                  <a:srgbClr val="000000"/>
                </a:solidFill>
              </a:rPr>
              <a:t>restaurants</a:t>
            </a:r>
            <a:r>
              <a:rPr lang="en" sz="1400">
                <a:solidFill>
                  <a:srgbClr val="000000"/>
                </a:solidFill>
              </a:rPr>
              <a:t> are increasing day by day and Food Hub would like to enhance </a:t>
            </a:r>
            <a:r>
              <a:rPr lang="en" sz="1400">
                <a:solidFill>
                  <a:srgbClr val="000000"/>
                </a:solidFill>
              </a:rPr>
              <a:t>their</a:t>
            </a:r>
            <a:r>
              <a:rPr lang="en" sz="1400">
                <a:solidFill>
                  <a:srgbClr val="000000"/>
                </a:solidFill>
              </a:rPr>
              <a:t> customer </a:t>
            </a:r>
            <a:r>
              <a:rPr lang="en" sz="1400">
                <a:solidFill>
                  <a:srgbClr val="000000"/>
                </a:solidFill>
              </a:rPr>
              <a:t>experience</a:t>
            </a:r>
            <a:r>
              <a:rPr lang="en" sz="1400">
                <a:solidFill>
                  <a:srgbClr val="000000"/>
                </a:solidFill>
              </a:rPr>
              <a:t> and improve the business.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Our approach to aid Foodhub is by analyzing their food order </a:t>
            </a:r>
            <a:r>
              <a:rPr lang="en" sz="1400">
                <a:solidFill>
                  <a:srgbClr val="000000"/>
                </a:solidFill>
              </a:rPr>
              <a:t>delivery</a:t>
            </a:r>
            <a:r>
              <a:rPr lang="en" sz="1400">
                <a:solidFill>
                  <a:srgbClr val="000000"/>
                </a:solidFill>
              </a:rPr>
              <a:t> data from </a:t>
            </a:r>
            <a:r>
              <a:rPr lang="en" sz="1400">
                <a:solidFill>
                  <a:srgbClr val="000000"/>
                </a:solidFill>
              </a:rPr>
              <a:t>their</a:t>
            </a:r>
            <a:r>
              <a:rPr lang="en" sz="1400">
                <a:solidFill>
                  <a:srgbClr val="000000"/>
                </a:solidFill>
              </a:rPr>
              <a:t> app and providing a Data Scientist view.</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43" name="Google Shape;143;p2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Data has been provided by the food aggregator company</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source of data is from the Food Hub app</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data contains online order and delivery information</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Sample data:</a:t>
            </a:r>
            <a:endParaRPr sz="1400">
              <a:solidFill>
                <a:srgbClr val="000000"/>
              </a:solidFill>
            </a:endParaRPr>
          </a:p>
        </p:txBody>
      </p:sp>
      <p:pic>
        <p:nvPicPr>
          <p:cNvPr id="144" name="Google Shape;144;p29"/>
          <p:cNvPicPr preferRelativeResize="0"/>
          <p:nvPr/>
        </p:nvPicPr>
        <p:blipFill>
          <a:blip r:embed="rId3">
            <a:alphaModFix/>
          </a:blip>
          <a:stretch>
            <a:fillRect/>
          </a:stretch>
        </p:blipFill>
        <p:spPr>
          <a:xfrm>
            <a:off x="278750" y="2679489"/>
            <a:ext cx="8520599" cy="15145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50" name="Google Shape;150;p3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9 columns and 1898 rows (order entries)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following Data Types are present for each attribute:</a:t>
            </a:r>
            <a:endParaRPr sz="1400">
              <a:solidFill>
                <a:srgbClr val="000000"/>
              </a:solidFill>
            </a:endParaRPr>
          </a:p>
          <a:p>
            <a:pPr indent="0" lvl="0" marL="914400" rtl="0" algn="l">
              <a:spcBef>
                <a:spcPts val="1000"/>
              </a:spcBef>
              <a:spcAft>
                <a:spcPts val="0"/>
              </a:spcAft>
              <a:buNone/>
            </a:pPr>
            <a:r>
              <a:rPr lang="en" sz="1100">
                <a:solidFill>
                  <a:srgbClr val="000000"/>
                </a:solidFill>
              </a:rPr>
              <a:t> </a:t>
            </a:r>
            <a:r>
              <a:rPr lang="en" sz="1200">
                <a:solidFill>
                  <a:srgbClr val="000000"/>
                </a:solidFill>
              </a:rPr>
              <a:t>0   order_id                  int64  </a:t>
            </a:r>
            <a:endParaRPr sz="1200">
              <a:solidFill>
                <a:srgbClr val="000000"/>
              </a:solidFill>
            </a:endParaRPr>
          </a:p>
          <a:p>
            <a:pPr indent="0" lvl="0" marL="914400" rtl="0" algn="l">
              <a:spcBef>
                <a:spcPts val="1000"/>
              </a:spcBef>
              <a:spcAft>
                <a:spcPts val="0"/>
              </a:spcAft>
              <a:buNone/>
            </a:pPr>
            <a:r>
              <a:rPr lang="en" sz="1200">
                <a:solidFill>
                  <a:srgbClr val="000000"/>
                </a:solidFill>
              </a:rPr>
              <a:t> 1   customer_id               int64  </a:t>
            </a:r>
            <a:endParaRPr sz="1200">
              <a:solidFill>
                <a:srgbClr val="000000"/>
              </a:solidFill>
            </a:endParaRPr>
          </a:p>
          <a:p>
            <a:pPr indent="0" lvl="0" marL="914400" rtl="0" algn="l">
              <a:spcBef>
                <a:spcPts val="1000"/>
              </a:spcBef>
              <a:spcAft>
                <a:spcPts val="0"/>
              </a:spcAft>
              <a:buNone/>
            </a:pPr>
            <a:r>
              <a:rPr lang="en" sz="1200">
                <a:solidFill>
                  <a:srgbClr val="000000"/>
                </a:solidFill>
              </a:rPr>
              <a:t> 2   restaurant_name           object </a:t>
            </a:r>
            <a:endParaRPr sz="1200">
              <a:solidFill>
                <a:srgbClr val="000000"/>
              </a:solidFill>
            </a:endParaRPr>
          </a:p>
          <a:p>
            <a:pPr indent="0" lvl="0" marL="914400" rtl="0" algn="l">
              <a:spcBef>
                <a:spcPts val="1000"/>
              </a:spcBef>
              <a:spcAft>
                <a:spcPts val="0"/>
              </a:spcAft>
              <a:buNone/>
            </a:pPr>
            <a:r>
              <a:rPr lang="en" sz="1200">
                <a:solidFill>
                  <a:srgbClr val="000000"/>
                </a:solidFill>
              </a:rPr>
              <a:t> 3   cuisine_type              object </a:t>
            </a:r>
            <a:endParaRPr sz="1200">
              <a:solidFill>
                <a:srgbClr val="000000"/>
              </a:solidFill>
            </a:endParaRPr>
          </a:p>
          <a:p>
            <a:pPr indent="0" lvl="0" marL="914400" rtl="0" algn="l">
              <a:spcBef>
                <a:spcPts val="1000"/>
              </a:spcBef>
              <a:spcAft>
                <a:spcPts val="0"/>
              </a:spcAft>
              <a:buNone/>
            </a:pPr>
            <a:r>
              <a:rPr lang="en" sz="1200">
                <a:solidFill>
                  <a:srgbClr val="000000"/>
                </a:solidFill>
              </a:rPr>
              <a:t> 4   cost_of_the_order         float64</a:t>
            </a:r>
            <a:endParaRPr sz="1200">
              <a:solidFill>
                <a:srgbClr val="000000"/>
              </a:solidFill>
            </a:endParaRPr>
          </a:p>
          <a:p>
            <a:pPr indent="0" lvl="0" marL="914400" rtl="0" algn="l">
              <a:spcBef>
                <a:spcPts val="1000"/>
              </a:spcBef>
              <a:spcAft>
                <a:spcPts val="0"/>
              </a:spcAft>
              <a:buNone/>
            </a:pPr>
            <a:r>
              <a:rPr lang="en" sz="1200">
                <a:solidFill>
                  <a:srgbClr val="000000"/>
                </a:solidFill>
              </a:rPr>
              <a:t> 5   day_of_the_week           object </a:t>
            </a:r>
            <a:endParaRPr sz="1200">
              <a:solidFill>
                <a:srgbClr val="000000"/>
              </a:solidFill>
            </a:endParaRPr>
          </a:p>
          <a:p>
            <a:pPr indent="0" lvl="0" marL="914400" rtl="0" algn="l">
              <a:spcBef>
                <a:spcPts val="1000"/>
              </a:spcBef>
              <a:spcAft>
                <a:spcPts val="0"/>
              </a:spcAft>
              <a:buNone/>
            </a:pPr>
            <a:r>
              <a:rPr lang="en" sz="1200">
                <a:solidFill>
                  <a:srgbClr val="000000"/>
                </a:solidFill>
              </a:rPr>
              <a:t> 6   rating                    object </a:t>
            </a:r>
            <a:endParaRPr sz="1200">
              <a:solidFill>
                <a:srgbClr val="000000"/>
              </a:solidFill>
            </a:endParaRPr>
          </a:p>
          <a:p>
            <a:pPr indent="0" lvl="0" marL="914400" rtl="0" algn="l">
              <a:spcBef>
                <a:spcPts val="1000"/>
              </a:spcBef>
              <a:spcAft>
                <a:spcPts val="0"/>
              </a:spcAft>
              <a:buNone/>
            </a:pPr>
            <a:r>
              <a:rPr lang="en" sz="1200">
                <a:solidFill>
                  <a:srgbClr val="000000"/>
                </a:solidFill>
              </a:rPr>
              <a:t> 7   food_preparation_time     int64  </a:t>
            </a:r>
            <a:endParaRPr sz="1200">
              <a:solidFill>
                <a:srgbClr val="000000"/>
              </a:solidFill>
            </a:endParaRPr>
          </a:p>
          <a:p>
            <a:pPr indent="0" lvl="0" marL="914400" rtl="0" algn="l">
              <a:spcBef>
                <a:spcPts val="1000"/>
              </a:spcBef>
              <a:spcAft>
                <a:spcPts val="0"/>
              </a:spcAft>
              <a:buNone/>
            </a:pPr>
            <a:r>
              <a:rPr lang="en" sz="1200">
                <a:solidFill>
                  <a:srgbClr val="000000"/>
                </a:solidFill>
              </a:rPr>
              <a:t> 8   delivery_time             int64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56" name="Google Shape;156;p3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 null values in the data</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However there are 736 of the 1898 orders that have not given a rating.</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