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Nunito SemiBold"/>
      <p:regular r:id="rId32"/>
      <p:bold r:id="rId33"/>
      <p:italic r:id="rId34"/>
      <p:boldItalic r:id="rId35"/>
    </p:embeddedFont>
    <p:embeddedFont>
      <p:font typeface="Roboto"/>
      <p:regular r:id="rId36"/>
      <p:bold r:id="rId37"/>
      <p:italic r:id="rId38"/>
      <p:boldItalic r:id="rId39"/>
    </p:embeddedFont>
    <p:embeddedFont>
      <p:font typeface="Nunito"/>
      <p:regular r:id="rId40"/>
      <p:bold r:id="rId41"/>
      <p:italic r:id="rId42"/>
      <p:boldItalic r:id="rId43"/>
    </p:embeddedFont>
    <p:embeddedFont>
      <p:font typeface="Nunito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julG7/pVRvjJYF0RTGaFSGS0aL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DEC6C1-689E-4DC1-8693-3F643B0CA410}">
  <a:tblStyle styleId="{22DEC6C1-689E-4DC1-8693-3F643B0CA410}"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79F5A1D5-1E99-4467-BF54-E18FA81BFE6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3.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5.xml"/><Relationship Id="rId44" Type="http://schemas.openxmlformats.org/officeDocument/2006/relationships/font" Target="fonts/NunitoExtraBold-bold.fntdata"/><Relationship Id="rId21" Type="http://schemas.openxmlformats.org/officeDocument/2006/relationships/slide" Target="slides/slide14.xml"/><Relationship Id="rId43" Type="http://schemas.openxmlformats.org/officeDocument/2006/relationships/font" Target="fonts/Nunito-boldItalic.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Nunito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SemiBold-bold.fntdata"/><Relationship Id="rId10" Type="http://schemas.openxmlformats.org/officeDocument/2006/relationships/slide" Target="slides/slide3.xml"/><Relationship Id="rId32" Type="http://schemas.openxmlformats.org/officeDocument/2006/relationships/font" Target="fonts/NunitoSemiBold-regular.fntdata"/><Relationship Id="rId13" Type="http://schemas.openxmlformats.org/officeDocument/2006/relationships/slide" Target="slides/slide6.xml"/><Relationship Id="rId35" Type="http://schemas.openxmlformats.org/officeDocument/2006/relationships/font" Target="fonts/NunitoSemiBold-boldItalic.fntdata"/><Relationship Id="rId12" Type="http://schemas.openxmlformats.org/officeDocument/2006/relationships/slide" Target="slides/slide5.xml"/><Relationship Id="rId34" Type="http://schemas.openxmlformats.org/officeDocument/2006/relationships/font" Target="fonts/NunitoSemiBold-italic.fntdata"/><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fc0b712da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efc0b712da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fc0b712da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efc0b712da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fc0b712da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efc0b712da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fc0b712da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efc0b712d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fc0b712da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efc0b712da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fc0b712da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efc0b712da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fc0b712da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efc0b712da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49" name="Google Shape;249;p12: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fc0b712da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efc0b712d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fc0b712da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efc0b712da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fc0b712d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efc0b712d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fc0b712da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efc0b712d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fc0b712da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efc0b712da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14"/>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25"/>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25"/>
          <p:cNvPicPr preferRelativeResize="0"/>
          <p:nvPr/>
        </p:nvPicPr>
        <p:blipFill rotWithShape="1">
          <a:blip r:embed="rId2">
            <a:alphaModFix/>
          </a:blip>
          <a:srcRect b="19149" l="42816" r="37293" t="18358"/>
          <a:stretch/>
        </p:blipFill>
        <p:spPr>
          <a:xfrm>
            <a:off x="6052536" y="514443"/>
            <a:ext cx="2095112" cy="3703320"/>
          </a:xfrm>
          <a:prstGeom prst="rect">
            <a:avLst/>
          </a:prstGeom>
          <a:noFill/>
          <a:ln>
            <a:noFill/>
          </a:ln>
        </p:spPr>
      </p:pic>
      <p:sp>
        <p:nvSpPr>
          <p:cNvPr id="50" name="Google Shape;50;p2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25"/>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p25"/>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p17"/>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p17"/>
          <p:cNvPicPr preferRelativeResize="0"/>
          <p:nvPr/>
        </p:nvPicPr>
        <p:blipFill rotWithShape="1">
          <a:blip r:embed="rId2">
            <a:alphaModFix/>
          </a:blip>
          <a:srcRect b="19149" l="42816" r="37293" t="18358"/>
          <a:stretch/>
        </p:blipFill>
        <p:spPr>
          <a:xfrm>
            <a:off x="6052536" y="514443"/>
            <a:ext cx="2095112" cy="3703320"/>
          </a:xfrm>
          <a:prstGeom prst="rect">
            <a:avLst/>
          </a:prstGeom>
          <a:noFill/>
          <a:ln>
            <a:noFill/>
          </a:ln>
        </p:spPr>
      </p:pic>
      <p:sp>
        <p:nvSpPr>
          <p:cNvPr id="65" name="Google Shape;65;p17"/>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p17"/>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p17"/>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26"/>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p26"/>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p2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2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p2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p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p2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p29"/>
          <p:cNvGraphicFramePr/>
          <p:nvPr/>
        </p:nvGraphicFramePr>
        <p:xfrm>
          <a:off x="201942" y="833662"/>
          <a:ext cx="3000000" cy="3000000"/>
        </p:xfrm>
        <a:graphic>
          <a:graphicData uri="http://schemas.openxmlformats.org/drawingml/2006/table">
            <a:tbl>
              <a:tblPr bandRow="1" firstRow="1">
                <a:noFill/>
                <a:tableStyleId>{22DEC6C1-689E-4DC1-8693-3F643B0CA410}</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p2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3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3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3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p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3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p3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p1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p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3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p1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p19"/>
          <p:cNvGraphicFramePr/>
          <p:nvPr/>
        </p:nvGraphicFramePr>
        <p:xfrm>
          <a:off x="201942" y="833662"/>
          <a:ext cx="3000000" cy="3000000"/>
        </p:xfrm>
        <a:graphic>
          <a:graphicData uri="http://schemas.openxmlformats.org/drawingml/2006/table">
            <a:tbl>
              <a:tblPr bandRow="1" firstRow="1">
                <a:noFill/>
                <a:tableStyleId>{22DEC6C1-689E-4DC1-8693-3F643B0CA410}</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2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p2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p2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p13"/>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p13"/>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p1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3"/>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p13"/>
          <p:cNvGrpSpPr/>
          <p:nvPr/>
        </p:nvGrpSpPr>
        <p:grpSpPr>
          <a:xfrm>
            <a:off x="6593" y="10"/>
            <a:ext cx="175500" cy="709221"/>
            <a:chOff x="6593" y="10"/>
            <a:chExt cx="175500" cy="709221"/>
          </a:xfrm>
        </p:grpSpPr>
        <p:sp>
          <p:nvSpPr>
            <p:cNvPr id="12" name="Google Shape;12;p13"/>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6"/>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p16"/>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p16"/>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p1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6"/>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p16"/>
          <p:cNvGrpSpPr/>
          <p:nvPr/>
        </p:nvGrpSpPr>
        <p:grpSpPr>
          <a:xfrm>
            <a:off x="6593" y="10"/>
            <a:ext cx="175500" cy="709221"/>
            <a:chOff x="6593" y="10"/>
            <a:chExt cx="175500" cy="709221"/>
          </a:xfrm>
        </p:grpSpPr>
        <p:sp>
          <p:nvSpPr>
            <p:cNvPr id="60" name="Google Shape;60;p16"/>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6"/>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58150" y="1412050"/>
            <a:ext cx="68277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Amazon Product Recommendation System</a:t>
            </a:r>
            <a:endParaRPr sz="3600"/>
          </a:p>
        </p:txBody>
      </p:sp>
      <p:sp>
        <p:nvSpPr>
          <p:cNvPr id="106" name="Google Shape;106;p1"/>
          <p:cNvSpPr txBox="1"/>
          <p:nvPr>
            <p:ph type="ctrTitle"/>
          </p:nvPr>
        </p:nvSpPr>
        <p:spPr>
          <a:xfrm>
            <a:off x="1153000" y="2038575"/>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3000"/>
              <a:t>Course Recommendation Systems</a:t>
            </a:r>
            <a:endParaRPr b="0" sz="3000"/>
          </a:p>
        </p:txBody>
      </p:sp>
      <p:sp>
        <p:nvSpPr>
          <p:cNvPr id="107" name="Google Shape;107;p1"/>
          <p:cNvSpPr txBox="1"/>
          <p:nvPr>
            <p:ph type="ctrTitle"/>
          </p:nvPr>
        </p:nvSpPr>
        <p:spPr>
          <a:xfrm>
            <a:off x="1153000" y="24293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Date:  January 27th 2024</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Rank Based Model</a:t>
            </a:r>
            <a:endParaRPr>
              <a:solidFill>
                <a:schemeClr val="lt2"/>
              </a:solidFill>
            </a:endParaRPr>
          </a:p>
        </p:txBody>
      </p:sp>
      <p:sp>
        <p:nvSpPr>
          <p:cNvPr id="164" name="Google Shape;164;p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a:t>
            </a:r>
            <a:r>
              <a:rPr lang="en" sz="1400">
                <a:solidFill>
                  <a:srgbClr val="000000"/>
                </a:solidFill>
              </a:rPr>
              <a:t>pproach we took to build the Rank-based Model was:</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By calculating the average rating per product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Calculating the count of </a:t>
            </a:r>
            <a:r>
              <a:rPr lang="en" sz="1400">
                <a:solidFill>
                  <a:srgbClr val="000000"/>
                </a:solidFill>
              </a:rPr>
              <a:t>rating</a:t>
            </a:r>
            <a:r>
              <a:rPr lang="en" sz="1400">
                <a:solidFill>
                  <a:srgbClr val="000000"/>
                </a:solidFill>
              </a:rPr>
              <a:t> per product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Created a dataframe with calculated average and count of ratings</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We then sorted by average of ratings in the </a:t>
            </a:r>
            <a:r>
              <a:rPr lang="en" sz="1400">
                <a:solidFill>
                  <a:srgbClr val="000000"/>
                </a:solidFill>
              </a:rPr>
              <a:t>descending</a:t>
            </a:r>
            <a:r>
              <a:rPr lang="en" sz="1400">
                <a:solidFill>
                  <a:srgbClr val="000000"/>
                </a:solidFill>
              </a:rPr>
              <a:t> order</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Then we took a look at the first five records of the rating dataset</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sz="1400">
                <a:solidFill>
                  <a:srgbClr val="000000"/>
                </a:solidFill>
              </a:rPr>
              <a:t>We then defined a function to get the top n products based on the highest average rating and minimum interactions</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efc0b712da_0_5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Rank Based Model</a:t>
            </a:r>
            <a:endParaRPr>
              <a:solidFill>
                <a:schemeClr val="lt2"/>
              </a:solidFill>
            </a:endParaRPr>
          </a:p>
        </p:txBody>
      </p:sp>
      <p:sp>
        <p:nvSpPr>
          <p:cNvPr id="170" name="Google Shape;170;g1efc0b712da_0_5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Observations about the recommendations made using Rank-based Model.</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b="1" lang="en" sz="1400">
                <a:solidFill>
                  <a:srgbClr val="000000"/>
                </a:solidFill>
              </a:rPr>
              <a:t>Top 5 products </a:t>
            </a:r>
            <a:r>
              <a:rPr lang="en" sz="1400">
                <a:solidFill>
                  <a:srgbClr val="000000"/>
                </a:solidFill>
              </a:rPr>
              <a:t>with 50 minimum interactions based on popularity</a:t>
            </a:r>
            <a:br>
              <a:rPr lang="en" sz="1400">
                <a:solidFill>
                  <a:srgbClr val="000000"/>
                </a:solidFill>
              </a:rPr>
            </a:br>
            <a:r>
              <a:rPr lang="en" sz="1400">
                <a:solidFill>
                  <a:srgbClr val="000000"/>
                </a:solidFill>
              </a:rPr>
              <a:t>'B002E6R7NG', 'B004I763AW', 'B003J9QQWU', 'B0043ZLFXE', 'B000TMFYBO'</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b="1" lang="en" sz="1400">
                <a:solidFill>
                  <a:srgbClr val="000000"/>
                </a:solidFill>
              </a:rPr>
              <a:t>Top 5 products </a:t>
            </a:r>
            <a:r>
              <a:rPr lang="en" sz="1400">
                <a:solidFill>
                  <a:srgbClr val="000000"/>
                </a:solidFill>
              </a:rPr>
              <a:t>with 100 minimum interactions based on popularity</a:t>
            </a:r>
            <a:br>
              <a:rPr lang="en" sz="1400">
                <a:solidFill>
                  <a:srgbClr val="000000"/>
                </a:solidFill>
              </a:rPr>
            </a:br>
            <a:r>
              <a:rPr lang="en" sz="1400">
                <a:solidFill>
                  <a:srgbClr val="000000"/>
                </a:solidFill>
              </a:rPr>
              <a:t>'B00GMRCAC6', 'B008I6RVZU', 'B00CG70K78', 'B000053HC5', 'B008VGCT9K'</a:t>
            </a:r>
            <a:endParaRPr sz="1050">
              <a:solidFill>
                <a:srgbClr val="212121"/>
              </a:solidFill>
              <a:highlight>
                <a:srgbClr val="FFFFFF"/>
              </a:highlight>
              <a:latin typeface="Courier New"/>
              <a:ea typeface="Courier New"/>
              <a:cs typeface="Courier New"/>
              <a:sym typeface="Courier New"/>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a:t>Observations about the model performance for the model with default parameters</a:t>
            </a:r>
            <a:endParaRPr/>
          </a:p>
          <a:p>
            <a:pPr indent="-317500" lvl="1" marL="914400" rtl="0" algn="l">
              <a:lnSpc>
                <a:spcPct val="115000"/>
              </a:lnSpc>
              <a:spcBef>
                <a:spcPts val="1000"/>
              </a:spcBef>
              <a:spcAft>
                <a:spcPts val="0"/>
              </a:spcAft>
              <a:buClr>
                <a:srgbClr val="000000"/>
              </a:buClr>
              <a:buSzPts val="1400"/>
              <a:buChar char="○"/>
            </a:pPr>
            <a:r>
              <a:rPr lang="en"/>
              <a:t>We have calculated RMSE to check how far the overall predicted ratings are from the ratings.</a:t>
            </a:r>
            <a:endParaRPr/>
          </a:p>
          <a:p>
            <a:pPr indent="-304800" lvl="1" marL="914400" rtl="0" algn="l">
              <a:spcBef>
                <a:spcPts val="0"/>
              </a:spcBef>
              <a:spcAft>
                <a:spcPts val="0"/>
              </a:spcAft>
              <a:buClr>
                <a:srgbClr val="212121"/>
              </a:buClr>
              <a:buSzPts val="1200"/>
              <a:buFont typeface="Roboto"/>
              <a:buChar char="○"/>
            </a:pPr>
            <a:r>
              <a:rPr lang="en"/>
              <a:t>Intuition of Recall - We are getting a recall of 0.70, which means out of all the relevant products, 70% are recommended.</a:t>
            </a:r>
            <a:endParaRPr/>
          </a:p>
          <a:p>
            <a:pPr indent="-304800" lvl="1" marL="914400" rtl="0" algn="l">
              <a:spcBef>
                <a:spcPts val="0"/>
              </a:spcBef>
              <a:spcAft>
                <a:spcPts val="0"/>
              </a:spcAft>
              <a:buClr>
                <a:srgbClr val="212121"/>
              </a:buClr>
              <a:buSzPts val="1200"/>
              <a:buFont typeface="Roboto"/>
              <a:buChar char="○"/>
            </a:pPr>
            <a:r>
              <a:rPr lang="en"/>
              <a:t>Intuition of Precision - We are getting a precision of almost 0.867, which means out of all the recommended products, 86.7% are relevant.</a:t>
            </a:r>
            <a:endParaRPr/>
          </a:p>
          <a:p>
            <a:pPr indent="-304800" lvl="1" marL="914400" rtl="0" algn="l">
              <a:spcBef>
                <a:spcPts val="0"/>
              </a:spcBef>
              <a:spcAft>
                <a:spcPts val="0"/>
              </a:spcAft>
              <a:buClr>
                <a:srgbClr val="212121"/>
              </a:buClr>
              <a:buSzPts val="1200"/>
              <a:buFont typeface="Roboto"/>
              <a:buChar char="○"/>
            </a:pPr>
            <a:r>
              <a:rPr lang="en"/>
              <a:t>Here F_1 score of the baseline model is almost 0.775. It indicates that most recommended products were relevant and relevant products were recommended. We will try to improve this later by using GridSearchCV by tuning different hyperparameters of this algorithm.</a:t>
            </a:r>
            <a:endParaRPr b="1"/>
          </a:p>
          <a:p>
            <a:pPr indent="-317500" lvl="0" marL="457200" rtl="0" algn="l">
              <a:lnSpc>
                <a:spcPct val="115000"/>
              </a:lnSpc>
              <a:spcBef>
                <a:spcPts val="1000"/>
              </a:spcBef>
              <a:spcAft>
                <a:spcPts val="0"/>
              </a:spcAft>
              <a:buClr>
                <a:srgbClr val="000000"/>
              </a:buClr>
              <a:buSzPts val="1400"/>
              <a:buChar char="●"/>
            </a:pPr>
            <a:r>
              <a:rPr lang="en"/>
              <a:t> </a:t>
            </a:r>
            <a:r>
              <a:rPr lang="en">
                <a:solidFill>
                  <a:schemeClr val="dk1"/>
                </a:solidFill>
              </a:rPr>
              <a:t>Observations </a:t>
            </a:r>
            <a:r>
              <a:rPr lang="en"/>
              <a:t>post hyperparameter tuning. Compare the performance.</a:t>
            </a:r>
            <a:endParaRPr/>
          </a:p>
          <a:p>
            <a:pPr indent="-317500" lvl="1" marL="914400" rtl="0" algn="l">
              <a:lnSpc>
                <a:spcPct val="115000"/>
              </a:lnSpc>
              <a:spcBef>
                <a:spcPts val="1000"/>
              </a:spcBef>
              <a:spcAft>
                <a:spcPts val="0"/>
              </a:spcAft>
              <a:buClr>
                <a:srgbClr val="000000"/>
              </a:buClr>
              <a:buSzPts val="1400"/>
              <a:buChar char="○"/>
            </a:pPr>
            <a:r>
              <a:rPr lang="en"/>
              <a:t>After tuning hyperparameters, RMSE for the test set has reduced from 1.03 to 0.97. We can observe that after tuning the hyperparameters, the tuned model's F-1 score stayed relatively the same reduced from 0.775 to  0.78 in comparison to the baseline model. As a result, we can say that the model's performance improved slightly after hyperparameter tuning.</a:t>
            </a:r>
            <a:endParaRPr sz="1400">
              <a:solidFill>
                <a:srgbClr val="000000"/>
              </a:solidFill>
            </a:endParaRPr>
          </a:p>
        </p:txBody>
      </p:sp>
      <p:sp>
        <p:nvSpPr>
          <p:cNvPr id="176" name="Google Shape;176;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User-User Similarity-based Model</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efc0b712da_0_8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a:t>We didn’t see any difference in the</a:t>
            </a:r>
            <a:r>
              <a:rPr lang="en"/>
              <a:t> predictions of both models.</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182" name="Google Shape;182;g1efc0b712da_0_8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User-User Similarity-based Model</a:t>
            </a:r>
            <a:endParaRPr>
              <a:solidFill>
                <a:schemeClr val="lt2"/>
              </a:solidFill>
            </a:endParaRPr>
          </a:p>
        </p:txBody>
      </p:sp>
      <p:graphicFrame>
        <p:nvGraphicFramePr>
          <p:cNvPr id="183" name="Google Shape;183;g1efc0b712da_0_87"/>
          <p:cNvGraphicFramePr/>
          <p:nvPr/>
        </p:nvGraphicFramePr>
        <p:xfrm>
          <a:off x="460438" y="1511350"/>
          <a:ext cx="3000000" cy="3000000"/>
        </p:xfrm>
        <a:graphic>
          <a:graphicData uri="http://schemas.openxmlformats.org/drawingml/2006/table">
            <a:tbl>
              <a:tblPr>
                <a:noFill/>
                <a:tableStyleId>{79F5A1D5-1E99-4467-BF54-E18FA81BFE65}</a:tableStyleId>
              </a:tblPr>
              <a:tblGrid>
                <a:gridCol w="1889950"/>
                <a:gridCol w="1437200"/>
                <a:gridCol w="1622575"/>
                <a:gridCol w="1541975"/>
                <a:gridCol w="970475"/>
                <a:gridCol w="760925"/>
              </a:tblGrid>
              <a:tr h="907725">
                <a:tc>
                  <a:txBody>
                    <a:bodyPr/>
                    <a:lstStyle/>
                    <a:p>
                      <a:pPr indent="0" lvl="0" marL="0" rtl="0" algn="l">
                        <a:spcBef>
                          <a:spcPts val="0"/>
                        </a:spcBef>
                        <a:spcAft>
                          <a:spcPts val="0"/>
                        </a:spcAft>
                        <a:buNone/>
                      </a:pPr>
                      <a:r>
                        <a:rPr lang="en"/>
                        <a:t>userId</a:t>
                      </a:r>
                      <a:endParaRPr/>
                    </a:p>
                  </a:txBody>
                  <a:tcPr marT="91425" marB="91425" marR="91425" marL="91425"/>
                </a:tc>
                <a:tc>
                  <a:txBody>
                    <a:bodyPr/>
                    <a:lstStyle/>
                    <a:p>
                      <a:pPr indent="0" lvl="0" marL="0" rtl="0" algn="l">
                        <a:spcBef>
                          <a:spcPts val="0"/>
                        </a:spcBef>
                        <a:spcAft>
                          <a:spcPts val="0"/>
                        </a:spcAft>
                        <a:buNone/>
                      </a:pPr>
                      <a:r>
                        <a:rPr lang="en"/>
                        <a:t>productId</a:t>
                      </a:r>
                      <a:endParaRPr/>
                    </a:p>
                  </a:txBody>
                  <a:tcPr marT="91425" marB="91425" marR="91425" marL="91425"/>
                </a:tc>
                <a:tc>
                  <a:txBody>
                    <a:bodyPr/>
                    <a:lstStyle/>
                    <a:p>
                      <a:pPr indent="0" lvl="0" marL="0" rtl="0" algn="l">
                        <a:spcBef>
                          <a:spcPts val="0"/>
                        </a:spcBef>
                        <a:spcAft>
                          <a:spcPts val="0"/>
                        </a:spcAft>
                        <a:buNone/>
                      </a:pPr>
                      <a:r>
                        <a:rPr lang="en"/>
                        <a:t>Already interacted with the product</a:t>
                      </a:r>
                      <a:endParaRPr/>
                    </a:p>
                  </a:txBody>
                  <a:tcPr marT="91425" marB="91425" marR="91425" marL="91425"/>
                </a:tc>
                <a:tc>
                  <a:txBody>
                    <a:bodyPr/>
                    <a:lstStyle/>
                    <a:p>
                      <a:pPr indent="0" lvl="0" marL="0" rtl="0" algn="l">
                        <a:spcBef>
                          <a:spcPts val="0"/>
                        </a:spcBef>
                        <a:spcAft>
                          <a:spcPts val="0"/>
                        </a:spcAft>
                        <a:buNone/>
                      </a:pPr>
                      <a:r>
                        <a:rPr lang="en"/>
                        <a:t>Model </a:t>
                      </a:r>
                      <a:r>
                        <a:rPr lang="en"/>
                        <a:t>with hyperparameters tuning</a:t>
                      </a:r>
                      <a:endParaRPr/>
                    </a:p>
                  </a:txBody>
                  <a:tcPr marT="91425" marB="91425" marR="91425" marL="91425"/>
                </a:tc>
                <a:tc>
                  <a:txBody>
                    <a:bodyPr/>
                    <a:lstStyle/>
                    <a:p>
                      <a:pPr indent="0" lvl="0" marL="0" rtl="0" algn="l">
                        <a:spcBef>
                          <a:spcPts val="0"/>
                        </a:spcBef>
                        <a:spcAft>
                          <a:spcPts val="0"/>
                        </a:spcAft>
                        <a:buNone/>
                      </a:pPr>
                      <a:r>
                        <a:rPr lang="en"/>
                        <a:t>P</a:t>
                      </a:r>
                      <a:r>
                        <a:rPr lang="en"/>
                        <a:t>redicted rating</a:t>
                      </a:r>
                      <a:endParaRPr/>
                    </a:p>
                  </a:txBody>
                  <a:tcPr marT="91425" marB="91425" marR="91425" marL="91425"/>
                </a:tc>
                <a:tc>
                  <a:txBody>
                    <a:bodyPr/>
                    <a:lstStyle/>
                    <a:p>
                      <a:pPr indent="0" lvl="0" marL="0" rtl="0" algn="l">
                        <a:spcBef>
                          <a:spcPts val="0"/>
                        </a:spcBef>
                        <a:spcAft>
                          <a:spcPts val="0"/>
                        </a:spcAft>
                        <a:buNone/>
                      </a:pPr>
                      <a:r>
                        <a:rPr lang="en"/>
                        <a:t>Actual rating</a:t>
                      </a:r>
                      <a:endParaRPr/>
                    </a:p>
                  </a:txBody>
                  <a:tcPr marT="91425" marB="91425" marR="91425" marL="91425"/>
                </a:tc>
              </a:tr>
              <a:tr h="376175">
                <a:tc>
                  <a:txBody>
                    <a:bodyPr/>
                    <a:lstStyle/>
                    <a:p>
                      <a:pPr indent="0" lvl="0" marL="0" rtl="0" algn="l">
                        <a:spcBef>
                          <a:spcPts val="0"/>
                        </a:spcBef>
                        <a:spcAft>
                          <a:spcPts val="0"/>
                        </a:spcAft>
                        <a:buNone/>
                      </a:pPr>
                      <a:r>
                        <a:rPr lang="en"/>
                        <a:t>A3LDPF5FMB782Z</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42400">
                <a:tc>
                  <a:txBody>
                    <a:bodyPr/>
                    <a:lstStyle/>
                    <a:p>
                      <a:pPr indent="0" lvl="0" marL="0" rtl="0" algn="l">
                        <a:spcBef>
                          <a:spcPts val="0"/>
                        </a:spcBef>
                        <a:spcAft>
                          <a:spcPts val="0"/>
                        </a:spcAft>
                        <a:buNone/>
                      </a:pPr>
                      <a:r>
                        <a:rPr lang="en"/>
                        <a:t>A3LDPF5FMB782Z</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76175">
                <a:tc>
                  <a:txBody>
                    <a:bodyPr/>
                    <a:lstStyle/>
                    <a:p>
                      <a:pPr indent="0" lvl="0" marL="0" rtl="0" algn="l">
                        <a:spcBef>
                          <a:spcPts val="0"/>
                        </a:spcBef>
                        <a:spcAft>
                          <a:spcPts val="0"/>
                        </a:spcAft>
                        <a:buNone/>
                      </a:pPr>
                      <a:r>
                        <a:rPr lang="en"/>
                        <a:t>A34BZM6S9L7QI4</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76175">
                <a:tc>
                  <a:txBody>
                    <a:bodyPr/>
                    <a:lstStyle/>
                    <a:p>
                      <a:pPr indent="0" lvl="0" marL="0" rtl="0" algn="l">
                        <a:spcBef>
                          <a:spcPts val="0"/>
                        </a:spcBef>
                        <a:spcAft>
                          <a:spcPts val="0"/>
                        </a:spcAft>
                        <a:buNone/>
                      </a:pPr>
                      <a:r>
                        <a:rPr lang="en"/>
                        <a:t>A34BZM6S9L7QI4</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SzPts val="1500"/>
              <a:buChar char="●"/>
            </a:pPr>
            <a:r>
              <a:rPr lang="en">
                <a:solidFill>
                  <a:schemeClr val="dk1"/>
                </a:solidFill>
              </a:rPr>
              <a:t>Observations about the model performance for the model with default parameters</a:t>
            </a:r>
            <a:r>
              <a:rPr lang="en"/>
              <a:t>:</a:t>
            </a:r>
            <a:endParaRPr/>
          </a:p>
          <a:p>
            <a:pPr indent="-311150" lvl="1" marL="914400" rtl="0" algn="l">
              <a:lnSpc>
                <a:spcPct val="115000"/>
              </a:lnSpc>
              <a:spcBef>
                <a:spcPts val="1000"/>
              </a:spcBef>
              <a:spcAft>
                <a:spcPts val="0"/>
              </a:spcAft>
              <a:buSzPts val="1300"/>
              <a:buChar char="○"/>
            </a:pPr>
            <a:r>
              <a:rPr lang="en"/>
              <a:t>The baseline model is giving a good F_1 0.761 (Greater than .70) score. We try to improve this by using GridSearchCV by tuning different hyperparameters of this algorithm.</a:t>
            </a:r>
            <a:endParaRPr/>
          </a:p>
          <a:p>
            <a:pPr indent="-323850" lvl="0" marL="457200" rtl="0" algn="l">
              <a:spcBef>
                <a:spcPts val="1000"/>
              </a:spcBef>
              <a:spcAft>
                <a:spcPts val="0"/>
              </a:spcAft>
              <a:buSzPts val="1500"/>
              <a:buChar char="●"/>
            </a:pPr>
            <a:r>
              <a:rPr lang="en">
                <a:solidFill>
                  <a:schemeClr val="dk1"/>
                </a:solidFill>
              </a:rPr>
              <a:t> Observations post hyperparameter tuning. Compare the performance.</a:t>
            </a:r>
            <a:endParaRPr>
              <a:solidFill>
                <a:schemeClr val="dk1"/>
              </a:solidFill>
            </a:endParaRPr>
          </a:p>
          <a:p>
            <a:pPr indent="-311150" lvl="1" marL="914400" rtl="0" algn="l">
              <a:spcBef>
                <a:spcPts val="1000"/>
              </a:spcBef>
              <a:spcAft>
                <a:spcPts val="0"/>
              </a:spcAft>
              <a:buClr>
                <a:schemeClr val="dk1"/>
              </a:buClr>
              <a:buSzPts val="1300"/>
              <a:buChar char="○"/>
            </a:pPr>
            <a:r>
              <a:rPr lang="en">
                <a:solidFill>
                  <a:schemeClr val="dk1"/>
                </a:solidFill>
              </a:rPr>
              <a:t>We observe that after tuning hyperparameters, RMSE for the test set has reduced to 0.9748 from 1.0232.  F_1 score of the tuned model is also slightly better than the baseline model to 0.762 from 0.761. So, the model performance has improved slightly after hyperparameter tuning.</a:t>
            </a:r>
            <a:endParaRPr>
              <a:solidFill>
                <a:schemeClr val="dk1"/>
              </a:solidFill>
            </a:endParaRPr>
          </a:p>
          <a:p>
            <a:pPr indent="0" lvl="0" marL="0" rtl="0" algn="l">
              <a:lnSpc>
                <a:spcPct val="115000"/>
              </a:lnSpc>
              <a:spcBef>
                <a:spcPts val="1000"/>
              </a:spcBef>
              <a:spcAft>
                <a:spcPts val="0"/>
              </a:spcAft>
              <a:buSzPts val="1500"/>
              <a:buNone/>
            </a:pPr>
            <a:r>
              <a:t/>
            </a:r>
            <a:endParaRPr sz="1400">
              <a:solidFill>
                <a:srgbClr val="000000"/>
              </a:solidFill>
            </a:endParaRPr>
          </a:p>
        </p:txBody>
      </p:sp>
      <p:sp>
        <p:nvSpPr>
          <p:cNvPr id="189" name="Google Shape;189;p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Item-Item Similarity-based Model</a:t>
            </a:r>
            <a:endParaRPr>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efc0b712da_0_10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solidFill>
                  <a:schemeClr val="dk1"/>
                </a:solidFill>
              </a:rPr>
              <a:t>We didn’t see any difference in the predictions of both models.</a:t>
            </a:r>
            <a:endParaRPr/>
          </a:p>
          <a:p>
            <a:pPr indent="0" lvl="0" marL="457200" rtl="0" algn="l">
              <a:lnSpc>
                <a:spcPct val="115000"/>
              </a:lnSpc>
              <a:spcBef>
                <a:spcPts val="1000"/>
              </a:spcBef>
              <a:spcAft>
                <a:spcPts val="0"/>
              </a:spcAft>
              <a:buSzPts val="1500"/>
              <a:buNone/>
            </a:pPr>
            <a:r>
              <a:t/>
            </a:r>
            <a:endParaRPr/>
          </a:p>
          <a:p>
            <a:pPr indent="0" lvl="0" marL="0" rtl="0" algn="l">
              <a:lnSpc>
                <a:spcPct val="115000"/>
              </a:lnSpc>
              <a:spcBef>
                <a:spcPts val="1000"/>
              </a:spcBef>
              <a:spcAft>
                <a:spcPts val="0"/>
              </a:spcAft>
              <a:buSzPts val="1500"/>
              <a:buNone/>
            </a:pPr>
            <a:r>
              <a:t/>
            </a:r>
            <a:endParaRPr sz="1400">
              <a:solidFill>
                <a:srgbClr val="000000"/>
              </a:solidFill>
            </a:endParaRPr>
          </a:p>
        </p:txBody>
      </p:sp>
      <p:sp>
        <p:nvSpPr>
          <p:cNvPr id="195" name="Google Shape;195;g1efc0b712da_0_10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Item-Item Similarity-based Model</a:t>
            </a:r>
            <a:endParaRPr>
              <a:solidFill>
                <a:schemeClr val="lt2"/>
              </a:solidFill>
            </a:endParaRPr>
          </a:p>
        </p:txBody>
      </p:sp>
      <p:graphicFrame>
        <p:nvGraphicFramePr>
          <p:cNvPr id="196" name="Google Shape;196;g1efc0b712da_0_106"/>
          <p:cNvGraphicFramePr/>
          <p:nvPr/>
        </p:nvGraphicFramePr>
        <p:xfrm>
          <a:off x="460438" y="1695250"/>
          <a:ext cx="3000000" cy="3000000"/>
        </p:xfrm>
        <a:graphic>
          <a:graphicData uri="http://schemas.openxmlformats.org/drawingml/2006/table">
            <a:tbl>
              <a:tblPr>
                <a:noFill/>
                <a:tableStyleId>{79F5A1D5-1E99-4467-BF54-E18FA81BFE65}</a:tableStyleId>
              </a:tblPr>
              <a:tblGrid>
                <a:gridCol w="1889950"/>
                <a:gridCol w="1437200"/>
                <a:gridCol w="1622575"/>
                <a:gridCol w="1541975"/>
                <a:gridCol w="970475"/>
                <a:gridCol w="760925"/>
              </a:tblGrid>
              <a:tr h="907725">
                <a:tc>
                  <a:txBody>
                    <a:bodyPr/>
                    <a:lstStyle/>
                    <a:p>
                      <a:pPr indent="0" lvl="0" marL="0" rtl="0" algn="l">
                        <a:spcBef>
                          <a:spcPts val="0"/>
                        </a:spcBef>
                        <a:spcAft>
                          <a:spcPts val="0"/>
                        </a:spcAft>
                        <a:buNone/>
                      </a:pPr>
                      <a:r>
                        <a:rPr lang="en"/>
                        <a:t>userId</a:t>
                      </a:r>
                      <a:endParaRPr/>
                    </a:p>
                  </a:txBody>
                  <a:tcPr marT="91425" marB="91425" marR="91425" marL="91425"/>
                </a:tc>
                <a:tc>
                  <a:txBody>
                    <a:bodyPr/>
                    <a:lstStyle/>
                    <a:p>
                      <a:pPr indent="0" lvl="0" marL="0" rtl="0" algn="l">
                        <a:spcBef>
                          <a:spcPts val="0"/>
                        </a:spcBef>
                        <a:spcAft>
                          <a:spcPts val="0"/>
                        </a:spcAft>
                        <a:buNone/>
                      </a:pPr>
                      <a:r>
                        <a:rPr lang="en"/>
                        <a:t>productId</a:t>
                      </a:r>
                      <a:endParaRPr/>
                    </a:p>
                  </a:txBody>
                  <a:tcPr marT="91425" marB="91425" marR="91425" marL="91425"/>
                </a:tc>
                <a:tc>
                  <a:txBody>
                    <a:bodyPr/>
                    <a:lstStyle/>
                    <a:p>
                      <a:pPr indent="0" lvl="0" marL="0" rtl="0" algn="l">
                        <a:spcBef>
                          <a:spcPts val="0"/>
                        </a:spcBef>
                        <a:spcAft>
                          <a:spcPts val="0"/>
                        </a:spcAft>
                        <a:buNone/>
                      </a:pPr>
                      <a:r>
                        <a:rPr lang="en"/>
                        <a:t>I</a:t>
                      </a:r>
                      <a:r>
                        <a:rPr lang="en"/>
                        <a:t>nteraction with the product</a:t>
                      </a:r>
                      <a:endParaRPr/>
                    </a:p>
                  </a:txBody>
                  <a:tcPr marT="91425" marB="91425" marR="91425" marL="91425"/>
                </a:tc>
                <a:tc>
                  <a:txBody>
                    <a:bodyPr/>
                    <a:lstStyle/>
                    <a:p>
                      <a:pPr indent="0" lvl="0" marL="0" rtl="0" algn="l">
                        <a:spcBef>
                          <a:spcPts val="0"/>
                        </a:spcBef>
                        <a:spcAft>
                          <a:spcPts val="0"/>
                        </a:spcAft>
                        <a:buNone/>
                      </a:pPr>
                      <a:r>
                        <a:rPr lang="en"/>
                        <a:t>Model with hyperparameters tuning</a:t>
                      </a:r>
                      <a:endParaRPr/>
                    </a:p>
                  </a:txBody>
                  <a:tcPr marT="91425" marB="91425" marR="91425" marL="91425"/>
                </a:tc>
                <a:tc>
                  <a:txBody>
                    <a:bodyPr/>
                    <a:lstStyle/>
                    <a:p>
                      <a:pPr indent="0" lvl="0" marL="0" rtl="0" algn="l">
                        <a:spcBef>
                          <a:spcPts val="0"/>
                        </a:spcBef>
                        <a:spcAft>
                          <a:spcPts val="0"/>
                        </a:spcAft>
                        <a:buNone/>
                      </a:pPr>
                      <a:r>
                        <a:rPr lang="en"/>
                        <a:t>Predicted rating</a:t>
                      </a:r>
                      <a:endParaRPr/>
                    </a:p>
                  </a:txBody>
                  <a:tcPr marT="91425" marB="91425" marR="91425" marL="91425"/>
                </a:tc>
                <a:tc>
                  <a:txBody>
                    <a:bodyPr/>
                    <a:lstStyle/>
                    <a:p>
                      <a:pPr indent="0" lvl="0" marL="0" rtl="0" algn="l">
                        <a:spcBef>
                          <a:spcPts val="0"/>
                        </a:spcBef>
                        <a:spcAft>
                          <a:spcPts val="0"/>
                        </a:spcAft>
                        <a:buNone/>
                      </a:pPr>
                      <a:r>
                        <a:rPr lang="en"/>
                        <a:t>Actual rating</a:t>
                      </a:r>
                      <a:endParaRPr/>
                    </a:p>
                  </a:txBody>
                  <a:tcPr marT="91425" marB="91425" marR="91425" marL="91425"/>
                </a:tc>
              </a:tr>
              <a:tr h="376175">
                <a:tc>
                  <a:txBody>
                    <a:bodyPr/>
                    <a:lstStyle/>
                    <a:p>
                      <a:pPr indent="0" lvl="0" marL="0" rtl="0" algn="l">
                        <a:spcBef>
                          <a:spcPts val="0"/>
                        </a:spcBef>
                        <a:spcAft>
                          <a:spcPts val="0"/>
                        </a:spcAft>
                        <a:buNone/>
                      </a:pPr>
                      <a:r>
                        <a:rPr lang="en"/>
                        <a:t>A3LDPF5FMB782Z</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42400">
                <a:tc>
                  <a:txBody>
                    <a:bodyPr/>
                    <a:lstStyle/>
                    <a:p>
                      <a:pPr indent="0" lvl="0" marL="0" rtl="0" algn="l">
                        <a:spcBef>
                          <a:spcPts val="0"/>
                        </a:spcBef>
                        <a:spcAft>
                          <a:spcPts val="0"/>
                        </a:spcAft>
                        <a:buNone/>
                      </a:pPr>
                      <a:r>
                        <a:rPr lang="en"/>
                        <a:t>A3LDPF5FMB782Z</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76175">
                <a:tc>
                  <a:txBody>
                    <a:bodyPr/>
                    <a:lstStyle/>
                    <a:p>
                      <a:pPr indent="0" lvl="0" marL="0" rtl="0" algn="l">
                        <a:spcBef>
                          <a:spcPts val="0"/>
                        </a:spcBef>
                        <a:spcAft>
                          <a:spcPts val="0"/>
                        </a:spcAft>
                        <a:buNone/>
                      </a:pPr>
                      <a:r>
                        <a:rPr lang="en"/>
                        <a:t>A34BZM6S9L7QI4</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76175">
                <a:tc>
                  <a:txBody>
                    <a:bodyPr/>
                    <a:lstStyle/>
                    <a:p>
                      <a:pPr indent="0" lvl="0" marL="0" rtl="0" algn="l">
                        <a:spcBef>
                          <a:spcPts val="0"/>
                        </a:spcBef>
                        <a:spcAft>
                          <a:spcPts val="0"/>
                        </a:spcAft>
                        <a:buNone/>
                      </a:pPr>
                      <a:r>
                        <a:rPr lang="en"/>
                        <a:t>A34BZM6S9L7QI4</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23850" lvl="0" marL="457200" rtl="0" algn="l">
              <a:spcBef>
                <a:spcPts val="1000"/>
              </a:spcBef>
              <a:spcAft>
                <a:spcPts val="0"/>
              </a:spcAft>
              <a:buClr>
                <a:schemeClr val="dk1"/>
              </a:buClr>
              <a:buSzPts val="1500"/>
              <a:buChar char="●"/>
            </a:pPr>
            <a:r>
              <a:rPr lang="en">
                <a:solidFill>
                  <a:schemeClr val="dk1"/>
                </a:solidFill>
              </a:rPr>
              <a:t>Observations about the model performance for the model with default parameters:</a:t>
            </a:r>
            <a:endParaRPr>
              <a:solidFill>
                <a:schemeClr val="dk1"/>
              </a:solidFill>
            </a:endParaRPr>
          </a:p>
          <a:p>
            <a:pPr indent="-311150" lvl="1" marL="914400" rtl="0" algn="l">
              <a:spcBef>
                <a:spcPts val="1000"/>
              </a:spcBef>
              <a:spcAft>
                <a:spcPts val="0"/>
              </a:spcAft>
              <a:buClr>
                <a:schemeClr val="dk1"/>
              </a:buClr>
              <a:buSzPts val="1300"/>
              <a:buChar char="○"/>
            </a:pPr>
            <a:r>
              <a:rPr lang="en">
                <a:solidFill>
                  <a:schemeClr val="dk1"/>
                </a:solidFill>
              </a:rPr>
              <a:t>We observe that the baseline F_1 score for the matrix factorization model on the test set is slightly higher (0.781) in comparison to the F_1 score for the user-user similarity-based recommendation system (0.775) and the same in comparison to the optimized user-user similarity-based recommendation system (0.78).</a:t>
            </a:r>
            <a:endParaRPr>
              <a:solidFill>
                <a:schemeClr val="dk1"/>
              </a:solidFill>
            </a:endParaRPr>
          </a:p>
          <a:p>
            <a:pPr indent="-311150" lvl="1" marL="914400" rtl="0" algn="l">
              <a:spcBef>
                <a:spcPts val="1000"/>
              </a:spcBef>
              <a:spcAft>
                <a:spcPts val="0"/>
              </a:spcAft>
              <a:buClr>
                <a:schemeClr val="dk1"/>
              </a:buClr>
              <a:buSzPts val="1300"/>
              <a:buChar char="○"/>
            </a:pPr>
            <a:r>
              <a:rPr lang="en">
                <a:solidFill>
                  <a:schemeClr val="dk1"/>
                </a:solidFill>
              </a:rPr>
              <a:t>The result for SVD is better than both baseline and optimized item-item similarity-based recommendation systems.</a:t>
            </a:r>
            <a:endParaRPr>
              <a:solidFill>
                <a:schemeClr val="dk1"/>
              </a:solidFill>
            </a:endParaRPr>
          </a:p>
          <a:p>
            <a:pPr indent="-323850" lvl="0" marL="457200" rtl="0" algn="l">
              <a:spcBef>
                <a:spcPts val="1000"/>
              </a:spcBef>
              <a:spcAft>
                <a:spcPts val="0"/>
              </a:spcAft>
              <a:buClr>
                <a:schemeClr val="dk1"/>
              </a:buClr>
              <a:buSzPts val="1500"/>
              <a:buChar char="●"/>
            </a:pPr>
            <a:r>
              <a:rPr lang="en">
                <a:solidFill>
                  <a:schemeClr val="dk1"/>
                </a:solidFill>
              </a:rPr>
              <a:t> Observations post hyperparameter tuning. Compare the performance.</a:t>
            </a:r>
            <a:endParaRPr>
              <a:solidFill>
                <a:schemeClr val="dk1"/>
              </a:solidFill>
            </a:endParaRPr>
          </a:p>
          <a:p>
            <a:pPr indent="-311150" lvl="1" marL="914400" rtl="0" algn="l">
              <a:spcBef>
                <a:spcPts val="1000"/>
              </a:spcBef>
              <a:spcAft>
                <a:spcPts val="0"/>
              </a:spcAft>
              <a:buClr>
                <a:schemeClr val="dk1"/>
              </a:buClr>
              <a:buSzPts val="1300"/>
              <a:buChar char="○"/>
            </a:pPr>
            <a:r>
              <a:rPr lang="en"/>
              <a:t>We observe that after tuning hyperparameters, the model performance has not improved by much.  F_1 score is (0.783).</a:t>
            </a:r>
            <a:endParaRPr/>
          </a:p>
          <a:p>
            <a:pPr indent="0" lvl="0" marL="0" rtl="0" algn="l">
              <a:lnSpc>
                <a:spcPct val="115000"/>
              </a:lnSpc>
              <a:spcBef>
                <a:spcPts val="1000"/>
              </a:spcBef>
              <a:spcAft>
                <a:spcPts val="0"/>
              </a:spcAft>
              <a:buSzPts val="1500"/>
              <a:buNone/>
            </a:pPr>
            <a:r>
              <a:rPr i="1" lang="en" sz="1200">
                <a:solidFill>
                  <a:srgbClr val="000000"/>
                </a:solidFill>
              </a:rPr>
              <a:t> </a:t>
            </a:r>
            <a:endParaRPr sz="1400">
              <a:solidFill>
                <a:srgbClr val="000000"/>
              </a:solidFill>
            </a:endParaRPr>
          </a:p>
        </p:txBody>
      </p:sp>
      <p:sp>
        <p:nvSpPr>
          <p:cNvPr id="202" name="Google Shape;202;p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Matrix Factorization based Model</a:t>
            </a:r>
            <a:endParaRPr>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efc0b712da_0_11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solidFill>
                  <a:schemeClr val="dk1"/>
                </a:solidFill>
              </a:rPr>
              <a:t>We saw a slight difference in the predictions of both models but they are generally similar in value.</a:t>
            </a:r>
            <a:endParaRPr/>
          </a:p>
          <a:p>
            <a:pPr indent="0" lvl="0" marL="457200" rtl="0" algn="l">
              <a:lnSpc>
                <a:spcPct val="115000"/>
              </a:lnSpc>
              <a:spcBef>
                <a:spcPts val="1000"/>
              </a:spcBef>
              <a:spcAft>
                <a:spcPts val="0"/>
              </a:spcAft>
              <a:buSzPts val="1500"/>
              <a:buNone/>
            </a:pPr>
            <a:r>
              <a:t/>
            </a:r>
            <a:endParaRPr/>
          </a:p>
          <a:p>
            <a:pPr indent="0" lvl="0" marL="0" rtl="0" algn="l">
              <a:lnSpc>
                <a:spcPct val="115000"/>
              </a:lnSpc>
              <a:spcBef>
                <a:spcPts val="1000"/>
              </a:spcBef>
              <a:spcAft>
                <a:spcPts val="0"/>
              </a:spcAft>
              <a:buSzPts val="1500"/>
              <a:buNone/>
            </a:pPr>
            <a:r>
              <a:t/>
            </a:r>
            <a:endParaRPr sz="1400">
              <a:solidFill>
                <a:srgbClr val="000000"/>
              </a:solidFill>
            </a:endParaRPr>
          </a:p>
        </p:txBody>
      </p:sp>
      <p:sp>
        <p:nvSpPr>
          <p:cNvPr id="208" name="Google Shape;208;g1efc0b712da_0_11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Matrix Factorization based Model</a:t>
            </a:r>
            <a:endParaRPr>
              <a:solidFill>
                <a:schemeClr val="lt2"/>
              </a:solidFill>
            </a:endParaRPr>
          </a:p>
        </p:txBody>
      </p:sp>
      <p:graphicFrame>
        <p:nvGraphicFramePr>
          <p:cNvPr id="209" name="Google Shape;209;g1efc0b712da_0_114"/>
          <p:cNvGraphicFramePr/>
          <p:nvPr/>
        </p:nvGraphicFramePr>
        <p:xfrm>
          <a:off x="460438" y="1695250"/>
          <a:ext cx="3000000" cy="3000000"/>
        </p:xfrm>
        <a:graphic>
          <a:graphicData uri="http://schemas.openxmlformats.org/drawingml/2006/table">
            <a:tbl>
              <a:tblPr>
                <a:noFill/>
                <a:tableStyleId>{79F5A1D5-1E99-4467-BF54-E18FA81BFE65}</a:tableStyleId>
              </a:tblPr>
              <a:tblGrid>
                <a:gridCol w="1889950"/>
                <a:gridCol w="1437200"/>
                <a:gridCol w="1622575"/>
                <a:gridCol w="1541975"/>
                <a:gridCol w="970475"/>
                <a:gridCol w="760925"/>
              </a:tblGrid>
              <a:tr h="907725">
                <a:tc>
                  <a:txBody>
                    <a:bodyPr/>
                    <a:lstStyle/>
                    <a:p>
                      <a:pPr indent="0" lvl="0" marL="0" rtl="0" algn="l">
                        <a:spcBef>
                          <a:spcPts val="0"/>
                        </a:spcBef>
                        <a:spcAft>
                          <a:spcPts val="0"/>
                        </a:spcAft>
                        <a:buNone/>
                      </a:pPr>
                      <a:r>
                        <a:rPr lang="en"/>
                        <a:t>userId</a:t>
                      </a:r>
                      <a:endParaRPr/>
                    </a:p>
                  </a:txBody>
                  <a:tcPr marT="91425" marB="91425" marR="91425" marL="91425"/>
                </a:tc>
                <a:tc>
                  <a:txBody>
                    <a:bodyPr/>
                    <a:lstStyle/>
                    <a:p>
                      <a:pPr indent="0" lvl="0" marL="0" rtl="0" algn="l">
                        <a:spcBef>
                          <a:spcPts val="0"/>
                        </a:spcBef>
                        <a:spcAft>
                          <a:spcPts val="0"/>
                        </a:spcAft>
                        <a:buNone/>
                      </a:pPr>
                      <a:r>
                        <a:rPr lang="en"/>
                        <a:t>productId</a:t>
                      </a:r>
                      <a:endParaRPr/>
                    </a:p>
                  </a:txBody>
                  <a:tcPr marT="91425" marB="91425" marR="91425" marL="91425"/>
                </a:tc>
                <a:tc>
                  <a:txBody>
                    <a:bodyPr/>
                    <a:lstStyle/>
                    <a:p>
                      <a:pPr indent="0" lvl="0" marL="0" rtl="0" algn="l">
                        <a:spcBef>
                          <a:spcPts val="0"/>
                        </a:spcBef>
                        <a:spcAft>
                          <a:spcPts val="0"/>
                        </a:spcAft>
                        <a:buNone/>
                      </a:pPr>
                      <a:r>
                        <a:rPr lang="en"/>
                        <a:t>Interaction with the product</a:t>
                      </a:r>
                      <a:endParaRPr/>
                    </a:p>
                  </a:txBody>
                  <a:tcPr marT="91425" marB="91425" marR="91425" marL="91425"/>
                </a:tc>
                <a:tc>
                  <a:txBody>
                    <a:bodyPr/>
                    <a:lstStyle/>
                    <a:p>
                      <a:pPr indent="0" lvl="0" marL="0" rtl="0" algn="l">
                        <a:spcBef>
                          <a:spcPts val="0"/>
                        </a:spcBef>
                        <a:spcAft>
                          <a:spcPts val="0"/>
                        </a:spcAft>
                        <a:buNone/>
                      </a:pPr>
                      <a:r>
                        <a:rPr lang="en"/>
                        <a:t>Model with hyperparameters tuning</a:t>
                      </a:r>
                      <a:endParaRPr/>
                    </a:p>
                  </a:txBody>
                  <a:tcPr marT="91425" marB="91425" marR="91425" marL="91425"/>
                </a:tc>
                <a:tc>
                  <a:txBody>
                    <a:bodyPr/>
                    <a:lstStyle/>
                    <a:p>
                      <a:pPr indent="0" lvl="0" marL="0" rtl="0" algn="l">
                        <a:spcBef>
                          <a:spcPts val="0"/>
                        </a:spcBef>
                        <a:spcAft>
                          <a:spcPts val="0"/>
                        </a:spcAft>
                        <a:buNone/>
                      </a:pPr>
                      <a:r>
                        <a:rPr lang="en"/>
                        <a:t>Predicted rating</a:t>
                      </a:r>
                      <a:endParaRPr/>
                    </a:p>
                  </a:txBody>
                  <a:tcPr marT="91425" marB="91425" marR="91425" marL="91425"/>
                </a:tc>
                <a:tc>
                  <a:txBody>
                    <a:bodyPr/>
                    <a:lstStyle/>
                    <a:p>
                      <a:pPr indent="0" lvl="0" marL="0" rtl="0" algn="l">
                        <a:spcBef>
                          <a:spcPts val="0"/>
                        </a:spcBef>
                        <a:spcAft>
                          <a:spcPts val="0"/>
                        </a:spcAft>
                        <a:buNone/>
                      </a:pPr>
                      <a:r>
                        <a:rPr lang="en"/>
                        <a:t>Actual rating</a:t>
                      </a:r>
                      <a:endParaRPr/>
                    </a:p>
                  </a:txBody>
                  <a:tcPr marT="91425" marB="91425" marR="91425" marL="91425"/>
                </a:tc>
              </a:tr>
              <a:tr h="376175">
                <a:tc>
                  <a:txBody>
                    <a:bodyPr/>
                    <a:lstStyle/>
                    <a:p>
                      <a:pPr indent="0" lvl="0" marL="0" rtl="0" algn="l">
                        <a:spcBef>
                          <a:spcPts val="0"/>
                        </a:spcBef>
                        <a:spcAft>
                          <a:spcPts val="0"/>
                        </a:spcAft>
                        <a:buNone/>
                      </a:pPr>
                      <a:r>
                        <a:rPr lang="en"/>
                        <a:t>A3LDPF5FMB782Z</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4.24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42400">
                <a:tc>
                  <a:txBody>
                    <a:bodyPr/>
                    <a:lstStyle/>
                    <a:p>
                      <a:pPr indent="0" lvl="0" marL="0" rtl="0" algn="l">
                        <a:spcBef>
                          <a:spcPts val="0"/>
                        </a:spcBef>
                        <a:spcAft>
                          <a:spcPts val="0"/>
                        </a:spcAft>
                        <a:buNone/>
                      </a:pPr>
                      <a:r>
                        <a:rPr lang="en"/>
                        <a:t>A3LDPF5FMB782Z</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76175">
                <a:tc>
                  <a:txBody>
                    <a:bodyPr/>
                    <a:lstStyle/>
                    <a:p>
                      <a:pPr indent="0" lvl="0" marL="0" rtl="0" algn="l">
                        <a:spcBef>
                          <a:spcPts val="0"/>
                        </a:spcBef>
                        <a:spcAft>
                          <a:spcPts val="0"/>
                        </a:spcAft>
                        <a:buNone/>
                      </a:pPr>
                      <a:r>
                        <a:rPr lang="en"/>
                        <a:t>A34BZM6S9L7QI4</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4.52</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76175">
                <a:tc>
                  <a:txBody>
                    <a:bodyPr/>
                    <a:lstStyle/>
                    <a:p>
                      <a:pPr indent="0" lvl="0" marL="0" rtl="0" algn="l">
                        <a:spcBef>
                          <a:spcPts val="0"/>
                        </a:spcBef>
                        <a:spcAft>
                          <a:spcPts val="0"/>
                        </a:spcAft>
                        <a:buNone/>
                      </a:pPr>
                      <a:r>
                        <a:rPr lang="en"/>
                        <a:t>A34BZM6S9L7QI4</a:t>
                      </a:r>
                      <a:endParaRPr/>
                    </a:p>
                  </a:txBody>
                  <a:tcPr marT="91425" marB="91425" marR="91425" marL="91425"/>
                </a:tc>
                <a:tc>
                  <a:txBody>
                    <a:bodyPr/>
                    <a:lstStyle/>
                    <a:p>
                      <a:pPr indent="0" lvl="0" marL="0" rtl="0" algn="l">
                        <a:spcBef>
                          <a:spcPts val="0"/>
                        </a:spcBef>
                        <a:spcAft>
                          <a:spcPts val="0"/>
                        </a:spcAft>
                        <a:buNone/>
                      </a:pPr>
                      <a:r>
                        <a:rPr lang="en"/>
                        <a:t>1400501466</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4.50</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In this case study, we built recommendation systems using four different algorithms. They are as follows:</a:t>
            </a:r>
            <a:br>
              <a:rPr lang="en"/>
            </a:br>
            <a:r>
              <a:rPr lang="en"/>
              <a:t>	</a:t>
            </a:r>
            <a:r>
              <a:rPr lang="en"/>
              <a:t>- </a:t>
            </a:r>
            <a:r>
              <a:rPr lang="en"/>
              <a:t>Rank-based using averages</a:t>
            </a:r>
            <a:br>
              <a:rPr lang="en"/>
            </a:br>
            <a:r>
              <a:rPr lang="en"/>
              <a:t>	</a:t>
            </a:r>
            <a:r>
              <a:rPr lang="en"/>
              <a:t>- </a:t>
            </a:r>
            <a:r>
              <a:rPr lang="en"/>
              <a:t>User-user similarity-based collaborative filtering</a:t>
            </a:r>
            <a:br>
              <a:rPr lang="en"/>
            </a:br>
            <a:r>
              <a:rPr lang="en"/>
              <a:t>	</a:t>
            </a:r>
            <a:r>
              <a:rPr lang="en"/>
              <a:t>- </a:t>
            </a:r>
            <a:r>
              <a:rPr lang="en"/>
              <a:t>Item-item similarity-based collaborative filtering</a:t>
            </a:r>
            <a:br>
              <a:rPr lang="en"/>
            </a:br>
            <a:r>
              <a:rPr lang="en"/>
              <a:t>	- Model-based (matrix factorization) collaborative filtering</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215" name="Google Shape;215;p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Conclusion and Recommendations</a:t>
            </a:r>
            <a:endParaRPr>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efc0b712da_0_13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To demonstrate </a:t>
            </a:r>
            <a:r>
              <a:rPr b="1" lang="en"/>
              <a:t>user-user similarity-based collaborative filtering</a:t>
            </a:r>
            <a:r>
              <a:rPr lang="en"/>
              <a:t>, </a:t>
            </a:r>
            <a:r>
              <a:rPr b="1" lang="en"/>
              <a:t>item-item similarity-based collaborative filtering</a:t>
            </a:r>
            <a:r>
              <a:rPr lang="en"/>
              <a:t>, and </a:t>
            </a:r>
            <a:r>
              <a:rPr b="1" lang="en"/>
              <a:t>model-based (matrix factorization) collaborative filtering</a:t>
            </a:r>
            <a:r>
              <a:rPr lang="en"/>
              <a:t>, </a:t>
            </a:r>
            <a:r>
              <a:rPr b="1" lang="en"/>
              <a:t>surprise</a:t>
            </a:r>
            <a:r>
              <a:rPr lang="en"/>
              <a:t> library has been used. For these algorithms, </a:t>
            </a:r>
            <a:r>
              <a:rPr b="1" lang="en"/>
              <a:t>grid search cross-validation</a:t>
            </a:r>
            <a:r>
              <a:rPr lang="en"/>
              <a:t> is used to find the optimal hyperparameters for the data, and improve the performance of the model.</a:t>
            </a:r>
            <a:endParaRPr/>
          </a:p>
          <a:p>
            <a:pPr indent="-317500" lvl="0" marL="457200" rtl="0" algn="l">
              <a:spcBef>
                <a:spcPts val="1000"/>
              </a:spcBef>
              <a:spcAft>
                <a:spcPts val="0"/>
              </a:spcAft>
              <a:buClr>
                <a:srgbClr val="000000"/>
              </a:buClr>
              <a:buSzPts val="1400"/>
              <a:buChar char="●"/>
            </a:pPr>
            <a:r>
              <a:rPr b="1" lang="en"/>
              <a:t>For performance evaluation</a:t>
            </a:r>
            <a:r>
              <a:rPr lang="en"/>
              <a:t> of these models, </a:t>
            </a:r>
            <a:r>
              <a:rPr b="1" lang="en"/>
              <a:t>precision@k and recall@k</a:t>
            </a:r>
            <a:r>
              <a:rPr lang="en"/>
              <a:t> are used. Using these two metrics, the F_1 score is calculated for each working model. </a:t>
            </a:r>
            <a:endParaRPr/>
          </a:p>
          <a:p>
            <a:pPr indent="-317500" lvl="0" marL="457200" rtl="0" algn="l">
              <a:spcBef>
                <a:spcPts val="1000"/>
              </a:spcBef>
              <a:spcAft>
                <a:spcPts val="0"/>
              </a:spcAft>
              <a:buClr>
                <a:srgbClr val="000000"/>
              </a:buClr>
              <a:buSzPts val="1400"/>
              <a:buChar char="●"/>
            </a:pPr>
            <a:r>
              <a:rPr lang="en"/>
              <a:t>Overall, the </a:t>
            </a:r>
            <a:r>
              <a:rPr b="1" lang="en"/>
              <a:t>The improved Matrix Factorization with tuned hyperparameters</a:t>
            </a:r>
            <a:r>
              <a:rPr lang="en"/>
              <a:t> has given the </a:t>
            </a:r>
            <a:r>
              <a:rPr b="1" lang="en"/>
              <a:t>best performance</a:t>
            </a:r>
            <a:r>
              <a:rPr lang="en"/>
              <a:t> in terms of the F1-Score (~0.783)</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221" name="Google Shape;221;g1efc0b712da_0_13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Conclusion and Recommendations</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and Data Overview</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Exploratory Data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Rank Based Model</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User-User Similarity-based Model</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Item-Item Similarity-based Model</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Matrix Factorization based Model</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Conclusion and Recommendations</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
        <p:nvSpPr>
          <p:cNvPr id="113" name="Google Shape;113;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Contents / Agenda</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efc0b712da_0_14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Collaborative Filtering searches for neighbors based on similarity of products (example) preferences and recommend products that those neighbors rate while Matrix factorization works by decomposing the user-item matrix into the product of two lower dimensionality rectangular matrices.</a:t>
            </a:r>
            <a:endParaRPr/>
          </a:p>
          <a:p>
            <a:pPr indent="-317500" lvl="0" marL="457200" rtl="0" algn="l">
              <a:spcBef>
                <a:spcPts val="1000"/>
              </a:spcBef>
              <a:spcAft>
                <a:spcPts val="0"/>
              </a:spcAft>
              <a:buClr>
                <a:srgbClr val="000000"/>
              </a:buClr>
              <a:buSzPts val="1400"/>
              <a:buChar char="●"/>
            </a:pPr>
            <a:r>
              <a:rPr lang="en"/>
              <a:t>Matrix Factorization has the lowest RMSE (0.8950) due to the reason that it assumes that both products and users are present in some low dimensional space describing their properties and recommend a product based on its proximity to the user in the latent space. Implying it accounts for latent factors as well.</a:t>
            </a:r>
            <a:endParaRPr/>
          </a:p>
          <a:p>
            <a:pPr indent="0" lvl="0" marL="0" rtl="0" algn="l">
              <a:lnSpc>
                <a:spcPct val="115000"/>
              </a:lnSpc>
              <a:spcBef>
                <a:spcPts val="2000"/>
              </a:spcBef>
              <a:spcAft>
                <a:spcPts val="1000"/>
              </a:spcAft>
              <a:buClr>
                <a:srgbClr val="000000"/>
              </a:buClr>
              <a:buSzPts val="1500"/>
              <a:buFont typeface="Arial"/>
              <a:buNone/>
            </a:pPr>
            <a:r>
              <a:t/>
            </a:r>
            <a:endParaRPr sz="1400">
              <a:solidFill>
                <a:srgbClr val="000000"/>
              </a:solidFill>
            </a:endParaRPr>
          </a:p>
        </p:txBody>
      </p:sp>
      <p:sp>
        <p:nvSpPr>
          <p:cNvPr id="227" name="Google Shape;227;g1efc0b712da_0_14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Conclusion and Recommendations</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efc0b712da_0_14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a:t>We can try to further improve the performance of these models using hyperparameter tuning. </a:t>
            </a:r>
            <a:endParaRPr/>
          </a:p>
          <a:p>
            <a:pPr indent="-317500" lvl="0" marL="457200" rtl="0" algn="l">
              <a:spcBef>
                <a:spcPts val="1000"/>
              </a:spcBef>
              <a:spcAft>
                <a:spcPts val="0"/>
              </a:spcAft>
              <a:buClr>
                <a:srgbClr val="000000"/>
              </a:buClr>
              <a:buSzPts val="1400"/>
              <a:buChar char="●"/>
            </a:pPr>
            <a:r>
              <a:rPr lang="en"/>
              <a:t>We can also try to combine different recommendation techniques to build a more complex model like hybrid recommendation systems.</a:t>
            </a:r>
            <a:endParaRPr/>
          </a:p>
          <a:p>
            <a:pPr indent="0" lvl="0" marL="0" rtl="0" algn="l">
              <a:lnSpc>
                <a:spcPct val="115000"/>
              </a:lnSpc>
              <a:spcBef>
                <a:spcPts val="2000"/>
              </a:spcBef>
              <a:spcAft>
                <a:spcPts val="0"/>
              </a:spcAft>
              <a:buClr>
                <a:srgbClr val="000000"/>
              </a:buClr>
              <a:buSzPts val="1500"/>
              <a:buFont typeface="Arial"/>
              <a:buNone/>
            </a:pPr>
            <a:r>
              <a:t/>
            </a:r>
            <a:endParaRPr b="1" i="1" sz="1200">
              <a:solidFill>
                <a:srgbClr val="000000"/>
              </a:solidFill>
            </a:endParaRPr>
          </a:p>
          <a:p>
            <a:pPr indent="0" lvl="0" marL="0" rtl="0" algn="l">
              <a:lnSpc>
                <a:spcPct val="115000"/>
              </a:lnSpc>
              <a:spcBef>
                <a:spcPts val="2000"/>
              </a:spcBef>
              <a:spcAft>
                <a:spcPts val="1000"/>
              </a:spcAft>
              <a:buClr>
                <a:srgbClr val="000000"/>
              </a:buClr>
              <a:buSzPts val="1500"/>
              <a:buFont typeface="Arial"/>
              <a:buNone/>
            </a:pPr>
            <a:r>
              <a:t/>
            </a:r>
            <a:endParaRPr b="1" i="1" sz="1200">
              <a:solidFill>
                <a:srgbClr val="000000"/>
              </a:solidFill>
            </a:endParaRPr>
          </a:p>
        </p:txBody>
      </p:sp>
      <p:sp>
        <p:nvSpPr>
          <p:cNvPr id="233" name="Google Shape;233;g1efc0b712da_0_14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Conclusion and Recommendations</a:t>
            </a:r>
            <a:endParaRPr>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0"/>
          <p:cNvSpPr txBox="1"/>
          <p:nvPr>
            <p:ph type="ctrTitle"/>
          </p:nvPr>
        </p:nvSpPr>
        <p:spPr>
          <a:xfrm>
            <a:off x="0" y="2820425"/>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1000"/>
              </a:spcAft>
              <a:buClr>
                <a:srgbClr val="000000"/>
              </a:buClr>
              <a:buSzPts val="1400"/>
              <a:buChar char="●"/>
            </a:pPr>
            <a:r>
              <a:rPr lang="en" sz="1400">
                <a:solidFill>
                  <a:schemeClr val="dk1"/>
                </a:solidFill>
              </a:rPr>
              <a:t>Please add any other pointers or screenshots (if needed)</a:t>
            </a:r>
            <a:endParaRPr sz="1400">
              <a:solidFill>
                <a:schemeClr val="dk1"/>
              </a:solidFill>
            </a:endParaRPr>
          </a:p>
        </p:txBody>
      </p:sp>
      <p:sp>
        <p:nvSpPr>
          <p:cNvPr id="244" name="Google Shape;244;p1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Slide Header</a:t>
            </a:r>
            <a:endParaRPr>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252" name="Google Shape;252;p12"/>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Task to building a recommendation system to recommend products to customers based on their previous ratings for other products.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We have a collection of labeled data of Amazon reviews of products.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goal is to extract meaningful insights from the data and build a recommendation system that helps in recommending products to online consumers.</a:t>
            </a:r>
            <a:endParaRPr sz="1400">
              <a:solidFill>
                <a:srgbClr val="000000"/>
              </a:solidFill>
            </a:endParaRPr>
          </a:p>
          <a:p>
            <a:pPr indent="0" lvl="0" marL="0" rtl="0" algn="l">
              <a:spcBef>
                <a:spcPts val="6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
        <p:nvSpPr>
          <p:cNvPr id="119" name="Google Shape;119;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Business Problem</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efc0b712da_0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000000"/>
                </a:solidFill>
              </a:rPr>
              <a:t>The Amazon dataset contains the following attributes:</a:t>
            </a:r>
            <a:endParaRPr sz="1400">
              <a:solidFill>
                <a:srgbClr val="000000"/>
              </a:solidFill>
            </a:endParaRPr>
          </a:p>
          <a:p>
            <a:pPr indent="-304800" lvl="0" marL="457200" rtl="0" algn="l">
              <a:spcBef>
                <a:spcPts val="600"/>
              </a:spcBef>
              <a:spcAft>
                <a:spcPts val="0"/>
              </a:spcAft>
              <a:buClr>
                <a:srgbClr val="212121"/>
              </a:buClr>
              <a:buSzPts val="1200"/>
              <a:buFont typeface="Roboto"/>
              <a:buChar char="●"/>
            </a:pPr>
            <a:r>
              <a:rPr b="1" lang="en" sz="1400">
                <a:solidFill>
                  <a:srgbClr val="000000"/>
                </a:solidFill>
              </a:rPr>
              <a:t>userId</a:t>
            </a:r>
            <a:r>
              <a:rPr lang="en" sz="1400">
                <a:solidFill>
                  <a:srgbClr val="000000"/>
                </a:solidFill>
              </a:rPr>
              <a:t>: Every user identified with a unique id</a:t>
            </a:r>
            <a:endParaRPr sz="1400">
              <a:solidFill>
                <a:srgbClr val="000000"/>
              </a:solidFill>
            </a:endParaRPr>
          </a:p>
          <a:p>
            <a:pPr indent="-304800" lvl="0" marL="457200" rtl="0" algn="l">
              <a:spcBef>
                <a:spcPts val="0"/>
              </a:spcBef>
              <a:spcAft>
                <a:spcPts val="0"/>
              </a:spcAft>
              <a:buClr>
                <a:srgbClr val="212121"/>
              </a:buClr>
              <a:buSzPts val="1200"/>
              <a:buFont typeface="Roboto"/>
              <a:buChar char="●"/>
            </a:pPr>
            <a:r>
              <a:rPr b="1" lang="en" sz="1400">
                <a:solidFill>
                  <a:srgbClr val="000000"/>
                </a:solidFill>
              </a:rPr>
              <a:t>productId</a:t>
            </a:r>
            <a:r>
              <a:rPr lang="en" sz="1400">
                <a:solidFill>
                  <a:srgbClr val="000000"/>
                </a:solidFill>
              </a:rPr>
              <a:t>: Every product identified with a unique id</a:t>
            </a:r>
            <a:endParaRPr sz="1400">
              <a:solidFill>
                <a:srgbClr val="000000"/>
              </a:solidFill>
            </a:endParaRPr>
          </a:p>
          <a:p>
            <a:pPr indent="-304800" lvl="0" marL="457200" rtl="0" algn="l">
              <a:spcBef>
                <a:spcPts val="0"/>
              </a:spcBef>
              <a:spcAft>
                <a:spcPts val="0"/>
              </a:spcAft>
              <a:buClr>
                <a:srgbClr val="212121"/>
              </a:buClr>
              <a:buSzPts val="1200"/>
              <a:buFont typeface="Roboto"/>
              <a:buChar char="●"/>
            </a:pPr>
            <a:r>
              <a:rPr b="1" lang="en" sz="1400">
                <a:solidFill>
                  <a:srgbClr val="000000"/>
                </a:solidFill>
              </a:rPr>
              <a:t>Rating</a:t>
            </a:r>
            <a:r>
              <a:rPr lang="en" sz="1400">
                <a:solidFill>
                  <a:srgbClr val="000000"/>
                </a:solidFill>
              </a:rPr>
              <a:t>: The rating of the corresponding product by the corresponding user</a:t>
            </a:r>
            <a:endParaRPr sz="1400">
              <a:solidFill>
                <a:srgbClr val="000000"/>
              </a:solidFill>
            </a:endParaRPr>
          </a:p>
          <a:p>
            <a:pPr indent="-304800" lvl="0" marL="457200" rtl="0" algn="l">
              <a:spcBef>
                <a:spcPts val="0"/>
              </a:spcBef>
              <a:spcAft>
                <a:spcPts val="0"/>
              </a:spcAft>
              <a:buClr>
                <a:srgbClr val="212121"/>
              </a:buClr>
              <a:buSzPts val="1200"/>
              <a:buFont typeface="Roboto"/>
              <a:buChar char="●"/>
            </a:pPr>
            <a:r>
              <a:rPr b="1" lang="en" sz="1400">
                <a:solidFill>
                  <a:srgbClr val="000000"/>
                </a:solidFill>
              </a:rPr>
              <a:t>timestamp</a:t>
            </a:r>
            <a:r>
              <a:rPr lang="en" sz="1400">
                <a:solidFill>
                  <a:srgbClr val="000000"/>
                </a:solidFill>
              </a:rPr>
              <a:t>: Time of the rating. We </a:t>
            </a:r>
            <a:r>
              <a:rPr b="1" lang="en" sz="1400">
                <a:solidFill>
                  <a:srgbClr val="000000"/>
                </a:solidFill>
              </a:rPr>
              <a:t>will not use this column</a:t>
            </a:r>
            <a:r>
              <a:rPr lang="en" sz="1400">
                <a:solidFill>
                  <a:srgbClr val="000000"/>
                </a:solidFill>
              </a:rPr>
              <a:t> to solve the current problem</a:t>
            </a:r>
            <a:endParaRPr sz="1200">
              <a:solidFill>
                <a:srgbClr val="212121"/>
              </a:solidFill>
              <a:highlight>
                <a:srgbClr val="FFFFFF"/>
              </a:highlight>
              <a:latin typeface="Roboto"/>
              <a:ea typeface="Roboto"/>
              <a:cs typeface="Roboto"/>
              <a:sym typeface="Roboto"/>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Sample data.</a:t>
            </a:r>
            <a:endParaRPr sz="1400">
              <a:solidFill>
                <a:srgbClr val="000000"/>
              </a:solidFill>
            </a:endParaRPr>
          </a:p>
          <a:p>
            <a:pPr indent="0" lvl="0" marL="0" rtl="0" algn="l">
              <a:lnSpc>
                <a:spcPct val="115000"/>
              </a:lnSpc>
              <a:spcBef>
                <a:spcPts val="1000"/>
              </a:spcBef>
              <a:spcAft>
                <a:spcPts val="0"/>
              </a:spcAft>
              <a:buClr>
                <a:srgbClr val="000000"/>
              </a:buClr>
              <a:buSzPts val="1500"/>
              <a:buFont typeface="Arial"/>
              <a:buNone/>
            </a:pPr>
            <a:r>
              <a:t/>
            </a:r>
            <a:endParaRPr sz="1400">
              <a:solidFill>
                <a:srgbClr val="000000"/>
              </a:solidFill>
            </a:endParaRPr>
          </a:p>
          <a:p>
            <a:pPr indent="0" lvl="0" marL="0" rtl="0" algn="l">
              <a:lnSpc>
                <a:spcPct val="115000"/>
              </a:lnSpc>
              <a:spcBef>
                <a:spcPts val="1000"/>
              </a:spcBef>
              <a:spcAft>
                <a:spcPts val="0"/>
              </a:spcAft>
              <a:buClr>
                <a:srgbClr val="000000"/>
              </a:buClr>
              <a:buSzPts val="1500"/>
              <a:buFont typeface="Arial"/>
              <a:buNone/>
            </a:pPr>
            <a:r>
              <a:t/>
            </a:r>
            <a:endParaRPr sz="1400">
              <a:solidFill>
                <a:srgbClr val="000000"/>
              </a:solidFill>
            </a:endParaRPr>
          </a:p>
          <a:p>
            <a:pPr indent="0" lvl="0" marL="0" rtl="0" algn="l">
              <a:lnSpc>
                <a:spcPct val="115000"/>
              </a:lnSpc>
              <a:spcBef>
                <a:spcPts val="1000"/>
              </a:spcBef>
              <a:spcAft>
                <a:spcPts val="0"/>
              </a:spcAft>
              <a:buClr>
                <a:srgbClr val="000000"/>
              </a:buClr>
              <a:buSzPts val="1500"/>
              <a:buFont typeface="Arial"/>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
        <p:nvSpPr>
          <p:cNvPr id="125" name="Google Shape;125;g1efc0b712da_0_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Data Overview</a:t>
            </a:r>
            <a:endParaRPr>
              <a:solidFill>
                <a:schemeClr val="lt2"/>
              </a:solidFill>
            </a:endParaRPr>
          </a:p>
        </p:txBody>
      </p:sp>
      <p:pic>
        <p:nvPicPr>
          <p:cNvPr id="126" name="Google Shape;126;g1efc0b712da_0_2"/>
          <p:cNvPicPr preferRelativeResize="0"/>
          <p:nvPr/>
        </p:nvPicPr>
        <p:blipFill>
          <a:blip r:embed="rId3">
            <a:alphaModFix/>
          </a:blip>
          <a:stretch>
            <a:fillRect/>
          </a:stretch>
        </p:blipFill>
        <p:spPr>
          <a:xfrm>
            <a:off x="2666200" y="2502898"/>
            <a:ext cx="3811599" cy="214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efc0b712da_0_7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rPr>
              <a:t>As this dataset is very large and has 7,824,482 observations, it is not computationally possible to build a model using this. Moreover, many users have only rated a few products and also some products are rated by very few users. Hence, we can reduce the dataset by considering certain logical assumptions.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rating electronics data originally contains 7824481 observations and 3 columns.</a:t>
            </a:r>
            <a:br>
              <a:rPr lang="en" sz="1400">
                <a:solidFill>
                  <a:srgbClr val="000000"/>
                </a:solidFill>
              </a:rPr>
            </a:br>
            <a:endParaRPr sz="1400">
              <a:solidFill>
                <a:srgbClr val="000000"/>
              </a:solidFill>
            </a:endParaRPr>
          </a:p>
          <a:p>
            <a:pPr indent="0" lvl="0" marL="0" rtl="0" algn="l">
              <a:spcBef>
                <a:spcPts val="1000"/>
              </a:spcBef>
              <a:spcAft>
                <a:spcPts val="0"/>
              </a:spcAft>
              <a:buNone/>
            </a:pPr>
            <a:r>
              <a:rPr lang="en" sz="1400">
                <a:solidFill>
                  <a:srgbClr val="000000"/>
                </a:solidFill>
              </a:rPr>
              <a:t>Here, we will be taking users who have given at least 50 ratings: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rating electronics data will then be reduced to 125871 observations and 3 columns.</a:t>
            </a:r>
            <a:br>
              <a:rPr lang="en" sz="1400">
                <a:solidFill>
                  <a:srgbClr val="000000"/>
                </a:solidFill>
              </a:rPr>
            </a:br>
            <a:endParaRPr sz="1400">
              <a:solidFill>
                <a:srgbClr val="000000"/>
              </a:solidFill>
            </a:endParaRPr>
          </a:p>
          <a:p>
            <a:pPr indent="0" lvl="0" marL="0" rtl="0" algn="l">
              <a:spcBef>
                <a:spcPts val="1000"/>
              </a:spcBef>
              <a:spcAft>
                <a:spcPts val="0"/>
              </a:spcAft>
              <a:buNone/>
            </a:pPr>
            <a:r>
              <a:rPr lang="en" sz="1400">
                <a:solidFill>
                  <a:srgbClr val="000000"/>
                </a:solidFill>
              </a:rPr>
              <a:t>And will take the products that have at least 5 ratings, as when we shop online we prefer to have some number of ratings of a product</a:t>
            </a:r>
            <a:r>
              <a:rPr b="1" lang="en" sz="1400">
                <a:solidFill>
                  <a:srgbClr val="000000"/>
                </a:solidFill>
              </a:rPr>
              <a: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rating electronics data has then been reduced to 65290 observations and 3 columns.</a:t>
            </a:r>
            <a:endParaRPr b="1" sz="1400">
              <a:solidFill>
                <a:srgbClr val="000000"/>
              </a:solidFill>
            </a:endParaRPr>
          </a:p>
          <a:p>
            <a:pPr indent="0" lvl="0" marL="0" rtl="0" algn="l">
              <a:lnSpc>
                <a:spcPct val="115000"/>
              </a:lnSpc>
              <a:spcBef>
                <a:spcPts val="1000"/>
              </a:spcBef>
              <a:spcAft>
                <a:spcPts val="0"/>
              </a:spcAft>
              <a:buClr>
                <a:srgbClr val="000000"/>
              </a:buClr>
              <a:buSzPts val="1500"/>
              <a:buFont typeface="Arial"/>
              <a:buNone/>
            </a:pPr>
            <a:r>
              <a:t/>
            </a:r>
            <a:endParaRPr sz="1400">
              <a:solidFill>
                <a:srgbClr val="000000"/>
              </a:solidFill>
            </a:endParaRPr>
          </a:p>
          <a:p>
            <a:pPr indent="0" lvl="0" marL="0" rtl="0" algn="l">
              <a:lnSpc>
                <a:spcPct val="115000"/>
              </a:lnSpc>
              <a:spcBef>
                <a:spcPts val="1000"/>
              </a:spcBef>
              <a:spcAft>
                <a:spcPts val="0"/>
              </a:spcAft>
              <a:buClr>
                <a:srgbClr val="000000"/>
              </a:buClr>
              <a:buSzPts val="1500"/>
              <a:buFont typeface="Arial"/>
              <a:buNone/>
            </a:pPr>
            <a:r>
              <a:t/>
            </a:r>
            <a:endParaRPr sz="1400">
              <a:solidFill>
                <a:srgbClr val="000000"/>
              </a:solidFill>
            </a:endParaRPr>
          </a:p>
          <a:p>
            <a:pPr indent="0" lvl="0" marL="0" rtl="0" algn="l">
              <a:lnSpc>
                <a:spcPct val="115000"/>
              </a:lnSpc>
              <a:spcBef>
                <a:spcPts val="1000"/>
              </a:spcBef>
              <a:spcAft>
                <a:spcPts val="0"/>
              </a:spcAft>
              <a:buClr>
                <a:srgbClr val="000000"/>
              </a:buClr>
              <a:buSzPts val="1500"/>
              <a:buFont typeface="Arial"/>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
        <p:nvSpPr>
          <p:cNvPr id="132" name="Google Shape;132;g1efc0b712da_0_7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Data Overview</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Exploratory Data Analysis</a:t>
            </a:r>
            <a:endParaRPr>
              <a:solidFill>
                <a:schemeClr val="lt2"/>
              </a:solidFill>
            </a:endParaRPr>
          </a:p>
        </p:txBody>
      </p:sp>
      <p:sp>
        <p:nvSpPr>
          <p:cNvPr id="138" name="Google Shape;138;p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The rating electronics data contains 65290 observations and 3 columns.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 'rating' column is of a float64 numeric data type. The 'prod id' and 'user id' have the data type object</a:t>
            </a:r>
            <a:r>
              <a:rPr lang="en" sz="1200">
                <a:solidFill>
                  <a:srgbClr val="212121"/>
                </a:solidFill>
                <a:highlight>
                  <a:srgbClr val="FFFFFF"/>
                </a:highlight>
                <a:latin typeface="Roboto"/>
                <a:ea typeface="Roboto"/>
                <a:cs typeface="Roboto"/>
                <a:sym typeface="Roboto"/>
              </a:rPr>
              <a: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are no NA or Null values for any of the columns.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There is also no value of zero string length.</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efc0b712da_0_3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Exploratory Data Analysis</a:t>
            </a:r>
            <a:endParaRPr>
              <a:solidFill>
                <a:schemeClr val="lt2"/>
              </a:solidFill>
            </a:endParaRPr>
          </a:p>
        </p:txBody>
      </p:sp>
      <p:sp>
        <p:nvSpPr>
          <p:cNvPr id="144" name="Google Shape;144;g1efc0b712da_0_31"/>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Summary statistics of 'rating' variable and provide observations</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average rating is 4.3</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Rating range from 1 to 5</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Most of the ratings lie between 4 and 5. (25% - 75%, IQR)</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45" name="Google Shape;145;g1efc0b712da_0_31"/>
          <p:cNvPicPr preferRelativeResize="0"/>
          <p:nvPr/>
        </p:nvPicPr>
        <p:blipFill>
          <a:blip r:embed="rId3">
            <a:alphaModFix/>
          </a:blip>
          <a:stretch>
            <a:fillRect/>
          </a:stretch>
        </p:blipFill>
        <p:spPr>
          <a:xfrm>
            <a:off x="1585913" y="1278063"/>
            <a:ext cx="5972175"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efc0b712da_0_3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Exploratory Data Analysis</a:t>
            </a:r>
            <a:endParaRPr>
              <a:solidFill>
                <a:schemeClr val="lt2"/>
              </a:solidFill>
            </a:endParaRPr>
          </a:p>
        </p:txBody>
      </p:sp>
      <p:sp>
        <p:nvSpPr>
          <p:cNvPr id="151" name="Google Shape;151;g1efc0b712da_0_3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As per the bar plot, the rating 5 has the highest </a:t>
            </a:r>
            <a:r>
              <a:rPr lang="en" sz="1400">
                <a:solidFill>
                  <a:srgbClr val="000000"/>
                </a:solidFill>
              </a:rPr>
              <a:t>count</a:t>
            </a:r>
            <a:r>
              <a:rPr lang="en" sz="1400">
                <a:solidFill>
                  <a:srgbClr val="000000"/>
                </a:solidFill>
              </a:rPr>
              <a:t> of ratings (~36K) and accounts for the majority of the ratings. There are no missing values or zero values.</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Following this, Rating '4' and '3' with ~18 and ~6K observations, respectively.</a:t>
            </a:r>
            <a:endParaRPr sz="1400">
              <a:solidFill>
                <a:srgbClr val="000000"/>
              </a:solidFill>
            </a:endParaRPr>
          </a:p>
          <a:p>
            <a:pPr indent="0" lvl="0" marL="0" rtl="0" algn="l">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152" name="Google Shape;152;g1efc0b712da_0_36"/>
          <p:cNvPicPr preferRelativeResize="0"/>
          <p:nvPr/>
        </p:nvPicPr>
        <p:blipFill>
          <a:blip r:embed="rId3">
            <a:alphaModFix/>
          </a:blip>
          <a:stretch>
            <a:fillRect/>
          </a:stretch>
        </p:blipFill>
        <p:spPr>
          <a:xfrm>
            <a:off x="1105875" y="2108849"/>
            <a:ext cx="6932250" cy="274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efc0b712da_0_4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chemeClr val="lt2"/>
                </a:solidFill>
              </a:rPr>
              <a:t>Exploratory Data Analysis</a:t>
            </a:r>
            <a:endParaRPr>
              <a:solidFill>
                <a:schemeClr val="lt2"/>
              </a:solidFill>
            </a:endParaRPr>
          </a:p>
        </p:txBody>
      </p:sp>
      <p:sp>
        <p:nvSpPr>
          <p:cNvPr id="158" name="Google Shape;158;g1efc0b712da_0_4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400">
                <a:solidFill>
                  <a:srgbClr val="000000"/>
                </a:solidFill>
              </a:rPr>
              <a:t>There are 1540 users in the dataset.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There are 5689 products in the dataset.</a:t>
            </a:r>
            <a:endParaRPr sz="1400">
              <a:solidFill>
                <a:srgbClr val="000000"/>
              </a:solidFill>
            </a:endParaRPr>
          </a:p>
          <a:p>
            <a:pPr indent="-317500" lvl="0" marL="457200" rtl="0" algn="l">
              <a:spcBef>
                <a:spcPts val="1000"/>
              </a:spcBef>
              <a:spcAft>
                <a:spcPts val="0"/>
              </a:spcAft>
              <a:buClr>
                <a:srgbClr val="000000"/>
              </a:buClr>
              <a:buSzPts val="1400"/>
              <a:buChar char="●"/>
            </a:pPr>
            <a:r>
              <a:rPr lang="en" sz="1400">
                <a:solidFill>
                  <a:srgbClr val="000000"/>
                </a:solidFill>
              </a:rPr>
              <a:t>As per the number of unique users and products, there is a possibility of 1540 * 5689 = 8,761,060 ratings in the dataset.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We have 5 ratings, every user has rated every product in the dataset.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 user with user_id: ADLVFFE4VBT8 has interacted with the most number of products, i.e., 295. </a:t>
            </a:r>
            <a:r>
              <a:rPr lang="en" sz="1400">
                <a:solidFill>
                  <a:srgbClr val="000000"/>
                </a:solidFill>
              </a:rPr>
              <a:t>But still, there is a possibility of 5689-295 = 5,394 more interactions as we have 5689 unique products in the dataset.</a:t>
            </a:r>
            <a:endParaRPr sz="1400">
              <a:solidFill>
                <a:srgbClr val="000000"/>
              </a:solidFill>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