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B3CB8B-F849-4465-B8E6-C23C68FE7A99}">
  <a:tblStyle styleId="{F9B3CB8B-F849-4465-B8E6-C23C68FE7A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87881C0-566A-4356-8F7F-4A03A680875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6.xml"/><Relationship Id="rId23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625725ed3_0_3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625725ed3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625725ed3_0_3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625725ed3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25725ed3_0_39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25725ed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625725ed3_0_3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625725ed3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625725ed3_0_4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625725ed3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103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VoIP Network Design</a:t>
            </a:r>
            <a:r>
              <a:rPr lang="en" sz="4000"/>
              <a:t> for Private </a:t>
            </a:r>
            <a:r>
              <a:rPr lang="en" sz="4000"/>
              <a:t>Company Limited</a:t>
            </a:r>
            <a:endParaRPr sz="40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619300"/>
            <a:ext cx="37842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PRESENTED  BY:                                             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Mst Monira Khatun                                               </a:t>
            </a:r>
            <a:r>
              <a:rPr lang="en" sz="1600">
                <a:solidFill>
                  <a:schemeClr val="accent1"/>
                </a:solidFill>
              </a:rPr>
              <a:t>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ID:222400019 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Course title: Computer Networks Lab</a:t>
            </a:r>
            <a:r>
              <a:rPr lang="en" sz="1600">
                <a:solidFill>
                  <a:schemeClr val="accent1"/>
                </a:solidFill>
              </a:rPr>
              <a:t>                            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Course code: CSE 416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4437000" y="3619300"/>
            <a:ext cx="37842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</a:rPr>
              <a:t>PRESENTED  TO:  </a:t>
            </a:r>
            <a:r>
              <a:rPr lang="en" sz="1600">
                <a:solidFill>
                  <a:schemeClr val="accent1"/>
                </a:solidFill>
              </a:rPr>
              <a:t>                                                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Momtaj Hossain Mow(Lecturer)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</a:rPr>
              <a:t>Department of Computer Science &amp; Engineering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Routing Configuration</a:t>
            </a:r>
            <a:endParaRPr sz="32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3875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OSPF Area 0</a:t>
            </a:r>
            <a:r>
              <a:rPr lang="en" sz="2100"/>
              <a:t> used for routing between departments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networks advertised using the </a:t>
            </a:r>
            <a:r>
              <a:rPr lang="en" sz="2100">
                <a:solidFill>
                  <a:srgbClr val="188038"/>
                </a:solidFill>
              </a:rPr>
              <a:t>network</a:t>
            </a:r>
            <a:r>
              <a:rPr lang="en" sz="2100"/>
              <a:t> command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Ensures full connectivity between routers</a:t>
            </a:r>
            <a:endParaRPr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512700" y="2078575"/>
            <a:ext cx="33522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 </a:t>
            </a:r>
            <a:r>
              <a:rPr lang="en" sz="3200"/>
              <a:t>Dial-Peer Configuration</a:t>
            </a:r>
            <a:endParaRPr sz="4100"/>
          </a:p>
        </p:txBody>
      </p:sp>
      <p:sp>
        <p:nvSpPr>
          <p:cNvPr id="129" name="Google Shape;129;p23"/>
          <p:cNvSpPr txBox="1"/>
          <p:nvPr/>
        </p:nvSpPr>
        <p:spPr>
          <a:xfrm>
            <a:off x="4487325" y="1026425"/>
            <a:ext cx="39498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ld Standard TT"/>
              <a:buChar char="●"/>
            </a:pPr>
            <a:r>
              <a:rPr b="1" lang="en" sz="21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Dial-peer voice commands configured on each router</a:t>
            </a:r>
            <a:br>
              <a:rPr b="1" lang="en" sz="21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1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ld Standard TT"/>
              <a:buChar char="●"/>
            </a:pPr>
            <a:r>
              <a:rPr b="1" lang="en" sz="21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Allows phones from different departments to communicate</a:t>
            </a:r>
            <a:br>
              <a:rPr b="1" lang="en" sz="21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1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Old Standard TT"/>
              <a:buChar char="●"/>
            </a:pPr>
            <a:r>
              <a:rPr b="1" lang="en" sz="21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Example: Dial 201 from Finance to reach HR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</a:t>
            </a:r>
            <a:r>
              <a:rPr lang="en" sz="3200"/>
              <a:t>Testing &amp; Verification</a:t>
            </a:r>
            <a:endParaRPr sz="3200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2097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All PCs received dynamic IPs via DHCP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IP phones registered and received voice IPs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Successful pings across VLANs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VoIP calls tested between departments</a:t>
            </a:r>
            <a:br>
              <a:rPr lang="en" sz="2100"/>
            </a:b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SSH access to routers verified</a:t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6425" y="1553650"/>
            <a:ext cx="2427276" cy="232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191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 Final look</a:t>
            </a:r>
            <a:endParaRPr sz="3200"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097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13" y="1032413"/>
            <a:ext cx="7953375" cy="37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80450" y="986375"/>
            <a:ext cx="4343400" cy="3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3400"/>
          </a:p>
        </p:txBody>
      </p:sp>
      <p:sp>
        <p:nvSpPr>
          <p:cNvPr id="149" name="Google Shape;149;p26"/>
          <p:cNvSpPr txBox="1"/>
          <p:nvPr/>
        </p:nvSpPr>
        <p:spPr>
          <a:xfrm>
            <a:off x="4572000" y="491175"/>
            <a:ext cx="4343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Network meets all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and technical requirements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Supports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and voice communication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Ensures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security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scalability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and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remote management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features tested and working correctly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0450" y="986375"/>
            <a:ext cx="4343400" cy="3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Conclusion</a:t>
            </a:r>
            <a:endParaRPr sz="3400"/>
          </a:p>
        </p:txBody>
      </p:sp>
      <p:sp>
        <p:nvSpPr>
          <p:cNvPr id="155" name="Google Shape;155;p27"/>
          <p:cNvSpPr txBox="1"/>
          <p:nvPr/>
        </p:nvSpPr>
        <p:spPr>
          <a:xfrm>
            <a:off x="4572000" y="491175"/>
            <a:ext cx="4343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Network meets all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business and technical requirements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Supports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data and voice communication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Ensures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security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scalability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and </a:t>
            </a: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remote management</a:t>
            </a:r>
            <a:b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All features tested and working correctly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999075"/>
            <a:ext cx="5604000" cy="36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Introduction</a:t>
            </a:r>
            <a:endParaRPr sz="4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 have designed a VoIP-enabled network for </a:t>
            </a:r>
            <a:r>
              <a:rPr lang="en" sz="2700"/>
              <a:t>Private Company Limited</a:t>
            </a:r>
            <a:r>
              <a:rPr lang="en" sz="2700"/>
              <a:t> using Cisco Packet Tracer. The goal was to interconnect four departments — </a:t>
            </a:r>
            <a:r>
              <a:rPr b="1" lang="en" sz="2700"/>
              <a:t>ICT, Finance, HR, and Sales</a:t>
            </a:r>
            <a:r>
              <a:rPr lang="en" sz="2700"/>
              <a:t> — with support for voice and data communication across all locations.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825" y="1568450"/>
            <a:ext cx="2396076" cy="215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96800" y="1810350"/>
            <a:ext cx="41529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Project Objectives</a:t>
            </a:r>
            <a:endParaRPr sz="4100"/>
          </a:p>
        </p:txBody>
      </p:sp>
      <p:sp>
        <p:nvSpPr>
          <p:cNvPr id="73" name="Google Shape;73;p15"/>
          <p:cNvSpPr txBox="1"/>
          <p:nvPr/>
        </p:nvSpPr>
        <p:spPr>
          <a:xfrm>
            <a:off x="4080925" y="476650"/>
            <a:ext cx="41529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Build a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scalable and secure VoIP network</a:t>
            </a:r>
            <a:b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Old Standard TT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Use Cisco devices (2811 routers, 2960 switches)</a:t>
            </a:r>
            <a:b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Provide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dynamic IP addressing</a:t>
            </a:r>
            <a:b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Enable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remote access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inter-VLAN routing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, and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OSPF routing</a:t>
            </a:r>
            <a:b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</a:pP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Configure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VoIP dial plans</a:t>
            </a:r>
            <a:r>
              <a:rPr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and </a:t>
            </a: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dial-peer communication</a:t>
            </a:r>
            <a:br>
              <a:rPr b="1" lang="en" sz="16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b="1" sz="16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02000" y="19051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Structure</a:t>
            </a:r>
            <a:endParaRPr/>
          </a:p>
        </p:txBody>
      </p:sp>
      <p:sp>
        <p:nvSpPr>
          <p:cNvPr id="79" name="Google Shape;79;p16"/>
          <p:cNvSpPr txBox="1"/>
          <p:nvPr>
            <p:ph idx="2" type="body"/>
          </p:nvPr>
        </p:nvSpPr>
        <p:spPr>
          <a:xfrm>
            <a:off x="4774400" y="1341975"/>
            <a:ext cx="3837000" cy="359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ld Standard TT"/>
              <a:buChar char="●"/>
            </a:pPr>
            <a:r>
              <a:rPr lang="en" sz="1700"/>
              <a:t>4 Routers (Cisco 2811), one for each department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ld Standard TT"/>
              <a:buChar char="●"/>
            </a:pPr>
            <a:r>
              <a:rPr lang="en" sz="1700"/>
              <a:t>4 Switches (Cisco 2960)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ld Standard TT"/>
              <a:buChar char="●"/>
            </a:pPr>
            <a:r>
              <a:rPr lang="en" sz="1700"/>
              <a:t>4 Servers in the ICT department (DHCP, DNS, Email, HTTP)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Old Standard TT"/>
              <a:buChar char="●"/>
            </a:pPr>
            <a:r>
              <a:rPr lang="en" sz="1700"/>
              <a:t>Each PC is connected through an IP Phone</a:t>
            </a:r>
            <a:br>
              <a:rPr lang="en" sz="1700"/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●"/>
            </a:pPr>
            <a:r>
              <a:rPr lang="en" sz="1700"/>
              <a:t>Router-to-router connections use </a:t>
            </a:r>
            <a:r>
              <a:rPr b="1" lang="en" sz="1700"/>
              <a:t>serial cables</a:t>
            </a:r>
            <a:br>
              <a:rPr b="1" lang="en" sz="1700"/>
            </a:br>
            <a:endParaRPr b="1" sz="1700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Addressing Scheme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6567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Each department is divided into: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VLAN 10</a:t>
            </a:r>
            <a:r>
              <a:rPr lang="en" sz="2000"/>
              <a:t> for data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/>
              <a:t>VLAN 100</a:t>
            </a:r>
            <a:r>
              <a:rPr lang="en" sz="2000"/>
              <a:t> for voice (IP Phones)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86" name="Google Shape;86;p17"/>
          <p:cNvGraphicFramePr/>
          <p:nvPr/>
        </p:nvGraphicFramePr>
        <p:xfrm>
          <a:off x="4374600" y="1333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{F9B3CB8B-F849-4465-B8E6-C23C68FE7A99}</a:tableStyleId>
              </a:tblPr>
              <a:tblGrid>
                <a:gridCol w="2228850"/>
                <a:gridCol w="2228850"/>
              </a:tblGrid>
              <a:tr h="75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  </a:t>
                      </a:r>
                      <a:r>
                        <a:rPr b="1" lang="en" sz="2000">
                          <a:solidFill>
                            <a:schemeClr val="accen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</a:t>
                      </a:r>
                      <a:endParaRPr sz="2000">
                        <a:solidFill>
                          <a:srgbClr val="A64D79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7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666666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Data VLAN</a:t>
                      </a:r>
                      <a:endParaRPr sz="1700">
                        <a:solidFill>
                          <a:srgbClr val="666666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192.168.100.0/24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A64D79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Voice VLAN</a:t>
                      </a:r>
                      <a:endParaRPr sz="1700">
                        <a:solidFill>
                          <a:srgbClr val="A64D79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172.16.100.0/24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75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Router Links</a:t>
                      </a:r>
                      <a:endParaRPr sz="1700"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10.10.100.0/24</a:t>
                      </a:r>
                      <a:endParaRPr sz="1700"/>
                    </a:p>
                  </a:txBody>
                  <a:tcPr marT="91425" marB="91425" marR="91425" marL="91425">
                    <a:lnL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E6B8A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7"/>
          <p:cNvGraphicFramePr/>
          <p:nvPr/>
        </p:nvGraphicFramePr>
        <p:xfrm>
          <a:off x="7073900" y="126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{E87881C0-566A-4356-8F7F-4A03A680875A}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7"/>
          <p:cNvGraphicFramePr/>
          <p:nvPr/>
        </p:nvGraphicFramePr>
        <p:xfrm>
          <a:off x="6651075" y="15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{E87881C0-566A-4356-8F7F-4A03A680875A}</a:tableStyleId>
              </a:tblPr>
              <a:tblGrid>
                <a:gridCol w="1978025"/>
              </a:tblGrid>
              <a:tr h="624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rgbClr val="A64D79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IP Network</a:t>
                      </a:r>
                      <a:endParaRPr b="1" sz="2000">
                        <a:solidFill>
                          <a:srgbClr val="A64D79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9" name="Google Shape;89;p17"/>
          <p:cNvGraphicFramePr/>
          <p:nvPr/>
        </p:nvGraphicFramePr>
        <p:xfrm>
          <a:off x="4703738" y="152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{E87881C0-566A-4356-8F7F-4A03A680875A}</a:tableStyleId>
              </a:tblPr>
              <a:tblGrid>
                <a:gridCol w="1978025"/>
              </a:tblGrid>
              <a:tr h="624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000">
                          <a:solidFill>
                            <a:srgbClr val="A64D79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  Purpose</a:t>
                      </a:r>
                      <a:endParaRPr b="1" sz="2000">
                        <a:solidFill>
                          <a:srgbClr val="A64D79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0" name="Google Shape;90;p17"/>
          <p:cNvGraphicFramePr/>
          <p:nvPr/>
        </p:nvGraphicFramePr>
        <p:xfrm>
          <a:off x="6854275" y="351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{E87881C0-566A-4356-8F7F-4A03A680875A}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1" name="Google Shape;91;p17"/>
          <p:cNvGraphicFramePr/>
          <p:nvPr/>
        </p:nvGraphicFramePr>
        <p:xfrm>
          <a:off x="6873325" y="474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{E87881C0-566A-4356-8F7F-4A03A680875A}</a:tableStyleId>
              </a:tblPr>
              <a:tblGrid>
                <a:gridCol w="8572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12700" y="2078575"/>
            <a:ext cx="3352200" cy="13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 Device Configuration</a:t>
            </a:r>
            <a:endParaRPr sz="4100"/>
          </a:p>
        </p:txBody>
      </p:sp>
      <p:sp>
        <p:nvSpPr>
          <p:cNvPr id="97" name="Google Shape;97;p18"/>
          <p:cNvSpPr txBox="1"/>
          <p:nvPr/>
        </p:nvSpPr>
        <p:spPr>
          <a:xfrm>
            <a:off x="4487325" y="1026425"/>
            <a:ext cx="39498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Hostnames and passwords set for all routers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Banner messages and password encryption enabled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Domain lookup disabled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Char char="●"/>
            </a:pP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SSH configured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 secure remote access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80450" y="986375"/>
            <a:ext cx="4343400" cy="33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VLANs and Inter-VLAN Routing</a:t>
            </a:r>
            <a:endParaRPr sz="3400"/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827675"/>
            <a:ext cx="434340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VLAN 10: Data | VLAN 100: Voice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AutoNum type="arabicPeriod"/>
            </a:pPr>
            <a:r>
              <a:rPr b="1"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Router-on-a-stick</a:t>
            </a: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used for inter-VLAN routing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Subinterfaces created on routers (e.g., Fa0/0.10, Fa0/0.100)</a:t>
            </a:r>
            <a:b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ld Standard TT"/>
              <a:buAutoNum type="arabicPeriod"/>
            </a:pPr>
            <a:r>
              <a:rPr lang="en" sz="20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VLANs mapped to respective ports on the switches</a:t>
            </a:r>
            <a:endParaRPr sz="20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76800" y="14764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DHCP Server (ICT)</a:t>
            </a:r>
            <a:r>
              <a:rPr lang="en" sz="2000"/>
              <a:t> assigns IPs to all PCs (Data VLAN)</a:t>
            </a:r>
            <a:br>
              <a:rPr lang="en" sz="2000"/>
            </a:b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/>
              <a:t>Each </a:t>
            </a:r>
            <a:r>
              <a:rPr b="1" lang="en" sz="2000"/>
              <a:t>departmental router</a:t>
            </a:r>
            <a:r>
              <a:rPr lang="en" sz="2000"/>
              <a:t> provides DHCP to its IP phones (Voice VLAN)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1466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DHCP Configuration</a:t>
            </a:r>
            <a:endParaRPr sz="4000"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3925" y="1464675"/>
            <a:ext cx="3086100" cy="22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94725" y="605100"/>
            <a:ext cx="4826100" cy="4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VoIP enabled using </a:t>
            </a:r>
            <a:r>
              <a:rPr lang="en" sz="1900">
                <a:solidFill>
                  <a:srgbClr val="188038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telephony-service</a:t>
            </a: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on routers</a:t>
            </a:r>
            <a:b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Each phone is assigned a directory number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Dial plans configured by department:</a:t>
            </a:r>
            <a:b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Finance: 1..</a:t>
            </a:r>
            <a:b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HR: 2..</a:t>
            </a:r>
            <a:b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Sales: 3..</a:t>
            </a:r>
            <a:b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</a:b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ld Standard TT"/>
              <a:buChar char="●"/>
            </a:pPr>
            <a:r>
              <a:rPr lang="en" sz="1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ICT: 4..</a:t>
            </a:r>
            <a:endParaRPr sz="1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0" y="0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VoIP &amp; Dial Plan</a:t>
            </a:r>
            <a:endParaRPr sz="31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325" y="1303875"/>
            <a:ext cx="2946600" cy="27303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