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7" r:id="rId9"/>
    <p:sldId id="264" r:id="rId10"/>
    <p:sldId id="265" r:id="rId11"/>
    <p:sldId id="266" r:id="rId12"/>
    <p:sldId id="26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B9EE2140-ED74-44B0-BCF2-A7F60A45D985}" type="datetimeFigureOut">
              <a:rPr lang="en-IN" smtClean="0"/>
              <a:t>09-10-2023</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2C26A708-E52D-414B-92FB-50E720368799}"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EE2140-ED74-44B0-BCF2-A7F60A45D985}"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26A708-E52D-414B-92FB-50E72036879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EE2140-ED74-44B0-BCF2-A7F60A45D985}"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26A708-E52D-414B-92FB-50E72036879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EE2140-ED74-44B0-BCF2-A7F60A45D985}"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26A708-E52D-414B-92FB-50E72036879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EE2140-ED74-44B0-BCF2-A7F60A45D985}"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26A708-E52D-414B-92FB-50E72036879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9EE2140-ED74-44B0-BCF2-A7F60A45D985}"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26A708-E52D-414B-92FB-50E720368799}"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EE2140-ED74-44B0-BCF2-A7F60A45D985}" type="datetimeFigureOut">
              <a:rPr lang="en-IN" smtClean="0"/>
              <a:t>09-10-2023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26A708-E52D-414B-92FB-50E72036879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EE2140-ED74-44B0-BCF2-A7F60A45D985}" type="datetimeFigureOut">
              <a:rPr lang="en-IN" smtClean="0"/>
              <a:t>09-10-2023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26A708-E52D-414B-92FB-50E72036879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EE2140-ED74-44B0-BCF2-A7F60A45D985}" type="datetimeFigureOut">
              <a:rPr lang="en-IN" smtClean="0"/>
              <a:t>09-10-2023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26A708-E52D-414B-92FB-50E72036879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9EE2140-ED74-44B0-BCF2-A7F60A45D985}" type="datetimeFigureOut">
              <a:rPr lang="en-IN" smtClean="0"/>
              <a:t>09-10-2023</a:t>
            </a:fld>
            <a:endParaRPr lang="en-IN"/>
          </a:p>
        </p:txBody>
      </p:sp>
      <p:sp>
        <p:nvSpPr>
          <p:cNvPr id="7" name="Slide Number Placeholder 6"/>
          <p:cNvSpPr>
            <a:spLocks noGrp="1"/>
          </p:cNvSpPr>
          <p:nvPr>
            <p:ph type="sldNum" sz="quarter" idx="12"/>
          </p:nvPr>
        </p:nvSpPr>
        <p:spPr/>
        <p:txBody>
          <a:bodyPr/>
          <a:lstStyle/>
          <a:p>
            <a:fld id="{2C26A708-E52D-414B-92FB-50E720368799}"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EE2140-ED74-44B0-BCF2-A7F60A45D985}" type="datetimeFigureOut">
              <a:rPr lang="en-IN" smtClean="0"/>
              <a:t>09-10-2023</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2C26A708-E52D-414B-92FB-50E72036879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B9EE2140-ED74-44B0-BCF2-A7F60A45D985}" type="datetimeFigureOut">
              <a:rPr lang="en-IN" smtClean="0"/>
              <a:t>09-10-2023</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2C26A708-E52D-414B-92FB-50E72036879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24744"/>
            <a:ext cx="7772400" cy="2016224"/>
          </a:xfrm>
        </p:spPr>
        <p:txBody>
          <a:bodyPr>
            <a:normAutofit/>
          </a:bodyPr>
          <a:lstStyle/>
          <a:p>
            <a:r>
              <a:rPr lang="en-US" sz="4800" b="1" dirty="0" smtClean="0"/>
              <a:t>SMART PARKING</a:t>
            </a:r>
            <a:endParaRPr lang="en-IN" sz="4800" b="1" dirty="0"/>
          </a:p>
        </p:txBody>
      </p:sp>
      <p:sp>
        <p:nvSpPr>
          <p:cNvPr id="3" name="Subtitle 2"/>
          <p:cNvSpPr>
            <a:spLocks noGrp="1"/>
          </p:cNvSpPr>
          <p:nvPr>
            <p:ph type="subTitle" idx="1"/>
          </p:nvPr>
        </p:nvSpPr>
        <p:spPr/>
        <p:txBody>
          <a:bodyPr>
            <a:normAutofit/>
          </a:bodyPr>
          <a:lstStyle/>
          <a:p>
            <a:r>
              <a:rPr lang="en-US" dirty="0" smtClean="0"/>
              <a:t>BY </a:t>
            </a:r>
          </a:p>
          <a:p>
            <a:r>
              <a:rPr lang="en-US" dirty="0" smtClean="0"/>
              <a:t>                MONIKA R</a:t>
            </a:r>
            <a:endParaRPr lang="en-IN" dirty="0"/>
          </a:p>
        </p:txBody>
      </p:sp>
    </p:spTree>
    <p:extLst>
      <p:ext uri="{BB962C8B-B14F-4D97-AF65-F5344CB8AC3E}">
        <p14:creationId xmlns:p14="http://schemas.microsoft.com/office/powerpoint/2010/main" val="2295314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476672"/>
            <a:ext cx="8229600" cy="5904656"/>
          </a:xfrm>
        </p:spPr>
        <p:txBody>
          <a:bodyPr>
            <a:normAutofit fontScale="62500" lnSpcReduction="20000"/>
          </a:bodyPr>
          <a:lstStyle/>
          <a:p>
            <a:r>
              <a:rPr lang="en-US" b="1" dirty="0" smtClean="0"/>
              <a:t>Implement Data Transmission:</a:t>
            </a:r>
            <a:endParaRPr lang="en-US" dirty="0" smtClean="0"/>
          </a:p>
          <a:p>
            <a:pPr lvl="1"/>
            <a:r>
              <a:rPr lang="en-US" dirty="0" smtClean="0"/>
              <a:t>Within your API, create an endpoint that allows the mobile app to request sensor data. This could be done using HTTP requests (GET, POST, etc.).</a:t>
            </a:r>
          </a:p>
          <a:p>
            <a:r>
              <a:rPr lang="en-US" b="1" dirty="0" smtClean="0"/>
              <a:t>Set Up Mobile App:</a:t>
            </a:r>
            <a:endParaRPr lang="en-US" dirty="0" smtClean="0"/>
          </a:p>
          <a:p>
            <a:pPr lvl="1"/>
            <a:r>
              <a:rPr lang="en-US" dirty="0" smtClean="0"/>
              <a:t>In your mobile app, you'll need to implement functionality to communicate with the Raspberry Pi. This will involve sending HTTP requests to the API endpoints you created.</a:t>
            </a:r>
          </a:p>
          <a:p>
            <a:r>
              <a:rPr lang="en-US" b="1" dirty="0" smtClean="0"/>
              <a:t>Parse and Use Data in Mobile App:</a:t>
            </a:r>
            <a:endParaRPr lang="en-US" dirty="0" smtClean="0"/>
          </a:p>
          <a:p>
            <a:pPr lvl="1"/>
            <a:r>
              <a:rPr lang="en-US" dirty="0" smtClean="0"/>
              <a:t>Once the mobile app receives data from the Raspberry Pi, parse it and use it as needed. This could involve displaying it to the user or performing some processing on the data.</a:t>
            </a:r>
          </a:p>
          <a:p>
            <a:r>
              <a:rPr lang="en-US" b="1" dirty="0" smtClean="0"/>
              <a:t>Implement Real-Time Updates (Optional):</a:t>
            </a:r>
            <a:endParaRPr lang="en-US" dirty="0" smtClean="0"/>
          </a:p>
          <a:p>
            <a:endParaRPr lang="en-US" dirty="0" smtClean="0"/>
          </a:p>
          <a:p>
            <a:r>
              <a:rPr lang="en-US" dirty="0" smtClean="0"/>
              <a:t>If you want real-time updates, you might consider using technologies like </a:t>
            </a:r>
            <a:r>
              <a:rPr lang="en-US" dirty="0" err="1" smtClean="0"/>
              <a:t>WebSockets</a:t>
            </a:r>
            <a:r>
              <a:rPr lang="en-US" dirty="0" smtClean="0"/>
              <a:t>. This would allow the Raspberry Pi to push data to the mobile app as soon as it's available.</a:t>
            </a:r>
          </a:p>
          <a:p>
            <a:r>
              <a:rPr lang="en-US" b="1" dirty="0" smtClean="0"/>
              <a:t>Handle Security Considerations:</a:t>
            </a:r>
            <a:endParaRPr lang="en-US" dirty="0" smtClean="0"/>
          </a:p>
          <a:p>
            <a:pPr lvl="1"/>
            <a:r>
              <a:rPr lang="en-US" dirty="0" smtClean="0"/>
              <a:t>Ensure that any sensitive data is transmitted securely (e.g., using HTTPS) and implement authentication mechanisms if needed.</a:t>
            </a:r>
          </a:p>
          <a:p>
            <a:endParaRPr lang="en-US" b="1" dirty="0" smtClean="0"/>
          </a:p>
          <a:p>
            <a:r>
              <a:rPr lang="en-US" b="1" dirty="0" smtClean="0"/>
              <a:t>Testing and Debugging:</a:t>
            </a:r>
            <a:endParaRPr lang="en-US" dirty="0" smtClean="0"/>
          </a:p>
          <a:p>
            <a:pPr lvl="1"/>
            <a:r>
              <a:rPr lang="en-US" dirty="0" smtClean="0"/>
              <a:t>Thoroughly test your system to make sure it works as expected. Debug any issues that arise.</a:t>
            </a:r>
          </a:p>
          <a:p>
            <a:endParaRPr lang="en-US" b="1" dirty="0" smtClean="0"/>
          </a:p>
          <a:p>
            <a:endParaRPr lang="en-US" b="1" dirty="0"/>
          </a:p>
          <a:p>
            <a:pPr marL="0" indent="0">
              <a:buNone/>
            </a:pPr>
            <a:r>
              <a:rPr lang="en-US" b="1" dirty="0" smtClean="0"/>
              <a:t>Deployment:</a:t>
            </a:r>
            <a:endParaRPr lang="en-US" dirty="0" smtClean="0"/>
          </a:p>
          <a:p>
            <a:pPr lvl="1"/>
            <a:r>
              <a:rPr lang="en-US" dirty="0" smtClean="0"/>
              <a:t>Once everything is working correctly, you can deploy the system in your desired environment.</a:t>
            </a:r>
          </a:p>
          <a:p>
            <a:endParaRPr lang="en-IN" dirty="0" smtClean="0"/>
          </a:p>
          <a:p>
            <a:endParaRPr lang="en-IN" dirty="0"/>
          </a:p>
        </p:txBody>
      </p:sp>
    </p:spTree>
    <p:extLst>
      <p:ext uri="{BB962C8B-B14F-4D97-AF65-F5344CB8AC3E}">
        <p14:creationId xmlns:p14="http://schemas.microsoft.com/office/powerpoint/2010/main" val="2322966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1534" y="2672831"/>
            <a:ext cx="3119944" cy="2810912"/>
          </a:xfrm>
        </p:spPr>
      </p:pic>
    </p:spTree>
    <p:extLst>
      <p:ext uri="{BB962C8B-B14F-4D97-AF65-F5344CB8AC3E}">
        <p14:creationId xmlns:p14="http://schemas.microsoft.com/office/powerpoint/2010/main" val="4125445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589640" cy="6525344"/>
          </a:xfrm>
        </p:spPr>
        <p:txBody>
          <a:bodyPr>
            <a:normAutofit fontScale="92500"/>
          </a:bodyPr>
          <a:lstStyle/>
          <a:p>
            <a:r>
              <a:rPr lang="en-US" b="1" dirty="0" smtClean="0"/>
              <a:t>BENEFITS:</a:t>
            </a:r>
          </a:p>
          <a:p>
            <a:r>
              <a:rPr lang="en-US" b="1" dirty="0" smtClean="0"/>
              <a:t>REDUCED TRAFFIC CONGESTION</a:t>
            </a:r>
            <a:r>
              <a:rPr lang="en-US" dirty="0" smtClean="0"/>
              <a:t>:</a:t>
            </a:r>
          </a:p>
          <a:p>
            <a:r>
              <a:rPr lang="en-US" dirty="0" smtClean="0"/>
              <a:t>  By providing real-time parking availability information, our system minimizes the time spent circling for parking, leading to reduced traffic congestion and lower emissions.</a:t>
            </a:r>
          </a:p>
          <a:p>
            <a:r>
              <a:rPr lang="en-US" b="1" dirty="0" smtClean="0"/>
              <a:t>OPTIMIZED SPACE UTILIZATION</a:t>
            </a:r>
            <a:r>
              <a:rPr lang="en-US" dirty="0" smtClean="0"/>
              <a:t>: </a:t>
            </a:r>
          </a:p>
          <a:p>
            <a:r>
              <a:rPr lang="en-US" dirty="0"/>
              <a:t> </a:t>
            </a:r>
            <a:r>
              <a:rPr lang="en-US" dirty="0" smtClean="0"/>
              <a:t> The system maximizes the utilization of parking spaces, resulting in increased revenue for parking operators and a more efficient use of urban infrastructure.</a:t>
            </a:r>
          </a:p>
          <a:p>
            <a:r>
              <a:rPr lang="en-US" b="1" dirty="0" smtClean="0"/>
              <a:t>ENHANCED USER EXPERIENCE: </a:t>
            </a:r>
          </a:p>
          <a:p>
            <a:r>
              <a:rPr lang="en-US" dirty="0"/>
              <a:t> </a:t>
            </a:r>
            <a:r>
              <a:rPr lang="en-US" dirty="0" smtClean="0"/>
              <a:t>Drivers benefit from a streamlined parking experience, with convenient navigation, reservation options, and seamless payment processes.</a:t>
            </a:r>
          </a:p>
          <a:p>
            <a:r>
              <a:rPr lang="en-US" b="1" dirty="0" smtClean="0"/>
              <a:t>DATA-DRIVEN URBAN PLANNING:</a:t>
            </a:r>
          </a:p>
          <a:p>
            <a:r>
              <a:rPr lang="en-US" dirty="0"/>
              <a:t> </a:t>
            </a:r>
            <a:r>
              <a:rPr lang="en-US" dirty="0" smtClean="0"/>
              <a:t> The collected data offers valuable insights for urban planners, enabling them to make informed decision</a:t>
            </a:r>
            <a:endParaRPr lang="en-IN" dirty="0"/>
          </a:p>
        </p:txBody>
      </p:sp>
    </p:spTree>
    <p:extLst>
      <p:ext uri="{BB962C8B-B14F-4D97-AF65-F5344CB8AC3E}">
        <p14:creationId xmlns:p14="http://schemas.microsoft.com/office/powerpoint/2010/main" val="2725109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The rapid urbanization and escalating vehicular population in contemporary cities have exacerbated the perennial challenge of parking management. To address this issue, we propose an innovative </a:t>
            </a:r>
            <a:r>
              <a:rPr lang="en-US" dirty="0" err="1" smtClean="0"/>
              <a:t>IoT</a:t>
            </a:r>
            <a:r>
              <a:rPr lang="en-US" dirty="0" smtClean="0"/>
              <a:t>-based Smart Parking System designed to revolutionize urban mobility. This project leverages cutting-edge sensor technologies, real-time data processing, and user-friendly interfaces to provide a seamless parking experience for both drivers and parking operators.</a:t>
            </a:r>
            <a:endParaRPr lang="en-IN" dirty="0"/>
          </a:p>
        </p:txBody>
      </p:sp>
    </p:spTree>
    <p:extLst>
      <p:ext uri="{BB962C8B-B14F-4D97-AF65-F5344CB8AC3E}">
        <p14:creationId xmlns:p14="http://schemas.microsoft.com/office/powerpoint/2010/main" val="3743260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919"/>
            <a:ext cx="8229600" cy="45719"/>
          </a:xfrm>
        </p:spPr>
        <p:txBody>
          <a:bodyPr>
            <a:normAutofit fontScale="90000"/>
          </a:bodyPr>
          <a:lstStyle/>
          <a:p>
            <a:endParaRPr lang="en-IN" dirty="0"/>
          </a:p>
        </p:txBody>
      </p:sp>
      <p:sp>
        <p:nvSpPr>
          <p:cNvPr id="3" name="Content Placeholder 2"/>
          <p:cNvSpPr>
            <a:spLocks noGrp="1"/>
          </p:cNvSpPr>
          <p:nvPr>
            <p:ph idx="1"/>
          </p:nvPr>
        </p:nvSpPr>
        <p:spPr>
          <a:xfrm>
            <a:off x="179512" y="0"/>
            <a:ext cx="8805664" cy="6824789"/>
          </a:xfrm>
          <a:solidFill>
            <a:schemeClr val="bg1"/>
          </a:solidFill>
          <a:ln>
            <a:solidFill>
              <a:srgbClr val="FFFF00"/>
            </a:solidFill>
          </a:ln>
        </p:spPr>
        <p:txBody>
          <a:bodyPr/>
          <a:lstStyle/>
          <a:p>
            <a:pPr marL="0" indent="0">
              <a:buNone/>
            </a:pPr>
            <a:r>
              <a:rPr lang="en-US" b="1" dirty="0" smtClean="0"/>
              <a:t>SENSOR NETWORK DEPLOYMENT</a:t>
            </a:r>
            <a:r>
              <a:rPr lang="en-US" dirty="0" smtClean="0"/>
              <a:t>: </a:t>
            </a:r>
          </a:p>
          <a:p>
            <a:pPr marL="0" indent="0">
              <a:buNone/>
            </a:pPr>
            <a:r>
              <a:rPr lang="en-US" dirty="0" smtClean="0"/>
              <a:t>          </a:t>
            </a:r>
            <a:r>
              <a:rPr lang="en-US" sz="2800" dirty="0" smtClean="0"/>
              <a:t>Utilizing a network of advanced sensors, including ultrasonic, infrared, and magnetic technologies, our system accurately detects the occupancy status of parking spaces in real-time</a:t>
            </a:r>
          </a:p>
          <a:p>
            <a:pPr marL="0" indent="0">
              <a:buNone/>
            </a:pPr>
            <a:endParaRPr lang="en-US" sz="2800" dirty="0"/>
          </a:p>
          <a:p>
            <a:pPr marL="0" indent="0">
              <a:buNone/>
            </a:pPr>
            <a:r>
              <a:rPr lang="en-US" b="1" dirty="0" smtClean="0"/>
              <a:t>CENTRALIZED CLOUD-BASED PLATFORM: </a:t>
            </a:r>
          </a:p>
          <a:p>
            <a:pPr marL="0" indent="0">
              <a:buNone/>
            </a:pPr>
            <a:r>
              <a:rPr lang="en-US" sz="2800" dirty="0" smtClean="0"/>
              <a:t>     The collected data is transmitted to a robust cloud-based platform for centralized processing and management. This platform is designed for scalability, ensuring uninterrupted service even in high-demand urban areas.</a:t>
            </a:r>
            <a:endParaRPr lang="en-IN" sz="2800" dirty="0"/>
          </a:p>
        </p:txBody>
      </p:sp>
    </p:spTree>
    <p:extLst>
      <p:ext uri="{BB962C8B-B14F-4D97-AF65-F5344CB8AC3E}">
        <p14:creationId xmlns:p14="http://schemas.microsoft.com/office/powerpoint/2010/main" val="2493998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04664"/>
            <a:ext cx="8229600" cy="5976664"/>
          </a:xfrm>
        </p:spPr>
        <p:txBody>
          <a:bodyPr>
            <a:normAutofit fontScale="92500"/>
          </a:bodyPr>
          <a:lstStyle/>
          <a:p>
            <a:pPr marL="0" indent="0">
              <a:buNone/>
            </a:pPr>
            <a:r>
              <a:rPr lang="en-US" b="1" dirty="0" smtClean="0"/>
              <a:t>USER-FRIENDLY MOBILE APPLICATION</a:t>
            </a:r>
            <a:r>
              <a:rPr lang="en-US" dirty="0" smtClean="0"/>
              <a:t>: </a:t>
            </a:r>
          </a:p>
          <a:p>
            <a:pPr marL="0" indent="0">
              <a:buNone/>
            </a:pPr>
            <a:r>
              <a:rPr lang="en-US" dirty="0" smtClean="0"/>
              <a:t>                    </a:t>
            </a:r>
            <a:r>
              <a:rPr lang="en-US" sz="2800" dirty="0" smtClean="0"/>
              <a:t>A user-centric mobile application interfaces with the central platform, providing drivers with real-time information on available parking spaces, navigation assistance, and reservation options.</a:t>
            </a:r>
          </a:p>
          <a:p>
            <a:pPr marL="0" indent="0">
              <a:buNone/>
            </a:pPr>
            <a:endParaRPr lang="en-US" dirty="0" smtClean="0"/>
          </a:p>
          <a:p>
            <a:pPr marL="0" indent="0">
              <a:buNone/>
            </a:pPr>
            <a:r>
              <a:rPr lang="en-US" b="1" dirty="0" smtClean="0"/>
              <a:t>INTELLIGENT NAVIGATION AND RESERVATION:</a:t>
            </a:r>
          </a:p>
          <a:p>
            <a:pPr marL="0" indent="0">
              <a:buNone/>
            </a:pPr>
            <a:r>
              <a:rPr lang="en-US" sz="2800" dirty="0" smtClean="0"/>
              <a:t>                      The application employs intelligent algorithms to guide drivers to the nearest available parking spots, optimizing traffic flow and reducing congestion. Additionally, users have the option to reserve parking spaces in advance, ensuring a hassle-free experience.</a:t>
            </a:r>
            <a:endParaRPr lang="en-IN" sz="2800" dirty="0"/>
          </a:p>
        </p:txBody>
      </p:sp>
    </p:spTree>
    <p:extLst>
      <p:ext uri="{BB962C8B-B14F-4D97-AF65-F5344CB8AC3E}">
        <p14:creationId xmlns:p14="http://schemas.microsoft.com/office/powerpoint/2010/main" val="2081655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32656"/>
            <a:ext cx="8003232" cy="6336704"/>
          </a:xfrm>
        </p:spPr>
        <p:txBody>
          <a:bodyPr>
            <a:normAutofit/>
          </a:bodyPr>
          <a:lstStyle/>
          <a:p>
            <a:pPr marL="0" indent="0">
              <a:buNone/>
            </a:pPr>
            <a:r>
              <a:rPr lang="en-US" b="1" dirty="0" smtClean="0"/>
              <a:t>SEAMLESS PAYMENT INTEGRATION</a:t>
            </a:r>
            <a:r>
              <a:rPr lang="en-US" dirty="0" smtClean="0"/>
              <a:t>: </a:t>
            </a:r>
          </a:p>
          <a:p>
            <a:pPr marL="0" indent="0">
              <a:buNone/>
            </a:pPr>
            <a:r>
              <a:rPr lang="en-US" sz="2800" dirty="0" smtClean="0"/>
              <a:t>      The system integrates seamlessly with popular payment gateways, allowing users to make parking payments securely and conveniently through the application.</a:t>
            </a:r>
          </a:p>
          <a:p>
            <a:pPr marL="0" indent="0">
              <a:buNone/>
            </a:pPr>
            <a:r>
              <a:rPr lang="en-US" b="1" dirty="0" smtClean="0"/>
              <a:t>DATA ANALYTICS AND INSIGHTS: </a:t>
            </a:r>
          </a:p>
          <a:p>
            <a:pPr marL="0" indent="0">
              <a:buNone/>
            </a:pPr>
            <a:r>
              <a:rPr lang="en-US" dirty="0" smtClean="0"/>
              <a:t>     </a:t>
            </a:r>
            <a:r>
              <a:rPr lang="en-US" sz="2800" dirty="0" smtClean="0"/>
              <a:t>The platform employs advanced data analytics to generate valuable insights into parking patterns, peak usage hours, and occupancy trends. This data empowers urban planners and parking authorities to make informed decisions regarding parking infrastructure and policies.</a:t>
            </a:r>
            <a:endParaRPr lang="en-IN" sz="2800" dirty="0"/>
          </a:p>
        </p:txBody>
      </p:sp>
    </p:spTree>
    <p:extLst>
      <p:ext uri="{BB962C8B-B14F-4D97-AF65-F5344CB8AC3E}">
        <p14:creationId xmlns:p14="http://schemas.microsoft.com/office/powerpoint/2010/main" val="1572068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229600" cy="5904656"/>
          </a:xfrm>
        </p:spPr>
        <p:txBody>
          <a:bodyPr/>
          <a:lstStyle/>
          <a:p>
            <a:pPr marL="0" indent="0">
              <a:buNone/>
            </a:pPr>
            <a:r>
              <a:rPr lang="en-US" b="1" dirty="0" smtClean="0"/>
              <a:t>SMART ENFORCEMENT CAPABILITIE</a:t>
            </a:r>
            <a:r>
              <a:rPr lang="en-US" dirty="0" smtClean="0"/>
              <a:t>S:</a:t>
            </a:r>
          </a:p>
          <a:p>
            <a:pPr marL="0" indent="0">
              <a:buNone/>
            </a:pPr>
            <a:r>
              <a:rPr lang="en-US" sz="2800" dirty="0" smtClean="0"/>
              <a:t>                              In-built alerts and notifications facilitate efficient parking enforcement, enabling authorities to address violations promptly.</a:t>
            </a:r>
          </a:p>
          <a:p>
            <a:pPr marL="0" indent="0">
              <a:buNone/>
            </a:pPr>
            <a:endParaRPr lang="en-US" dirty="0" smtClean="0"/>
          </a:p>
          <a:p>
            <a:pPr marL="0" indent="0">
              <a:buNone/>
            </a:pPr>
            <a:r>
              <a:rPr lang="en-US" b="1" dirty="0" smtClean="0"/>
              <a:t>ENERGY-EFFICIENT IOT DEVICES:</a:t>
            </a:r>
          </a:p>
          <a:p>
            <a:pPr marL="0" indent="0">
              <a:buNone/>
            </a:pPr>
            <a:r>
              <a:rPr lang="en-US" dirty="0" smtClean="0"/>
              <a:t>                                   </a:t>
            </a:r>
            <a:r>
              <a:rPr lang="en-US" sz="2800" dirty="0" smtClean="0"/>
              <a:t>The deployed </a:t>
            </a:r>
            <a:r>
              <a:rPr lang="en-US" sz="2800" dirty="0" err="1" smtClean="0"/>
              <a:t>IoT</a:t>
            </a:r>
            <a:r>
              <a:rPr lang="en-US" sz="2800" dirty="0" smtClean="0"/>
              <a:t> devices are engineered with energy efficiency in mind, employing low-power modes to conserve resources while ensuring uninterrupted service</a:t>
            </a:r>
            <a:r>
              <a:rPr lang="en-US" dirty="0" smtClean="0"/>
              <a:t>.</a:t>
            </a:r>
            <a:endParaRPr lang="en-IN" dirty="0"/>
          </a:p>
        </p:txBody>
      </p:sp>
    </p:spTree>
    <p:extLst>
      <p:ext uri="{BB962C8B-B14F-4D97-AF65-F5344CB8AC3E}">
        <p14:creationId xmlns:p14="http://schemas.microsoft.com/office/powerpoint/2010/main" val="86858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lnSpcReduction="10000"/>
          </a:bodyPr>
          <a:lstStyle/>
          <a:p>
            <a:pPr marL="0" indent="0">
              <a:buNone/>
            </a:pPr>
            <a:r>
              <a:rPr lang="en-US" b="1" dirty="0" smtClean="0"/>
              <a:t>ULTRASONIC SENSORS: </a:t>
            </a:r>
          </a:p>
          <a:p>
            <a:pPr marL="0" indent="0">
              <a:buNone/>
            </a:pPr>
            <a:r>
              <a:rPr lang="en-US" sz="2800" dirty="0" smtClean="0"/>
              <a:t>                                        These sensors use ultrasonic waves to detect the presence of a vehicle in a parking space. They emit high-frequency sound waves and measure the time it takes for the waves to bounce back after hitting an object.</a:t>
            </a:r>
          </a:p>
          <a:p>
            <a:pPr marL="0" indent="0">
              <a:buNone/>
            </a:pPr>
            <a:endParaRPr lang="en-US" dirty="0" smtClean="0"/>
          </a:p>
          <a:p>
            <a:pPr marL="0" indent="0">
              <a:buNone/>
            </a:pPr>
            <a:r>
              <a:rPr lang="en-US" b="1" dirty="0" smtClean="0"/>
              <a:t>INFRARED SENSORS: </a:t>
            </a:r>
          </a:p>
          <a:p>
            <a:pPr marL="0" indent="0">
              <a:buNone/>
            </a:pPr>
            <a:r>
              <a:rPr lang="en-US" sz="2800" dirty="0" smtClean="0"/>
              <a:t>          These sensors work by emitting and receiving infrared radiation. They can detect the presence of a vehicle based on the interruption of the infrared beam.</a:t>
            </a:r>
            <a:endParaRPr lang="en-IN" sz="2800" dirty="0"/>
          </a:p>
        </p:txBody>
      </p:sp>
    </p:spTree>
    <p:extLst>
      <p:ext uri="{BB962C8B-B14F-4D97-AF65-F5344CB8AC3E}">
        <p14:creationId xmlns:p14="http://schemas.microsoft.com/office/powerpoint/2010/main" val="1031784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692696"/>
            <a:ext cx="6993341" cy="5328592"/>
          </a:xfrm>
        </p:spPr>
        <p:txBody>
          <a:bodyPr/>
          <a:lstStyle/>
          <a:p>
            <a:pPr marL="68580" indent="0">
              <a:buNone/>
            </a:pPr>
            <a:r>
              <a:rPr lang="en-US" dirty="0"/>
              <a:t>Raspberry Pi will collect data from sensors and update the mobile app.</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1916832"/>
            <a:ext cx="2529631" cy="1847850"/>
          </a:xfrm>
          <a:prstGeom prst="rect">
            <a:avLst/>
          </a:prstGeom>
        </p:spPr>
      </p:pic>
      <p:sp>
        <p:nvSpPr>
          <p:cNvPr id="5" name="Cloud 4"/>
          <p:cNvSpPr/>
          <p:nvPr/>
        </p:nvSpPr>
        <p:spPr>
          <a:xfrm>
            <a:off x="1115616" y="2204864"/>
            <a:ext cx="2016224" cy="155029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from sensor</a:t>
            </a:r>
            <a:endParaRPr lang="en-IN" dirty="0"/>
          </a:p>
        </p:txBody>
      </p:sp>
      <p:sp>
        <p:nvSpPr>
          <p:cNvPr id="6" name="Right Arrow 5"/>
          <p:cNvSpPr/>
          <p:nvPr/>
        </p:nvSpPr>
        <p:spPr>
          <a:xfrm>
            <a:off x="3275856" y="2840757"/>
            <a:ext cx="1800200" cy="372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own Arrow 7"/>
          <p:cNvSpPr/>
          <p:nvPr/>
        </p:nvSpPr>
        <p:spPr>
          <a:xfrm>
            <a:off x="5940152" y="3764682"/>
            <a:ext cx="432048" cy="11764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loud 8"/>
          <p:cNvSpPr/>
          <p:nvPr/>
        </p:nvSpPr>
        <p:spPr>
          <a:xfrm>
            <a:off x="5220072" y="5085184"/>
            <a:ext cx="2304256" cy="129614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Cloud server</a:t>
            </a:r>
            <a:endParaRPr lang="en-IN" dirty="0"/>
          </a:p>
        </p:txBody>
      </p:sp>
      <p:sp>
        <p:nvSpPr>
          <p:cNvPr id="10" name="Left Arrow 9"/>
          <p:cNvSpPr/>
          <p:nvPr/>
        </p:nvSpPr>
        <p:spPr>
          <a:xfrm>
            <a:off x="3491880" y="5301208"/>
            <a:ext cx="1584176" cy="4320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Cloud 10"/>
          <p:cNvSpPr/>
          <p:nvPr/>
        </p:nvSpPr>
        <p:spPr>
          <a:xfrm>
            <a:off x="755576" y="4509120"/>
            <a:ext cx="2520280" cy="165618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 the cloud server user get information</a:t>
            </a:r>
            <a:endParaRPr lang="en-IN" dirty="0"/>
          </a:p>
        </p:txBody>
      </p:sp>
    </p:spTree>
    <p:extLst>
      <p:ext uri="{BB962C8B-B14F-4D97-AF65-F5344CB8AC3E}">
        <p14:creationId xmlns:p14="http://schemas.microsoft.com/office/powerpoint/2010/main" val="857535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6192688"/>
          </a:xfrm>
        </p:spPr>
        <p:txBody>
          <a:bodyPr>
            <a:normAutofit fontScale="62500" lnSpcReduction="20000"/>
          </a:bodyPr>
          <a:lstStyle/>
          <a:p>
            <a:r>
              <a:rPr lang="en-US" b="1" dirty="0"/>
              <a:t>Select and Connect Sensors:</a:t>
            </a:r>
            <a:endParaRPr lang="en-US" dirty="0"/>
          </a:p>
          <a:p>
            <a:pPr lvl="1"/>
            <a:r>
              <a:rPr lang="en-US" dirty="0"/>
              <a:t>Choose the sensors you want to use (e.g., temperature, humidity, motion, etc.).</a:t>
            </a:r>
          </a:p>
          <a:p>
            <a:pPr lvl="1"/>
            <a:r>
              <a:rPr lang="en-US" dirty="0"/>
              <a:t>Connect these sensors to the GPIO (General Purpose Input/Output) pins on the Raspberry Pi.</a:t>
            </a:r>
          </a:p>
          <a:p>
            <a:r>
              <a:rPr lang="en-US" b="1" dirty="0"/>
              <a:t>Install Necessary Libraries:</a:t>
            </a:r>
            <a:endParaRPr lang="en-US" dirty="0"/>
          </a:p>
          <a:p>
            <a:pPr lvl="1"/>
            <a:r>
              <a:rPr lang="en-US" dirty="0"/>
              <a:t>Identify and install the appropriate libraries or drivers for your sensors. This could be done via the terminal using pip or by following specific installation instructions provided by the sensor manufacturer.</a:t>
            </a:r>
          </a:p>
          <a:p>
            <a:r>
              <a:rPr lang="en-US" b="1" dirty="0"/>
              <a:t>Write Sensor Reading Code:</a:t>
            </a:r>
            <a:endParaRPr lang="en-US" dirty="0"/>
          </a:p>
          <a:p>
            <a:pPr lvl="1"/>
            <a:r>
              <a:rPr lang="en-US" dirty="0"/>
              <a:t>Write a Python script to read data from the connected sensors. This script will interact with the sensor library or driver you installed in the previous step. It will collect the data and possibly perform any required processing.</a:t>
            </a:r>
          </a:p>
          <a:p>
            <a:endParaRPr lang="en-US" b="1" dirty="0" smtClean="0"/>
          </a:p>
          <a:p>
            <a:pPr marL="0" indent="0">
              <a:buNone/>
            </a:pPr>
            <a:r>
              <a:rPr lang="en-US" b="1" dirty="0" smtClean="0"/>
              <a:t>Set </a:t>
            </a:r>
            <a:r>
              <a:rPr lang="en-US" b="1" dirty="0"/>
              <a:t>Up Data Storage or Database:</a:t>
            </a:r>
            <a:endParaRPr lang="en-US" dirty="0"/>
          </a:p>
          <a:p>
            <a:pPr lvl="1"/>
            <a:r>
              <a:rPr lang="en-US" dirty="0"/>
              <a:t>Decide how you want to store the sensor data. This could be a file system, a database, or even a cloud service like AWS, Google Cloud, or a service like Firebase.</a:t>
            </a:r>
          </a:p>
          <a:p>
            <a:endParaRPr lang="en-US" b="1" dirty="0" smtClean="0"/>
          </a:p>
          <a:p>
            <a:endParaRPr lang="en-US" b="1" dirty="0"/>
          </a:p>
          <a:p>
            <a:r>
              <a:rPr lang="en-US" b="1" dirty="0" smtClean="0"/>
              <a:t>Implement </a:t>
            </a:r>
            <a:r>
              <a:rPr lang="en-US" b="1" dirty="0"/>
              <a:t>Data Logging:</a:t>
            </a:r>
            <a:endParaRPr lang="en-US" dirty="0"/>
          </a:p>
          <a:p>
            <a:pPr lvl="1"/>
            <a:r>
              <a:rPr lang="en-US" dirty="0"/>
              <a:t>Modify your Python script to log the sensor data to the chosen storage location. Make sure you include appropriate error handling and data validation to ensure the integrity of the collected data.</a:t>
            </a:r>
          </a:p>
          <a:p>
            <a:endParaRPr lang="en-US" b="1" dirty="0" smtClean="0"/>
          </a:p>
          <a:p>
            <a:endParaRPr lang="en-US" b="1" dirty="0"/>
          </a:p>
          <a:p>
            <a:r>
              <a:rPr lang="en-US" b="1" dirty="0" smtClean="0"/>
              <a:t>Create </a:t>
            </a:r>
            <a:r>
              <a:rPr lang="en-US" b="1" dirty="0"/>
              <a:t>an API (Application Programming Interface):</a:t>
            </a:r>
            <a:endParaRPr lang="en-US" dirty="0"/>
          </a:p>
          <a:p>
            <a:pPr lvl="1"/>
            <a:r>
              <a:rPr lang="en-US" dirty="0"/>
              <a:t>Develop an API on the Raspberry Pi. This API will serve as the bridge between the mobile app and the Raspberry Pi. Flask or </a:t>
            </a:r>
            <a:r>
              <a:rPr lang="en-US" dirty="0" err="1"/>
              <a:t>Django</a:t>
            </a:r>
            <a:r>
              <a:rPr lang="en-US" dirty="0"/>
              <a:t> (for Python) can be used to create a simple API</a:t>
            </a:r>
            <a:r>
              <a:rPr lang="en-US" dirty="0" smtClean="0"/>
              <a:t>.</a:t>
            </a:r>
            <a:endParaRPr lang="en-US" dirty="0"/>
          </a:p>
        </p:txBody>
      </p:sp>
    </p:spTree>
    <p:extLst>
      <p:ext uri="{BB962C8B-B14F-4D97-AF65-F5344CB8AC3E}">
        <p14:creationId xmlns:p14="http://schemas.microsoft.com/office/powerpoint/2010/main" val="33584800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79</TotalTime>
  <Words>1022</Words>
  <Application>Microsoft Office PowerPoint</Application>
  <PresentationFormat>On-screen Show (4:3)</PresentationFormat>
  <Paragraphs>79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Austin</vt:lpstr>
      <vt:lpstr>SMART PARKING</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BLOCK DIAGRAM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dc:title>
  <dc:creator>ADMIN</dc:creator>
  <cp:lastModifiedBy>ADMIN</cp:lastModifiedBy>
  <cp:revision>8</cp:revision>
  <dcterms:created xsi:type="dcterms:W3CDTF">2023-10-04T08:24:13Z</dcterms:created>
  <dcterms:modified xsi:type="dcterms:W3CDTF">2023-10-09T08:42:40Z</dcterms:modified>
</cp:coreProperties>
</file>