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2" r:id="rId2"/>
    <p:sldId id="256" r:id="rId3"/>
    <p:sldId id="258" r:id="rId4"/>
    <p:sldId id="259" r:id="rId5"/>
    <p:sldId id="260" r:id="rId6"/>
    <p:sldId id="261" r:id="rId7"/>
    <p:sldId id="257" r:id="rId8"/>
    <p:sldId id="264" r:id="rId9"/>
    <p:sldId id="266" r:id="rId10"/>
    <p:sldId id="270" r:id="rId11"/>
    <p:sldId id="271" r:id="rId12"/>
    <p:sldId id="278" r:id="rId13"/>
    <p:sldId id="282" r:id="rId14"/>
    <p:sldId id="284" r:id="rId15"/>
    <p:sldId id="286" r:id="rId16"/>
    <p:sldId id="287" r:id="rId17"/>
    <p:sldId id="288" r:id="rId18"/>
    <p:sldId id="289" r:id="rId19"/>
    <p:sldId id="290" r:id="rId20"/>
    <p:sldId id="29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9D8F-9F78-2D8B-4500-C92507607EF7}"/>
              </a:ext>
            </a:extLst>
          </p:cNvPr>
          <p:cNvSpPr>
            <a:spLocks noGrp="1"/>
          </p:cNvSpPr>
          <p:nvPr>
            <p:ph type="ctrTitle"/>
          </p:nvPr>
        </p:nvSpPr>
        <p:spPr>
          <a:xfrm>
            <a:off x="1827308" y="751352"/>
            <a:ext cx="8825658" cy="2677648"/>
          </a:xfrm>
        </p:spPr>
        <p:txBody>
          <a:bodyPr/>
          <a:lstStyle/>
          <a:p>
            <a:r>
              <a:rPr lang="en-NZ" dirty="0"/>
              <a:t>SMART PARKING SYSTEM USING IOT </a:t>
            </a:r>
            <a:endParaRPr lang="en-US" dirty="0"/>
          </a:p>
        </p:txBody>
      </p:sp>
      <p:sp>
        <p:nvSpPr>
          <p:cNvPr id="4" name="Title 3">
            <a:extLst>
              <a:ext uri="{FF2B5EF4-FFF2-40B4-BE49-F238E27FC236}">
                <a16:creationId xmlns:a16="http://schemas.microsoft.com/office/drawing/2014/main" id="{78C58247-DEA9-E5C5-EA3E-8FB6FFED0287}"/>
              </a:ext>
            </a:extLst>
          </p:cNvPr>
          <p:cNvSpPr>
            <a:spLocks noGrp="1"/>
          </p:cNvSpPr>
          <p:nvPr>
            <p:ph type="ctrTitle"/>
          </p:nvPr>
        </p:nvSpPr>
        <p:spPr>
          <a:xfrm>
            <a:off x="5693338" y="2347441"/>
            <a:ext cx="8825658" cy="2677648"/>
          </a:xfrm>
        </p:spPr>
        <p:txBody>
          <a:bodyPr/>
          <a:lstStyle/>
          <a:p>
            <a:r>
              <a:rPr lang="en-NZ" sz="3200" dirty="0">
                <a:solidFill>
                  <a:srgbClr val="FFFF00"/>
                </a:solidFill>
              </a:rPr>
              <a:t>R.MONIKA</a:t>
            </a:r>
            <a:r>
              <a:rPr lang="en-NZ" dirty="0"/>
              <a:t> </a:t>
            </a:r>
            <a:endParaRPr lang="en-US" dirty="0"/>
          </a:p>
        </p:txBody>
      </p:sp>
    </p:spTree>
    <p:extLst>
      <p:ext uri="{BB962C8B-B14F-4D97-AF65-F5344CB8AC3E}">
        <p14:creationId xmlns:p14="http://schemas.microsoft.com/office/powerpoint/2010/main" val="3222844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F6DC3-21B6-C7B2-81D2-5E584CF7EBE9}"/>
              </a:ext>
            </a:extLst>
          </p:cNvPr>
          <p:cNvSpPr>
            <a:spLocks noGrp="1"/>
          </p:cNvSpPr>
          <p:nvPr>
            <p:ph type="title"/>
          </p:nvPr>
        </p:nvSpPr>
        <p:spPr>
          <a:xfrm>
            <a:off x="3848690" y="579639"/>
            <a:ext cx="9601200" cy="1485900"/>
          </a:xfrm>
        </p:spPr>
        <p:txBody>
          <a:bodyPr/>
          <a:lstStyle/>
          <a:p>
            <a:r>
              <a:rPr lang="en-NZ" dirty="0"/>
              <a:t>GSM MODULE </a:t>
            </a:r>
            <a:endParaRPr lang="en-US" dirty="0"/>
          </a:p>
        </p:txBody>
      </p:sp>
      <p:sp>
        <p:nvSpPr>
          <p:cNvPr id="3" name="Content Placeholder 2">
            <a:extLst>
              <a:ext uri="{FF2B5EF4-FFF2-40B4-BE49-F238E27FC236}">
                <a16:creationId xmlns:a16="http://schemas.microsoft.com/office/drawing/2014/main" id="{DBD981DE-E59E-09E5-7B32-D85EC5C9CE3D}"/>
              </a:ext>
            </a:extLst>
          </p:cNvPr>
          <p:cNvSpPr>
            <a:spLocks noGrp="1"/>
          </p:cNvSpPr>
          <p:nvPr>
            <p:ph idx="1"/>
          </p:nvPr>
        </p:nvSpPr>
        <p:spPr>
          <a:xfrm>
            <a:off x="1493803" y="2399120"/>
            <a:ext cx="9601200" cy="3581400"/>
          </a:xfrm>
        </p:spPr>
        <p:txBody>
          <a:bodyPr>
            <a:normAutofit/>
          </a:bodyPr>
          <a:lstStyle/>
          <a:p>
            <a:r>
              <a:rPr lang="en-NZ" dirty="0"/>
              <a:t>The GSM module is a circuit which is used to setup communication between mobile phones and Arduino. 
It is used to send SMS, MMS and voice messages through mobile network. GPRS extension in GSM allows high data transmission. GSM uses time division multiple access approach for transmission</a:t>
            </a:r>
          </a:p>
          <a:p>
            <a:r>
              <a:rPr lang="en-NZ" dirty="0"/>
              <a:t>The system has successfully been applied to GSM network in parking management technology, which makes parking much easier for drivers. A short message could be sent to the system to realize parking easily. The system has several advantages, such as high efficiency, low cost, high security and automatic.</a:t>
            </a:r>
            <a:endParaRPr lang="en-US" dirty="0"/>
          </a:p>
        </p:txBody>
      </p:sp>
    </p:spTree>
    <p:extLst>
      <p:ext uri="{BB962C8B-B14F-4D97-AF65-F5344CB8AC3E}">
        <p14:creationId xmlns:p14="http://schemas.microsoft.com/office/powerpoint/2010/main" val="2236022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37D08B8-6E2B-2777-1EF4-03A47584B929}"/>
              </a:ext>
            </a:extLst>
          </p:cNvPr>
          <p:cNvSpPr>
            <a:spLocks noGrp="1"/>
          </p:cNvSpPr>
          <p:nvPr>
            <p:ph idx="4294967295"/>
          </p:nvPr>
        </p:nvSpPr>
        <p:spPr>
          <a:xfrm>
            <a:off x="1079303" y="2497339"/>
            <a:ext cx="8824913" cy="3416300"/>
          </a:xfrm>
        </p:spPr>
        <p:txBody>
          <a:bodyPr>
            <a:normAutofit fontScale="92500" lnSpcReduction="20000"/>
          </a:bodyPr>
          <a:lstStyle/>
          <a:p>
            <a:r>
              <a:rPr lang="en-NZ" dirty="0"/>
              <a:t>Import </a:t>
            </a:r>
            <a:r>
              <a:rPr lang="en-NZ" dirty="0" err="1"/>
              <a:t>colorama</a:t>
            </a:r>
            <a:r>
              <a:rPr lang="en-NZ" dirty="0"/>
              <a:t>
from </a:t>
            </a:r>
            <a:r>
              <a:rPr lang="en-NZ" dirty="0" err="1"/>
              <a:t>termcolor</a:t>
            </a:r>
            <a:r>
              <a:rPr lang="en-NZ" dirty="0"/>
              <a:t> import </a:t>
            </a:r>
            <a:r>
              <a:rPr lang="en-NZ" dirty="0" err="1"/>
              <a:t>colored</a:t>
            </a:r>
            <a:r>
              <a:rPr lang="en-NZ" dirty="0"/>
              <a:t>
</a:t>
            </a:r>
            <a:r>
              <a:rPr lang="en-NZ" dirty="0" err="1"/>
              <a:t>options_message</a:t>
            </a:r>
            <a:r>
              <a:rPr lang="en-NZ" dirty="0"/>
              <a:t> = “””
Choose:
1. To park a vehicle
2. To remove a vehicle from parking
3. Show parking layout
4. Exit</a:t>
            </a:r>
            <a:endParaRPr lang="en-US" dirty="0"/>
          </a:p>
        </p:txBody>
      </p:sp>
    </p:spTree>
    <p:extLst>
      <p:ext uri="{BB962C8B-B14F-4D97-AF65-F5344CB8AC3E}">
        <p14:creationId xmlns:p14="http://schemas.microsoft.com/office/powerpoint/2010/main" val="825433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F288B3-1EED-0966-4D78-BD74A7F425F9}"/>
              </a:ext>
            </a:extLst>
          </p:cNvPr>
          <p:cNvSpPr txBox="1"/>
          <p:nvPr/>
        </p:nvSpPr>
        <p:spPr>
          <a:xfrm>
            <a:off x="889689" y="579685"/>
            <a:ext cx="6095410" cy="5078313"/>
          </a:xfrm>
          <a:prstGeom prst="rect">
            <a:avLst/>
          </a:prstGeom>
          <a:noFill/>
        </p:spPr>
        <p:txBody>
          <a:bodyPr wrap="square">
            <a:spAutoFit/>
          </a:bodyPr>
          <a:lstStyle/>
          <a:p>
            <a:r>
              <a:rPr lang="en-NZ" dirty="0"/>
              <a:t>class Vehicle:</a:t>
            </a:r>
          </a:p>
          <a:p>
            <a:br>
              <a:rPr lang="en-NZ" dirty="0"/>
            </a:br>
            <a:endParaRPr lang="en-NZ" dirty="0"/>
          </a:p>
          <a:p>
            <a:r>
              <a:rPr lang="en-NZ" dirty="0"/>
              <a:t>    </a:t>
            </a:r>
            <a:r>
              <a:rPr lang="en-NZ" dirty="0" err="1"/>
              <a:t>def</a:t>
            </a:r>
            <a:r>
              <a:rPr lang="en-NZ" dirty="0"/>
              <a:t> _</a:t>
            </a:r>
            <a:r>
              <a:rPr lang="en-NZ" dirty="0" err="1"/>
              <a:t>init</a:t>
            </a:r>
            <a:r>
              <a:rPr lang="en-NZ" dirty="0"/>
              <a:t>_(self, </a:t>
            </a:r>
            <a:r>
              <a:rPr lang="en-NZ" dirty="0" err="1"/>
              <a:t>v_type</a:t>
            </a:r>
            <a:r>
              <a:rPr lang="en-NZ" dirty="0"/>
              <a:t>, </a:t>
            </a:r>
            <a:r>
              <a:rPr lang="en-NZ" dirty="0" err="1"/>
              <a:t>v_number</a:t>
            </a:r>
            <a:r>
              <a:rPr lang="en-NZ" dirty="0"/>
              <a:t>):</a:t>
            </a:r>
          </a:p>
          <a:p>
            <a:r>
              <a:rPr lang="en-NZ" dirty="0"/>
              <a:t>        </a:t>
            </a:r>
            <a:r>
              <a:rPr lang="en-NZ" dirty="0" err="1"/>
              <a:t>self.v_type</a:t>
            </a:r>
            <a:r>
              <a:rPr lang="en-NZ" dirty="0"/>
              <a:t> = </a:t>
            </a:r>
            <a:r>
              <a:rPr lang="en-NZ" dirty="0" err="1"/>
              <a:t>v_type</a:t>
            </a:r>
            <a:endParaRPr lang="en-NZ" dirty="0"/>
          </a:p>
          <a:p>
            <a:r>
              <a:rPr lang="en-NZ" dirty="0"/>
              <a:t>        </a:t>
            </a:r>
            <a:r>
              <a:rPr lang="en-NZ" dirty="0" err="1"/>
              <a:t>self.v_number</a:t>
            </a:r>
            <a:r>
              <a:rPr lang="en-NZ" dirty="0"/>
              <a:t> = </a:t>
            </a:r>
            <a:r>
              <a:rPr lang="en-NZ" dirty="0" err="1"/>
              <a:t>v_number</a:t>
            </a:r>
            <a:endParaRPr lang="en-NZ" dirty="0"/>
          </a:p>
          <a:p>
            <a:r>
              <a:rPr lang="en-NZ" dirty="0"/>
              <a:t>        </a:t>
            </a:r>
            <a:r>
              <a:rPr lang="en-NZ" dirty="0" err="1"/>
              <a:t>self.vehicle_types</a:t>
            </a:r>
            <a:r>
              <a:rPr lang="en-NZ" dirty="0"/>
              <a:t> = {1: 'c', 2: 'b', 3: 't'}</a:t>
            </a:r>
          </a:p>
          <a:p>
            <a:r>
              <a:rPr lang="en-NZ" dirty="0"/>
              <a:t>  </a:t>
            </a:r>
            <a:r>
              <a:rPr lang="en-NZ" dirty="0" err="1"/>
              <a:t>def</a:t>
            </a:r>
            <a:r>
              <a:rPr lang="en-NZ" dirty="0"/>
              <a:t> _</a:t>
            </a:r>
            <a:r>
              <a:rPr lang="en-NZ" dirty="0" err="1"/>
              <a:t>str</a:t>
            </a:r>
            <a:r>
              <a:rPr lang="en-NZ" dirty="0"/>
              <a:t>_(self):</a:t>
            </a:r>
          </a:p>
          <a:p>
            <a:r>
              <a:rPr lang="en-NZ" dirty="0"/>
              <a:t>        return </a:t>
            </a:r>
            <a:r>
              <a:rPr lang="en-NZ" dirty="0" err="1"/>
              <a:t>self.vehicle_types</a:t>
            </a:r>
            <a:r>
              <a:rPr lang="en-NZ" dirty="0"/>
              <a:t>[</a:t>
            </a:r>
            <a:r>
              <a:rPr lang="en-NZ" dirty="0" err="1"/>
              <a:t>self.v_type</a:t>
            </a:r>
            <a:r>
              <a:rPr lang="en-NZ" dirty="0"/>
              <a:t>]</a:t>
            </a:r>
          </a:p>
          <a:p>
            <a:br>
              <a:rPr lang="en-NZ" dirty="0"/>
            </a:br>
            <a:r>
              <a:rPr lang="en-NZ" dirty="0"/>
              <a:t>class Slot:</a:t>
            </a:r>
          </a:p>
          <a:p>
            <a:r>
              <a:rPr lang="en-NZ" dirty="0"/>
              <a:t> </a:t>
            </a:r>
            <a:r>
              <a:rPr lang="en-NZ" dirty="0" err="1"/>
              <a:t>def</a:t>
            </a:r>
            <a:r>
              <a:rPr lang="en-NZ" dirty="0"/>
              <a:t> _</a:t>
            </a:r>
            <a:r>
              <a:rPr lang="en-NZ" dirty="0" err="1"/>
              <a:t>init</a:t>
            </a:r>
            <a:r>
              <a:rPr lang="en-NZ" dirty="0"/>
              <a:t>_(self):</a:t>
            </a:r>
          </a:p>
          <a:p>
            <a:r>
              <a:rPr lang="en-NZ" dirty="0"/>
              <a:t>        </a:t>
            </a:r>
            <a:r>
              <a:rPr lang="en-NZ" dirty="0" err="1"/>
              <a:t>self.vehicle</a:t>
            </a:r>
            <a:r>
              <a:rPr lang="en-NZ" dirty="0"/>
              <a:t> = None</a:t>
            </a:r>
          </a:p>
          <a:p>
            <a:r>
              <a:rPr lang="en-NZ" dirty="0"/>
              <a:t>class Parking:
 </a:t>
            </a:r>
            <a:r>
              <a:rPr lang="en-NZ" dirty="0" err="1"/>
              <a:t>def</a:t>
            </a:r>
            <a:r>
              <a:rPr lang="en-NZ" dirty="0"/>
              <a:t> _</a:t>
            </a:r>
            <a:r>
              <a:rPr lang="en-NZ" dirty="0" err="1"/>
              <a:t>init</a:t>
            </a:r>
            <a:r>
              <a:rPr lang="en-NZ" dirty="0"/>
              <a:t>_(self, rows, columns):
        </a:t>
            </a:r>
            <a:r>
              <a:rPr lang="en-NZ" dirty="0" err="1"/>
              <a:t>self.rows</a:t>
            </a:r>
            <a:r>
              <a:rPr lang="en-NZ" dirty="0"/>
              <a:t> = rows
        </a:t>
            </a:r>
            <a:r>
              <a:rPr lang="en-NZ" dirty="0" err="1"/>
              <a:t>self.columns</a:t>
            </a:r>
            <a:r>
              <a:rPr lang="en-NZ" dirty="0"/>
              <a:t> = columns
        </a:t>
            </a:r>
            <a:r>
              <a:rPr lang="en-NZ" dirty="0" err="1"/>
              <a:t>self.slots</a:t>
            </a:r>
            <a:r>
              <a:rPr lang="en-NZ" dirty="0"/>
              <a:t> = self._</a:t>
            </a:r>
            <a:r>
              <a:rPr lang="en-NZ" dirty="0" err="1"/>
              <a:t>get_slots</a:t>
            </a:r>
            <a:r>
              <a:rPr lang="en-NZ" dirty="0"/>
              <a:t>(rows, columns)</a:t>
            </a:r>
            <a:endParaRPr lang="en-US" dirty="0"/>
          </a:p>
        </p:txBody>
      </p:sp>
    </p:spTree>
    <p:extLst>
      <p:ext uri="{BB962C8B-B14F-4D97-AF65-F5344CB8AC3E}">
        <p14:creationId xmlns:p14="http://schemas.microsoft.com/office/powerpoint/2010/main" val="2567727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DD6770-8B16-72C3-8E34-63A27111387B}"/>
              </a:ext>
            </a:extLst>
          </p:cNvPr>
          <p:cNvSpPr txBox="1"/>
          <p:nvPr/>
        </p:nvSpPr>
        <p:spPr>
          <a:xfrm>
            <a:off x="535818" y="212322"/>
            <a:ext cx="6095410" cy="7017306"/>
          </a:xfrm>
          <a:prstGeom prst="rect">
            <a:avLst/>
          </a:prstGeom>
          <a:noFill/>
        </p:spPr>
        <p:txBody>
          <a:bodyPr wrap="square">
            <a:spAutoFit/>
          </a:bodyPr>
          <a:lstStyle/>
          <a:p>
            <a:r>
              <a:rPr lang="en-NZ" dirty="0" err="1"/>
              <a:t>def</a:t>
            </a:r>
            <a:r>
              <a:rPr lang="en-NZ" dirty="0"/>
              <a:t> start(self):</a:t>
            </a:r>
          </a:p>
          <a:p>
            <a:r>
              <a:rPr lang="en-NZ" dirty="0"/>
              <a:t>        while True:</a:t>
            </a:r>
          </a:p>
          <a:p>
            <a:r>
              <a:rPr lang="en-NZ" dirty="0"/>
              <a:t>            try:</a:t>
            </a:r>
          </a:p>
          <a:p>
            <a:r>
              <a:rPr lang="en-NZ" dirty="0"/>
              <a:t>                print(</a:t>
            </a:r>
            <a:r>
              <a:rPr lang="en-NZ" dirty="0" err="1"/>
              <a:t>options_message</a:t>
            </a:r>
            <a:r>
              <a:rPr lang="en-NZ" dirty="0"/>
              <a:t>)</a:t>
            </a:r>
          </a:p>
          <a:p>
            <a:br>
              <a:rPr lang="en-NZ" dirty="0"/>
            </a:br>
            <a:endParaRPr lang="en-NZ" dirty="0"/>
          </a:p>
          <a:p>
            <a:r>
              <a:rPr lang="en-NZ" dirty="0"/>
              <a:t>                option = input("Enter your choice: ")</a:t>
            </a:r>
          </a:p>
          <a:p>
            <a:br>
              <a:rPr lang="en-NZ" dirty="0"/>
            </a:br>
            <a:endParaRPr lang="en-NZ" dirty="0"/>
          </a:p>
          <a:p>
            <a:r>
              <a:rPr lang="en-NZ" dirty="0"/>
              <a:t>                if option == '1':</a:t>
            </a:r>
          </a:p>
          <a:p>
            <a:r>
              <a:rPr lang="en-NZ" dirty="0"/>
              <a:t>                    self._</a:t>
            </a:r>
            <a:r>
              <a:rPr lang="en-NZ" dirty="0" err="1"/>
              <a:t>park_vehicle</a:t>
            </a:r>
            <a:r>
              <a:rPr lang="en-NZ" dirty="0"/>
              <a:t>()</a:t>
            </a:r>
          </a:p>
          <a:p>
            <a:br>
              <a:rPr lang="en-NZ" dirty="0"/>
            </a:br>
            <a:endParaRPr lang="en-NZ" dirty="0"/>
          </a:p>
          <a:p>
            <a:r>
              <a:rPr lang="en-NZ" dirty="0"/>
              <a:t>                if option == '2':</a:t>
            </a:r>
          </a:p>
          <a:p>
            <a:r>
              <a:rPr lang="en-NZ" dirty="0"/>
              <a:t>                    self._</a:t>
            </a:r>
            <a:r>
              <a:rPr lang="en-NZ" dirty="0" err="1"/>
              <a:t>remove_vehicle</a:t>
            </a:r>
            <a:r>
              <a:rPr lang="en-NZ" dirty="0"/>
              <a:t>()</a:t>
            </a:r>
          </a:p>
          <a:p>
            <a:br>
              <a:rPr lang="en-NZ" dirty="0"/>
            </a:br>
            <a:endParaRPr lang="en-NZ" dirty="0"/>
          </a:p>
          <a:p>
            <a:r>
              <a:rPr lang="en-NZ" dirty="0"/>
              <a:t>                if option == '3':</a:t>
            </a:r>
          </a:p>
          <a:p>
            <a:r>
              <a:rPr lang="en-NZ" dirty="0"/>
              <a:t>                    </a:t>
            </a:r>
            <a:r>
              <a:rPr lang="en-NZ" dirty="0" err="1"/>
              <a:t>self.show_layout</a:t>
            </a:r>
            <a:r>
              <a:rPr lang="en-NZ" dirty="0"/>
              <a:t>()</a:t>
            </a:r>
          </a:p>
          <a:p>
            <a:br>
              <a:rPr lang="en-NZ" dirty="0"/>
            </a:br>
            <a:endParaRPr lang="en-NZ" dirty="0"/>
          </a:p>
          <a:p>
            <a:r>
              <a:rPr lang="en-NZ" dirty="0"/>
              <a:t>                if option == '4':</a:t>
            </a:r>
          </a:p>
          <a:p>
            <a:r>
              <a:rPr lang="en-NZ" dirty="0"/>
              <a:t>                    break</a:t>
            </a:r>
          </a:p>
          <a:p>
            <a:br>
              <a:rPr lang="en-NZ" dirty="0"/>
            </a:br>
            <a:endParaRPr lang="en-US" dirty="0"/>
          </a:p>
        </p:txBody>
      </p:sp>
    </p:spTree>
    <p:extLst>
      <p:ext uri="{BB962C8B-B14F-4D97-AF65-F5344CB8AC3E}">
        <p14:creationId xmlns:p14="http://schemas.microsoft.com/office/powerpoint/2010/main" val="992366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EC0365-A8B5-3573-01FE-2494BFE8FC8B}"/>
              </a:ext>
            </a:extLst>
          </p:cNvPr>
          <p:cNvSpPr txBox="1"/>
          <p:nvPr/>
        </p:nvSpPr>
        <p:spPr>
          <a:xfrm>
            <a:off x="695060" y="152813"/>
            <a:ext cx="6095410" cy="3970318"/>
          </a:xfrm>
          <a:prstGeom prst="rect">
            <a:avLst/>
          </a:prstGeom>
          <a:noFill/>
        </p:spPr>
        <p:txBody>
          <a:bodyPr wrap="square">
            <a:spAutoFit/>
          </a:bodyPr>
          <a:lstStyle/>
          <a:p>
            <a:r>
              <a:rPr lang="en-NZ" dirty="0"/>
              <a:t>except </a:t>
            </a:r>
            <a:r>
              <a:rPr lang="en-NZ" dirty="0" err="1"/>
              <a:t>ValueError</a:t>
            </a:r>
            <a:r>
              <a:rPr lang="en-NZ" dirty="0"/>
              <a:t> as e:</a:t>
            </a:r>
          </a:p>
          <a:p>
            <a:r>
              <a:rPr lang="en-NZ" dirty="0"/>
              <a:t>                print(</a:t>
            </a:r>
            <a:r>
              <a:rPr lang="en-NZ" dirty="0" err="1"/>
              <a:t>colored</a:t>
            </a:r>
            <a:r>
              <a:rPr lang="en-NZ" dirty="0"/>
              <a:t>(</a:t>
            </a:r>
            <a:r>
              <a:rPr lang="en-NZ" dirty="0" err="1"/>
              <a:t>f"An</a:t>
            </a:r>
            <a:r>
              <a:rPr lang="en-NZ" dirty="0"/>
              <a:t> error occurred: {e}. Try again.", "red")) </a:t>
            </a:r>
          </a:p>
          <a:p>
            <a:r>
              <a:rPr lang="en-NZ" dirty="0"/>
              <a:t>                  print(</a:t>
            </a:r>
            <a:r>
              <a:rPr lang="en-NZ" dirty="0" err="1"/>
              <a:t>colored</a:t>
            </a:r>
            <a:r>
              <a:rPr lang="en-NZ" dirty="0"/>
              <a:t>("Thanks for using our parking assistance system", "green"))</a:t>
            </a:r>
          </a:p>
          <a:p>
            <a:r>
              <a:rPr lang="en-NZ" dirty="0"/>
              <a:t>    </a:t>
            </a:r>
            <a:r>
              <a:rPr lang="en-NZ" dirty="0" err="1"/>
              <a:t>def</a:t>
            </a:r>
            <a:r>
              <a:rPr lang="en-NZ" dirty="0"/>
              <a:t> _</a:t>
            </a:r>
            <a:r>
              <a:rPr lang="en-NZ" dirty="0" err="1"/>
              <a:t>park_vehicle</a:t>
            </a:r>
            <a:r>
              <a:rPr lang="en-NZ" dirty="0"/>
              <a:t>(self):</a:t>
            </a:r>
          </a:p>
          <a:p>
            <a:r>
              <a:rPr lang="en-NZ" dirty="0"/>
              <a:t>        </a:t>
            </a:r>
            <a:r>
              <a:rPr lang="en-NZ" dirty="0" err="1"/>
              <a:t>vehicle_type</a:t>
            </a:r>
            <a:r>
              <a:rPr lang="en-NZ" dirty="0"/>
              <a:t> = self._</a:t>
            </a:r>
            <a:r>
              <a:rPr lang="en-NZ" dirty="0" err="1"/>
              <a:t>get_safe_int</a:t>
            </a:r>
            <a:r>
              <a:rPr lang="en-NZ" dirty="0"/>
              <a:t>("Available vehicle types: 1. Car\t2. Bike\t3. Truck.\</a:t>
            </a:r>
            <a:r>
              <a:rPr lang="en-NZ" dirty="0" err="1"/>
              <a:t>nEnter</a:t>
            </a:r>
            <a:r>
              <a:rPr lang="en-NZ" dirty="0"/>
              <a:t> your choice: ")</a:t>
            </a:r>
          </a:p>
          <a:p>
            <a:r>
              <a:rPr lang="en-NZ" dirty="0"/>
              <a:t> if </a:t>
            </a:r>
            <a:r>
              <a:rPr lang="en-NZ" dirty="0" err="1"/>
              <a:t>vehicle_type</a:t>
            </a:r>
            <a:r>
              <a:rPr lang="en-NZ" dirty="0"/>
              <a:t> not in [1, 2, 3]:</a:t>
            </a:r>
          </a:p>
          <a:p>
            <a:r>
              <a:rPr lang="en-NZ" dirty="0"/>
              <a:t>            raise </a:t>
            </a:r>
            <a:r>
              <a:rPr lang="en-NZ" dirty="0" err="1"/>
              <a:t>ValueError</a:t>
            </a:r>
            <a:r>
              <a:rPr lang="en-NZ" dirty="0"/>
              <a:t>("Invalid vehicle type specified")</a:t>
            </a:r>
          </a:p>
          <a:p>
            <a:br>
              <a:rPr lang="en-NZ" dirty="0"/>
            </a:br>
            <a:endParaRPr lang="en-US" dirty="0"/>
          </a:p>
        </p:txBody>
      </p:sp>
      <p:sp>
        <p:nvSpPr>
          <p:cNvPr id="5" name="TextBox 4">
            <a:extLst>
              <a:ext uri="{FF2B5EF4-FFF2-40B4-BE49-F238E27FC236}">
                <a16:creationId xmlns:a16="http://schemas.microsoft.com/office/drawing/2014/main" id="{8368EA23-2D3E-112D-092D-0D7AD4C61D05}"/>
              </a:ext>
            </a:extLst>
          </p:cNvPr>
          <p:cNvSpPr txBox="1"/>
          <p:nvPr/>
        </p:nvSpPr>
        <p:spPr>
          <a:xfrm>
            <a:off x="695060" y="3441680"/>
            <a:ext cx="6542761" cy="3416320"/>
          </a:xfrm>
          <a:prstGeom prst="rect">
            <a:avLst/>
          </a:prstGeom>
          <a:noFill/>
        </p:spPr>
        <p:txBody>
          <a:bodyPr wrap="square">
            <a:spAutoFit/>
          </a:bodyPr>
          <a:lstStyle/>
          <a:p>
            <a:pPr algn="l"/>
            <a:r>
              <a:rPr lang="en-NZ" b="0" i="0" dirty="0" err="1">
                <a:effectLst/>
                <a:latin typeface="Arial" panose="020B0604020202020204" pitchFamily="34" charset="0"/>
              </a:rPr>
              <a:t>vehicle_number</a:t>
            </a:r>
            <a:r>
              <a:rPr lang="en-NZ" b="0" i="0" dirty="0">
                <a:effectLst/>
                <a:latin typeface="Arial" panose="020B0604020202020204" pitchFamily="34" charset="0"/>
              </a:rPr>
              <a:t> = input("Enter vehicle name plate: ")</a:t>
            </a:r>
          </a:p>
          <a:p>
            <a:pPr algn="l"/>
            <a:r>
              <a:rPr lang="en-NZ" b="0" i="0" dirty="0">
                <a:effectLst/>
                <a:latin typeface="Arial" panose="020B0604020202020204" pitchFamily="34" charset="0"/>
              </a:rPr>
              <a:t>        if not </a:t>
            </a:r>
            <a:r>
              <a:rPr lang="en-NZ" b="0" i="0" dirty="0" err="1">
                <a:effectLst/>
                <a:latin typeface="Arial" panose="020B0604020202020204" pitchFamily="34" charset="0"/>
              </a:rPr>
              <a:t>vehicle_number</a:t>
            </a:r>
            <a:r>
              <a:rPr lang="en-NZ" b="0" i="0" dirty="0">
                <a:effectLst/>
                <a:latin typeface="Arial" panose="020B0604020202020204" pitchFamily="34" charset="0"/>
              </a:rPr>
              <a:t>:</a:t>
            </a:r>
          </a:p>
          <a:p>
            <a:pPr algn="l"/>
            <a:r>
              <a:rPr lang="en-NZ" b="0" i="0" dirty="0">
                <a:effectLst/>
                <a:latin typeface="Arial" panose="020B0604020202020204" pitchFamily="34" charset="0"/>
              </a:rPr>
              <a:t>            raise </a:t>
            </a:r>
            <a:r>
              <a:rPr lang="en-NZ" b="0" i="0" dirty="0" err="1">
                <a:effectLst/>
                <a:latin typeface="Arial" panose="020B0604020202020204" pitchFamily="34" charset="0"/>
              </a:rPr>
              <a:t>ValueError</a:t>
            </a:r>
            <a:r>
              <a:rPr lang="en-NZ" b="0" i="0" dirty="0">
                <a:effectLst/>
                <a:latin typeface="Arial" panose="020B0604020202020204" pitchFamily="34" charset="0"/>
              </a:rPr>
              <a:t>("Vehicle name plate cannot be empty.")</a:t>
            </a:r>
          </a:p>
          <a:p>
            <a:pPr algn="l"/>
            <a:r>
              <a:rPr lang="en-NZ" b="0" i="0" dirty="0">
                <a:effectLst/>
                <a:latin typeface="Arial" panose="020B0604020202020204" pitchFamily="34" charset="0"/>
              </a:rPr>
              <a:t>        vehicle = Vehicle(</a:t>
            </a:r>
            <a:r>
              <a:rPr lang="en-NZ" b="0" i="0" dirty="0" err="1">
                <a:effectLst/>
                <a:latin typeface="Arial" panose="020B0604020202020204" pitchFamily="34" charset="0"/>
              </a:rPr>
              <a:t>vehicle_type</a:t>
            </a:r>
            <a:r>
              <a:rPr lang="en-NZ" b="0" i="0" dirty="0">
                <a:effectLst/>
                <a:latin typeface="Arial" panose="020B0604020202020204" pitchFamily="34" charset="0"/>
              </a:rPr>
              <a:t>, </a:t>
            </a:r>
            <a:r>
              <a:rPr lang="en-NZ" b="0" i="0" dirty="0" err="1">
                <a:effectLst/>
                <a:latin typeface="Arial" panose="020B0604020202020204" pitchFamily="34" charset="0"/>
              </a:rPr>
              <a:t>vehicle_number</a:t>
            </a:r>
            <a:r>
              <a:rPr lang="en-NZ" b="0" i="0" dirty="0">
                <a:effectLst/>
                <a:latin typeface="Arial" panose="020B0604020202020204" pitchFamily="34" charset="0"/>
              </a:rPr>
              <a:t>)</a:t>
            </a:r>
          </a:p>
          <a:p>
            <a:pPr algn="l"/>
            <a:br>
              <a:rPr lang="en-NZ" b="0" i="0" dirty="0">
                <a:effectLst/>
                <a:latin typeface="Arial" panose="020B0604020202020204" pitchFamily="34" charset="0"/>
              </a:rPr>
            </a:br>
            <a:endParaRPr lang="en-NZ" b="0" i="0" dirty="0">
              <a:effectLst/>
              <a:latin typeface="Arial" panose="020B0604020202020204" pitchFamily="34" charset="0"/>
            </a:endParaRPr>
          </a:p>
          <a:p>
            <a:pPr algn="l"/>
            <a:r>
              <a:rPr lang="en-NZ" b="0" i="0" dirty="0">
                <a:effectLst/>
                <a:latin typeface="Arial" panose="020B0604020202020204" pitchFamily="34" charset="0"/>
              </a:rPr>
              <a:t>        print('\n')</a:t>
            </a:r>
          </a:p>
          <a:p>
            <a:pPr algn="l"/>
            <a:r>
              <a:rPr lang="en-NZ" b="0" i="0" dirty="0">
                <a:effectLst/>
                <a:latin typeface="Arial" panose="020B0604020202020204" pitchFamily="34" charset="0"/>
              </a:rPr>
              <a:t>        print(</a:t>
            </a:r>
            <a:r>
              <a:rPr lang="en-NZ" b="0" i="0" dirty="0" err="1">
                <a:effectLst/>
                <a:latin typeface="Arial" panose="020B0604020202020204" pitchFamily="34" charset="0"/>
              </a:rPr>
              <a:t>colored</a:t>
            </a:r>
            <a:r>
              <a:rPr lang="en-NZ" b="0" i="0" dirty="0">
                <a:effectLst/>
                <a:latin typeface="Arial" panose="020B0604020202020204" pitchFamily="34" charset="0"/>
              </a:rPr>
              <a:t>(</a:t>
            </a:r>
            <a:r>
              <a:rPr lang="en-NZ" b="0" i="0" dirty="0" err="1">
                <a:effectLst/>
                <a:latin typeface="Arial" panose="020B0604020202020204" pitchFamily="34" charset="0"/>
              </a:rPr>
              <a:t>f"Slots</a:t>
            </a:r>
            <a:r>
              <a:rPr lang="en-NZ" b="0" i="0" dirty="0">
                <a:effectLst/>
                <a:latin typeface="Arial" panose="020B0604020202020204" pitchFamily="34" charset="0"/>
              </a:rPr>
              <a:t> available: {self._</a:t>
            </a:r>
            <a:r>
              <a:rPr lang="en-NZ" b="0" i="0" dirty="0" err="1">
                <a:effectLst/>
                <a:latin typeface="Arial" panose="020B0604020202020204" pitchFamily="34" charset="0"/>
              </a:rPr>
              <a:t>get_slot_count</a:t>
            </a:r>
            <a:r>
              <a:rPr lang="en-NZ" b="0" i="0" dirty="0">
                <a:effectLst/>
                <a:latin typeface="Arial" panose="020B0604020202020204" pitchFamily="34" charset="0"/>
              </a:rPr>
              <a:t>()}\n", "yellow"))</a:t>
            </a:r>
          </a:p>
          <a:p>
            <a:pPr algn="l"/>
            <a:r>
              <a:rPr lang="en-NZ" b="0" i="0" dirty="0">
                <a:effectLst/>
                <a:latin typeface="Arial" panose="020B0604020202020204" pitchFamily="34" charset="0"/>
              </a:rPr>
              <a:t>        </a:t>
            </a:r>
            <a:r>
              <a:rPr lang="en-NZ" b="0" i="0" dirty="0" err="1">
                <a:effectLst/>
                <a:latin typeface="Arial" panose="020B0604020202020204" pitchFamily="34" charset="0"/>
              </a:rPr>
              <a:t>self.show_layout</a:t>
            </a:r>
            <a:r>
              <a:rPr lang="en-NZ" b="0" i="0" dirty="0">
                <a:effectLst/>
                <a:latin typeface="Arial" panose="020B0604020202020204" pitchFamily="34" charset="0"/>
              </a:rPr>
              <a:t>()</a:t>
            </a:r>
          </a:p>
          <a:p>
            <a:pPr algn="l"/>
            <a:r>
              <a:rPr lang="en-NZ" b="0" i="0" dirty="0">
                <a:effectLst/>
                <a:latin typeface="Arial" panose="020B0604020202020204" pitchFamily="34" charset="0"/>
              </a:rPr>
              <a:t>        print('\n')</a:t>
            </a:r>
          </a:p>
        </p:txBody>
      </p:sp>
    </p:spTree>
    <p:extLst>
      <p:ext uri="{BB962C8B-B14F-4D97-AF65-F5344CB8AC3E}">
        <p14:creationId xmlns:p14="http://schemas.microsoft.com/office/powerpoint/2010/main" val="2625696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9B64C0-D86B-DF99-BA17-38347132F10F}"/>
              </a:ext>
            </a:extLst>
          </p:cNvPr>
          <p:cNvSpPr txBox="1"/>
          <p:nvPr/>
        </p:nvSpPr>
        <p:spPr>
          <a:xfrm>
            <a:off x="1031238" y="1567695"/>
            <a:ext cx="6095410" cy="3970318"/>
          </a:xfrm>
          <a:prstGeom prst="rect">
            <a:avLst/>
          </a:prstGeom>
          <a:noFill/>
        </p:spPr>
        <p:txBody>
          <a:bodyPr wrap="square">
            <a:spAutoFit/>
          </a:bodyPr>
          <a:lstStyle/>
          <a:p>
            <a:r>
              <a:rPr lang="en-NZ" dirty="0"/>
              <a:t>  col = self._</a:t>
            </a:r>
            <a:r>
              <a:rPr lang="en-NZ" dirty="0" err="1"/>
              <a:t>get_safe_int</a:t>
            </a:r>
            <a:r>
              <a:rPr lang="en-NZ" dirty="0"/>
              <a:t>("Enter the column where you want to park the vehicle: ")</a:t>
            </a:r>
          </a:p>
          <a:p>
            <a:r>
              <a:rPr lang="en-NZ" dirty="0"/>
              <a:t>        if col &lt;= 0 or col &gt; </a:t>
            </a:r>
            <a:r>
              <a:rPr lang="en-NZ" dirty="0" err="1"/>
              <a:t>self.columns</a:t>
            </a:r>
            <a:r>
              <a:rPr lang="en-NZ" dirty="0"/>
              <a:t>:</a:t>
            </a:r>
          </a:p>
          <a:p>
            <a:r>
              <a:rPr lang="en-NZ" dirty="0"/>
              <a:t>            raise </a:t>
            </a:r>
            <a:r>
              <a:rPr lang="en-NZ" dirty="0" err="1"/>
              <a:t>ValueError</a:t>
            </a:r>
            <a:r>
              <a:rPr lang="en-NZ" dirty="0"/>
              <a:t>("Invalid row or column number specified")</a:t>
            </a:r>
          </a:p>
          <a:p>
            <a:br>
              <a:rPr lang="en-NZ" dirty="0"/>
            </a:br>
            <a:endParaRPr lang="en-NZ" dirty="0"/>
          </a:p>
          <a:p>
            <a:r>
              <a:rPr lang="en-NZ" dirty="0"/>
              <a:t>        row = self._</a:t>
            </a:r>
            <a:r>
              <a:rPr lang="en-NZ" dirty="0" err="1"/>
              <a:t>get_safe_int</a:t>
            </a:r>
            <a:r>
              <a:rPr lang="en-NZ" dirty="0"/>
              <a:t>("Enter the row where you want to park the vehicle: ")</a:t>
            </a:r>
          </a:p>
          <a:p>
            <a:r>
              <a:rPr lang="en-NZ" dirty="0"/>
              <a:t>        if row &lt;= 0 or row &gt; </a:t>
            </a:r>
            <a:r>
              <a:rPr lang="en-NZ" dirty="0" err="1"/>
              <a:t>self.rows</a:t>
            </a:r>
            <a:r>
              <a:rPr lang="en-NZ" dirty="0"/>
              <a:t>:</a:t>
            </a:r>
          </a:p>
          <a:p>
            <a:r>
              <a:rPr lang="en-NZ" dirty="0"/>
              <a:t>            raise </a:t>
            </a:r>
            <a:r>
              <a:rPr lang="en-NZ" dirty="0" err="1"/>
              <a:t>ValueError</a:t>
            </a:r>
            <a:r>
              <a:rPr lang="en-NZ" dirty="0"/>
              <a:t>("Invalid row number specified")</a:t>
            </a:r>
          </a:p>
          <a:p>
            <a:br>
              <a:rPr lang="en-NZ" dirty="0"/>
            </a:br>
            <a:endParaRPr lang="en-US" dirty="0"/>
          </a:p>
        </p:txBody>
      </p:sp>
    </p:spTree>
    <p:extLst>
      <p:ext uri="{BB962C8B-B14F-4D97-AF65-F5344CB8AC3E}">
        <p14:creationId xmlns:p14="http://schemas.microsoft.com/office/powerpoint/2010/main" val="1627727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702984-4D45-AC72-D8F9-D7758E390EF6}"/>
              </a:ext>
            </a:extLst>
          </p:cNvPr>
          <p:cNvSpPr txBox="1"/>
          <p:nvPr/>
        </p:nvSpPr>
        <p:spPr>
          <a:xfrm>
            <a:off x="1933604" y="1028343"/>
            <a:ext cx="6095410" cy="4801314"/>
          </a:xfrm>
          <a:prstGeom prst="rect">
            <a:avLst/>
          </a:prstGeom>
          <a:noFill/>
        </p:spPr>
        <p:txBody>
          <a:bodyPr wrap="square">
            <a:spAutoFit/>
          </a:bodyPr>
          <a:lstStyle/>
          <a:p>
            <a:r>
              <a:rPr lang="en-NZ" dirty="0"/>
              <a:t>slot = </a:t>
            </a:r>
            <a:r>
              <a:rPr lang="en-NZ" dirty="0" err="1"/>
              <a:t>self.slots</a:t>
            </a:r>
            <a:r>
              <a:rPr lang="en-NZ" dirty="0"/>
              <a:t>[row-1][col-1]</a:t>
            </a:r>
          </a:p>
          <a:p>
            <a:r>
              <a:rPr lang="en-NZ" dirty="0"/>
              <a:t>        if not </a:t>
            </a:r>
            <a:r>
              <a:rPr lang="en-NZ" dirty="0" err="1"/>
              <a:t>slot.is_empty</a:t>
            </a:r>
            <a:r>
              <a:rPr lang="en-NZ" dirty="0"/>
              <a:t>:</a:t>
            </a:r>
          </a:p>
          <a:p>
            <a:r>
              <a:rPr lang="en-NZ" dirty="0"/>
              <a:t>            raise </a:t>
            </a:r>
            <a:r>
              <a:rPr lang="en-NZ" dirty="0" err="1"/>
              <a:t>ValueError</a:t>
            </a:r>
            <a:r>
              <a:rPr lang="en-NZ" dirty="0"/>
              <a:t>("Slot is not empty. Please choose an empty slot.")</a:t>
            </a:r>
          </a:p>
          <a:p>
            <a:br>
              <a:rPr lang="en-NZ" dirty="0"/>
            </a:br>
            <a:endParaRPr lang="en-NZ" dirty="0"/>
          </a:p>
          <a:p>
            <a:r>
              <a:rPr lang="en-NZ" dirty="0"/>
              <a:t>        </a:t>
            </a:r>
            <a:r>
              <a:rPr lang="en-NZ" dirty="0" err="1"/>
              <a:t>slot.vehicle</a:t>
            </a:r>
            <a:r>
              <a:rPr lang="en-NZ" dirty="0"/>
              <a:t> = vehicle</a:t>
            </a:r>
          </a:p>
          <a:p>
            <a:br>
              <a:rPr lang="en-NZ" dirty="0"/>
            </a:br>
            <a:endParaRPr lang="en-NZ" dirty="0"/>
          </a:p>
          <a:p>
            <a:r>
              <a:rPr lang="en-NZ" dirty="0"/>
              <a:t>    </a:t>
            </a:r>
            <a:r>
              <a:rPr lang="en-NZ" dirty="0" err="1"/>
              <a:t>def</a:t>
            </a:r>
            <a:r>
              <a:rPr lang="en-NZ" dirty="0"/>
              <a:t> _</a:t>
            </a:r>
            <a:r>
              <a:rPr lang="en-NZ" dirty="0" err="1"/>
              <a:t>remove_vehicle</a:t>
            </a:r>
            <a:r>
              <a:rPr lang="en-NZ" dirty="0"/>
              <a:t>(self):</a:t>
            </a:r>
          </a:p>
          <a:p>
            <a:r>
              <a:rPr lang="en-NZ" dirty="0"/>
              <a:t>        </a:t>
            </a:r>
            <a:r>
              <a:rPr lang="en-NZ" dirty="0" err="1"/>
              <a:t>vehicle_number</a:t>
            </a:r>
            <a:r>
              <a:rPr lang="en-NZ" dirty="0"/>
              <a:t> = input("Enter the vehicle number that needs to be removed from parking slot: ")</a:t>
            </a:r>
          </a:p>
          <a:p>
            <a:r>
              <a:rPr lang="en-NZ" dirty="0"/>
              <a:t>        if not </a:t>
            </a:r>
            <a:r>
              <a:rPr lang="en-NZ" dirty="0" err="1"/>
              <a:t>vehicle_number</a:t>
            </a:r>
            <a:r>
              <a:rPr lang="en-NZ" dirty="0"/>
              <a:t>:</a:t>
            </a:r>
          </a:p>
          <a:p>
            <a:r>
              <a:rPr lang="en-NZ" dirty="0"/>
              <a:t>            raise </a:t>
            </a:r>
            <a:r>
              <a:rPr lang="en-NZ" dirty="0" err="1"/>
              <a:t>ValueError</a:t>
            </a:r>
            <a:r>
              <a:rPr lang="en-NZ" dirty="0"/>
              <a:t>("Vehicle number is required.")</a:t>
            </a:r>
          </a:p>
          <a:p>
            <a:br>
              <a:rPr lang="en-NZ" dirty="0"/>
            </a:br>
            <a:endParaRPr lang="en-US" dirty="0"/>
          </a:p>
        </p:txBody>
      </p:sp>
    </p:spTree>
    <p:extLst>
      <p:ext uri="{BB962C8B-B14F-4D97-AF65-F5344CB8AC3E}">
        <p14:creationId xmlns:p14="http://schemas.microsoft.com/office/powerpoint/2010/main" val="3044875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FE5FBB-EFB7-9D2E-F2F1-9BE95B9964AE}"/>
              </a:ext>
            </a:extLst>
          </p:cNvPr>
          <p:cNvSpPr txBox="1"/>
          <p:nvPr/>
        </p:nvSpPr>
        <p:spPr>
          <a:xfrm>
            <a:off x="1296638" y="350490"/>
            <a:ext cx="6095410" cy="5909310"/>
          </a:xfrm>
          <a:prstGeom prst="rect">
            <a:avLst/>
          </a:prstGeom>
          <a:noFill/>
        </p:spPr>
        <p:txBody>
          <a:bodyPr wrap="square">
            <a:spAutoFit/>
          </a:bodyPr>
          <a:lstStyle/>
          <a:p>
            <a:pPr algn="l"/>
            <a:r>
              <a:rPr lang="en-NZ" b="0" i="0" dirty="0" err="1">
                <a:effectLst/>
                <a:latin typeface="Arial" panose="020B0604020202020204" pitchFamily="34" charset="0"/>
              </a:rPr>
              <a:t>def</a:t>
            </a:r>
            <a:r>
              <a:rPr lang="en-NZ" b="0" i="0" dirty="0">
                <a:effectLst/>
                <a:latin typeface="Arial" panose="020B0604020202020204" pitchFamily="34" charset="0"/>
              </a:rPr>
              <a:t> </a:t>
            </a:r>
            <a:r>
              <a:rPr lang="en-NZ" b="0" i="0" dirty="0" err="1">
                <a:effectLst/>
                <a:latin typeface="Arial" panose="020B0604020202020204" pitchFamily="34" charset="0"/>
              </a:rPr>
              <a:t>show_layout</a:t>
            </a:r>
            <a:r>
              <a:rPr lang="en-NZ" b="0" i="0" dirty="0">
                <a:effectLst/>
                <a:latin typeface="Arial" panose="020B0604020202020204" pitchFamily="34" charset="0"/>
              </a:rPr>
              <a:t>(self):</a:t>
            </a:r>
          </a:p>
          <a:p>
            <a:pPr algn="l"/>
            <a:r>
              <a:rPr lang="en-NZ" b="0" i="0" dirty="0">
                <a:effectLst/>
                <a:latin typeface="Arial" panose="020B0604020202020204" pitchFamily="34" charset="0"/>
              </a:rPr>
              <a:t>        </a:t>
            </a:r>
            <a:r>
              <a:rPr lang="en-NZ" b="0" i="0" dirty="0" err="1">
                <a:effectLst/>
                <a:latin typeface="Arial" panose="020B0604020202020204" pitchFamily="34" charset="0"/>
              </a:rPr>
              <a:t>col_info</a:t>
            </a:r>
            <a:r>
              <a:rPr lang="en-NZ" b="0" i="0" dirty="0">
                <a:effectLst/>
                <a:latin typeface="Arial" panose="020B0604020202020204" pitchFamily="34" charset="0"/>
              </a:rPr>
              <a:t> = [f'&lt;{col}&gt;' for col in range(1, </a:t>
            </a:r>
            <a:r>
              <a:rPr lang="en-NZ" b="0" i="0" dirty="0" err="1">
                <a:effectLst/>
                <a:latin typeface="Arial" panose="020B0604020202020204" pitchFamily="34" charset="0"/>
              </a:rPr>
              <a:t>self.columns</a:t>
            </a:r>
            <a:r>
              <a:rPr lang="en-NZ" b="0" i="0" dirty="0">
                <a:effectLst/>
                <a:latin typeface="Arial" panose="020B0604020202020204" pitchFamily="34" charset="0"/>
              </a:rPr>
              <a:t> + 1)]</a:t>
            </a:r>
          </a:p>
          <a:p>
            <a:pPr algn="l"/>
            <a:r>
              <a:rPr lang="en-NZ" b="0" i="0" dirty="0">
                <a:effectLst/>
                <a:latin typeface="Arial" panose="020B0604020202020204" pitchFamily="34" charset="0"/>
              </a:rPr>
              <a:t>        print(</a:t>
            </a:r>
            <a:r>
              <a:rPr lang="en-NZ" b="0" i="0" dirty="0" err="1">
                <a:effectLst/>
                <a:latin typeface="Arial" panose="020B0604020202020204" pitchFamily="34" charset="0"/>
              </a:rPr>
              <a:t>colored</a:t>
            </a:r>
            <a:r>
              <a:rPr lang="en-NZ" b="0" i="0" dirty="0">
                <a:effectLst/>
                <a:latin typeface="Arial" panose="020B0604020202020204" pitchFamily="34" charset="0"/>
              </a:rPr>
              <a:t>(f"|{''.join(</a:t>
            </a:r>
            <a:r>
              <a:rPr lang="en-NZ" b="0" i="0" dirty="0" err="1">
                <a:effectLst/>
                <a:latin typeface="Arial" panose="020B0604020202020204" pitchFamily="34" charset="0"/>
              </a:rPr>
              <a:t>col_info</a:t>
            </a:r>
            <a:r>
              <a:rPr lang="en-NZ" b="0" i="0" dirty="0">
                <a:effectLst/>
                <a:latin typeface="Arial" panose="020B0604020202020204" pitchFamily="34" charset="0"/>
              </a:rPr>
              <a:t>)}|columns", "yellow"))</a:t>
            </a:r>
          </a:p>
          <a:p>
            <a:pPr algn="l"/>
            <a:br>
              <a:rPr lang="en-NZ" b="0" i="0" dirty="0">
                <a:effectLst/>
                <a:latin typeface="Arial" panose="020B0604020202020204" pitchFamily="34" charset="0"/>
              </a:rPr>
            </a:br>
            <a:endParaRPr lang="en-NZ" b="0" i="0" dirty="0">
              <a:effectLst/>
              <a:latin typeface="Arial" panose="020B0604020202020204" pitchFamily="34" charset="0"/>
            </a:endParaRPr>
          </a:p>
          <a:p>
            <a:pPr algn="l"/>
            <a:r>
              <a:rPr lang="en-NZ" b="0" i="0" dirty="0">
                <a:effectLst/>
                <a:latin typeface="Arial" panose="020B0604020202020204" pitchFamily="34" charset="0"/>
              </a:rPr>
              <a:t>        self._</a:t>
            </a:r>
            <a:r>
              <a:rPr lang="en-NZ" b="0" i="0" dirty="0" err="1">
                <a:effectLst/>
                <a:latin typeface="Arial" panose="020B0604020202020204" pitchFamily="34" charset="0"/>
              </a:rPr>
              <a:t>print_border</a:t>
            </a:r>
            <a:r>
              <a:rPr lang="en-NZ" b="0" i="0" dirty="0">
                <a:effectLst/>
                <a:latin typeface="Arial" panose="020B0604020202020204" pitchFamily="34" charset="0"/>
              </a:rPr>
              <a:t>(text="rows")</a:t>
            </a:r>
          </a:p>
          <a:p>
            <a:pPr algn="l"/>
            <a:br>
              <a:rPr lang="en-NZ" b="0" i="0" dirty="0">
                <a:effectLst/>
                <a:latin typeface="Arial" panose="020B0604020202020204" pitchFamily="34" charset="0"/>
              </a:rPr>
            </a:br>
            <a:endParaRPr lang="en-NZ" b="0" i="0" dirty="0">
              <a:effectLst/>
              <a:latin typeface="Arial" panose="020B0604020202020204" pitchFamily="34" charset="0"/>
            </a:endParaRPr>
          </a:p>
          <a:p>
            <a:pPr algn="l"/>
            <a:r>
              <a:rPr lang="en-NZ" b="0" i="0" dirty="0">
                <a:effectLst/>
                <a:latin typeface="Arial" panose="020B0604020202020204" pitchFamily="34" charset="0"/>
              </a:rPr>
              <a:t>        for </a:t>
            </a:r>
            <a:r>
              <a:rPr lang="en-NZ" b="0" i="0" dirty="0" err="1">
                <a:effectLst/>
                <a:latin typeface="Arial" panose="020B0604020202020204" pitchFamily="34" charset="0"/>
              </a:rPr>
              <a:t>i</a:t>
            </a:r>
            <a:r>
              <a:rPr lang="en-NZ" b="0" i="0" dirty="0">
                <a:effectLst/>
                <a:latin typeface="Arial" panose="020B0604020202020204" pitchFamily="34" charset="0"/>
              </a:rPr>
              <a:t>, row in enumerate(</a:t>
            </a:r>
            <a:r>
              <a:rPr lang="en-NZ" b="0" i="0" dirty="0" err="1">
                <a:effectLst/>
                <a:latin typeface="Arial" panose="020B0604020202020204" pitchFamily="34" charset="0"/>
              </a:rPr>
              <a:t>self.slots</a:t>
            </a:r>
            <a:r>
              <a:rPr lang="en-NZ" b="0" i="0" dirty="0">
                <a:effectLst/>
                <a:latin typeface="Arial" panose="020B0604020202020204" pitchFamily="34" charset="0"/>
              </a:rPr>
              <a:t>, 1):</a:t>
            </a:r>
          </a:p>
          <a:p>
            <a:pPr algn="l"/>
            <a:r>
              <a:rPr lang="en-NZ" b="0" i="0" dirty="0">
                <a:effectLst/>
                <a:latin typeface="Arial" panose="020B0604020202020204" pitchFamily="34" charset="0"/>
              </a:rPr>
              <a:t>            </a:t>
            </a:r>
            <a:r>
              <a:rPr lang="en-NZ" b="0" i="0" dirty="0" err="1">
                <a:effectLst/>
                <a:latin typeface="Arial" panose="020B0604020202020204" pitchFamily="34" charset="0"/>
              </a:rPr>
              <a:t>string_to_printed</a:t>
            </a:r>
            <a:r>
              <a:rPr lang="en-NZ" b="0" i="0" dirty="0">
                <a:effectLst/>
                <a:latin typeface="Arial" panose="020B0604020202020204" pitchFamily="34" charset="0"/>
              </a:rPr>
              <a:t> = "|"</a:t>
            </a:r>
          </a:p>
          <a:p>
            <a:pPr algn="l"/>
            <a:r>
              <a:rPr lang="en-NZ" b="0" i="0" dirty="0">
                <a:effectLst/>
                <a:latin typeface="Arial" panose="020B0604020202020204" pitchFamily="34" charset="0"/>
              </a:rPr>
              <a:t>            for j, col in enumerate(row, 1):</a:t>
            </a:r>
          </a:p>
          <a:p>
            <a:pPr algn="l"/>
            <a:r>
              <a:rPr lang="en-NZ" b="0" i="0" dirty="0">
                <a:effectLst/>
                <a:latin typeface="Arial" panose="020B0604020202020204" pitchFamily="34" charset="0"/>
              </a:rPr>
              <a:t>                </a:t>
            </a:r>
            <a:r>
              <a:rPr lang="en-NZ" b="0" i="0" dirty="0" err="1">
                <a:effectLst/>
                <a:latin typeface="Arial" panose="020B0604020202020204" pitchFamily="34" charset="0"/>
              </a:rPr>
              <a:t>string_to_printed</a:t>
            </a:r>
            <a:r>
              <a:rPr lang="en-NZ" b="0" i="0" dirty="0">
                <a:effectLst/>
                <a:latin typeface="Arial" panose="020B0604020202020204" pitchFamily="34" charset="0"/>
              </a:rPr>
              <a:t> += </a:t>
            </a:r>
            <a:r>
              <a:rPr lang="en-NZ" b="0" i="0" dirty="0" err="1">
                <a:effectLst/>
                <a:latin typeface="Arial" panose="020B0604020202020204" pitchFamily="34" charset="0"/>
              </a:rPr>
              <a:t>colored</a:t>
            </a:r>
            <a:r>
              <a:rPr lang="en-NZ" b="0" i="0" dirty="0">
                <a:effectLst/>
                <a:latin typeface="Arial" panose="020B0604020202020204" pitchFamily="34" charset="0"/>
              </a:rPr>
              <a:t>(f"[{</a:t>
            </a:r>
            <a:r>
              <a:rPr lang="en-NZ" b="0" i="0" dirty="0" err="1">
                <a:effectLst/>
                <a:latin typeface="Arial" panose="020B0604020202020204" pitchFamily="34" charset="0"/>
              </a:rPr>
              <a:t>col.vehicle</a:t>
            </a:r>
            <a:r>
              <a:rPr lang="en-NZ" b="0" i="0" dirty="0">
                <a:effectLst/>
                <a:latin typeface="Arial" panose="020B0604020202020204" pitchFamily="34" charset="0"/>
              </a:rPr>
              <a:t> if </a:t>
            </a:r>
            <a:r>
              <a:rPr lang="en-NZ" b="0" i="0" dirty="0" err="1">
                <a:effectLst/>
                <a:latin typeface="Arial" panose="020B0604020202020204" pitchFamily="34" charset="0"/>
              </a:rPr>
              <a:t>col.vehicle</a:t>
            </a:r>
            <a:r>
              <a:rPr lang="en-NZ" b="0" i="0" dirty="0">
                <a:effectLst/>
                <a:latin typeface="Arial" panose="020B0604020202020204" pitchFamily="34" charset="0"/>
              </a:rPr>
              <a:t> else ' '}]",</a:t>
            </a:r>
          </a:p>
          <a:p>
            <a:pPr algn="l"/>
            <a:r>
              <a:rPr lang="en-NZ" b="0" i="0" dirty="0">
                <a:effectLst/>
                <a:latin typeface="Arial" panose="020B0604020202020204" pitchFamily="34" charset="0"/>
              </a:rPr>
              <a:t>                                             "red" if </a:t>
            </a:r>
            <a:r>
              <a:rPr lang="en-NZ" b="0" i="0" dirty="0" err="1">
                <a:effectLst/>
                <a:latin typeface="Arial" panose="020B0604020202020204" pitchFamily="34" charset="0"/>
              </a:rPr>
              <a:t>col.vehicle</a:t>
            </a:r>
            <a:r>
              <a:rPr lang="en-NZ" b="0" i="0" dirty="0">
                <a:effectLst/>
                <a:latin typeface="Arial" panose="020B0604020202020204" pitchFamily="34" charset="0"/>
              </a:rPr>
              <a:t> else "green")</a:t>
            </a:r>
          </a:p>
          <a:p>
            <a:pPr algn="l"/>
            <a:r>
              <a:rPr lang="en-NZ" b="0" i="0" dirty="0">
                <a:effectLst/>
                <a:latin typeface="Arial" panose="020B0604020202020204" pitchFamily="34" charset="0"/>
              </a:rPr>
              <a:t>            </a:t>
            </a:r>
            <a:r>
              <a:rPr lang="en-NZ" b="0" i="0" dirty="0" err="1">
                <a:effectLst/>
                <a:latin typeface="Arial" panose="020B0604020202020204" pitchFamily="34" charset="0"/>
              </a:rPr>
              <a:t>string_to_printed</a:t>
            </a:r>
            <a:r>
              <a:rPr lang="en-NZ" b="0" i="0" dirty="0">
                <a:effectLst/>
                <a:latin typeface="Arial" panose="020B0604020202020204" pitchFamily="34" charset="0"/>
              </a:rPr>
              <a:t> += </a:t>
            </a:r>
            <a:r>
              <a:rPr lang="en-NZ" b="0" i="0" dirty="0" err="1">
                <a:effectLst/>
                <a:latin typeface="Arial" panose="020B0604020202020204" pitchFamily="34" charset="0"/>
              </a:rPr>
              <a:t>colored</a:t>
            </a:r>
            <a:r>
              <a:rPr lang="en-NZ" b="0" i="0" dirty="0">
                <a:effectLst/>
                <a:latin typeface="Arial" panose="020B0604020202020204" pitchFamily="34" charset="0"/>
              </a:rPr>
              <a:t>(f"|&lt;{</a:t>
            </a:r>
            <a:r>
              <a:rPr lang="en-NZ" b="0" i="0" dirty="0" err="1">
                <a:effectLst/>
                <a:latin typeface="Arial" panose="020B0604020202020204" pitchFamily="34" charset="0"/>
              </a:rPr>
              <a:t>i</a:t>
            </a:r>
            <a:r>
              <a:rPr lang="en-NZ" b="0" i="0" dirty="0">
                <a:effectLst/>
                <a:latin typeface="Arial" panose="020B0604020202020204" pitchFamily="34" charset="0"/>
              </a:rPr>
              <a:t>}&gt;", "cyan")</a:t>
            </a:r>
          </a:p>
          <a:p>
            <a:pPr algn="l"/>
            <a:r>
              <a:rPr lang="en-NZ" b="0" i="0" dirty="0">
                <a:effectLst/>
                <a:latin typeface="Arial" panose="020B0604020202020204" pitchFamily="34" charset="0"/>
              </a:rPr>
              <a:t>            print(</a:t>
            </a:r>
            <a:r>
              <a:rPr lang="en-NZ" b="0" i="0" dirty="0" err="1">
                <a:effectLst/>
                <a:latin typeface="Arial" panose="020B0604020202020204" pitchFamily="34" charset="0"/>
              </a:rPr>
              <a:t>string_to_printed</a:t>
            </a:r>
            <a:r>
              <a:rPr lang="en-NZ" b="0" i="0" dirty="0">
                <a:effectLst/>
                <a:latin typeface="Arial" panose="020B0604020202020204" pitchFamily="34" charset="0"/>
              </a:rPr>
              <a:t>)</a:t>
            </a:r>
          </a:p>
          <a:p>
            <a:pPr algn="l"/>
            <a:br>
              <a:rPr lang="en-NZ" b="0" i="0" dirty="0">
                <a:effectLst/>
                <a:latin typeface="Arial" panose="020B0604020202020204" pitchFamily="34" charset="0"/>
              </a:rPr>
            </a:br>
            <a:endParaRPr lang="en-NZ" b="0" i="0" dirty="0">
              <a:effectLst/>
              <a:latin typeface="Arial" panose="020B0604020202020204" pitchFamily="34" charset="0"/>
            </a:endParaRPr>
          </a:p>
          <a:p>
            <a:pPr algn="l"/>
            <a:r>
              <a:rPr lang="en-NZ" b="0" i="0" dirty="0">
                <a:effectLst/>
                <a:latin typeface="Arial" panose="020B0604020202020204" pitchFamily="34" charset="0"/>
              </a:rPr>
              <a:t>        self._</a:t>
            </a:r>
            <a:r>
              <a:rPr lang="en-NZ" b="0" i="0" dirty="0" err="1">
                <a:effectLst/>
                <a:latin typeface="Arial" panose="020B0604020202020204" pitchFamily="34" charset="0"/>
              </a:rPr>
              <a:t>print_border</a:t>
            </a:r>
            <a:r>
              <a:rPr lang="en-NZ" b="0" i="0" dirty="0">
                <a:effectLst/>
                <a:latin typeface="Arial" panose="020B0604020202020204" pitchFamily="34" charset="0"/>
              </a:rPr>
              <a:t>()</a:t>
            </a:r>
          </a:p>
        </p:txBody>
      </p:sp>
    </p:spTree>
    <p:extLst>
      <p:ext uri="{BB962C8B-B14F-4D97-AF65-F5344CB8AC3E}">
        <p14:creationId xmlns:p14="http://schemas.microsoft.com/office/powerpoint/2010/main" val="3435458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067397-E68B-4934-935C-831DE1A27096}"/>
              </a:ext>
            </a:extLst>
          </p:cNvPr>
          <p:cNvSpPr txBox="1"/>
          <p:nvPr/>
        </p:nvSpPr>
        <p:spPr>
          <a:xfrm>
            <a:off x="1632815" y="1720840"/>
            <a:ext cx="6095410" cy="3416320"/>
          </a:xfrm>
          <a:prstGeom prst="rect">
            <a:avLst/>
          </a:prstGeom>
          <a:noFill/>
        </p:spPr>
        <p:txBody>
          <a:bodyPr wrap="square">
            <a:spAutoFit/>
          </a:bodyPr>
          <a:lstStyle/>
          <a:p>
            <a:pPr marL="285750" indent="-285750" algn="l">
              <a:buFont typeface="Arial" panose="020B0604020202020204" pitchFamily="34" charset="0"/>
              <a:buChar char="•"/>
            </a:pPr>
            <a:r>
              <a:rPr lang="en-NZ" b="0" i="0" dirty="0" err="1">
                <a:effectLst/>
                <a:latin typeface="Arial" panose="020B0604020202020204" pitchFamily="34" charset="0"/>
              </a:rPr>
              <a:t>def</a:t>
            </a:r>
            <a:r>
              <a:rPr lang="en-NZ" b="0" i="0" dirty="0">
                <a:effectLst/>
                <a:latin typeface="Arial" panose="020B0604020202020204" pitchFamily="34" charset="0"/>
              </a:rPr>
              <a:t> _</a:t>
            </a:r>
            <a:r>
              <a:rPr lang="en-NZ" b="0" i="0" dirty="0" err="1">
                <a:effectLst/>
                <a:latin typeface="Arial" panose="020B0604020202020204" pitchFamily="34" charset="0"/>
              </a:rPr>
              <a:t>print_border</a:t>
            </a:r>
            <a:r>
              <a:rPr lang="en-NZ" b="0" i="0" dirty="0">
                <a:effectLst/>
                <a:latin typeface="Arial" panose="020B0604020202020204" pitchFamily="34" charset="0"/>
              </a:rPr>
              <a:t>(self, text=""):</a:t>
            </a:r>
          </a:p>
          <a:p>
            <a:pPr algn="l"/>
            <a:r>
              <a:rPr lang="en-NZ" b="0" i="0" dirty="0">
                <a:effectLst/>
                <a:latin typeface="Arial" panose="020B0604020202020204" pitchFamily="34" charset="0"/>
              </a:rPr>
              <a:t>        print(</a:t>
            </a:r>
            <a:r>
              <a:rPr lang="en-NZ" b="0" i="0" dirty="0" err="1">
                <a:effectLst/>
                <a:latin typeface="Arial" panose="020B0604020202020204" pitchFamily="34" charset="0"/>
              </a:rPr>
              <a:t>colored</a:t>
            </a:r>
            <a:r>
              <a:rPr lang="en-NZ" b="0" i="0" dirty="0">
                <a:effectLst/>
                <a:latin typeface="Arial" panose="020B0604020202020204" pitchFamily="34" charset="0"/>
              </a:rPr>
              <a:t>(f"|{'-' * </a:t>
            </a:r>
            <a:r>
              <a:rPr lang="en-NZ" b="0" i="0" dirty="0" err="1">
                <a:effectLst/>
                <a:latin typeface="Arial" panose="020B0604020202020204" pitchFamily="34" charset="0"/>
              </a:rPr>
              <a:t>self.columns</a:t>
            </a:r>
            <a:r>
              <a:rPr lang="en-NZ" b="0" i="0" dirty="0">
                <a:effectLst/>
                <a:latin typeface="Arial" panose="020B0604020202020204" pitchFamily="34" charset="0"/>
              </a:rPr>
              <a:t> * 3}|{</a:t>
            </a:r>
            <a:r>
              <a:rPr lang="en-NZ" b="0" i="0" dirty="0" err="1">
                <a:effectLst/>
                <a:latin typeface="Arial" panose="020B0604020202020204" pitchFamily="34" charset="0"/>
              </a:rPr>
              <a:t>colored</a:t>
            </a:r>
            <a:r>
              <a:rPr lang="en-NZ" b="0" i="0" dirty="0">
                <a:effectLst/>
                <a:latin typeface="Arial" panose="020B0604020202020204" pitchFamily="34" charset="0"/>
              </a:rPr>
              <a:t>(text, 'cyan')}", "blue"))</a:t>
            </a:r>
          </a:p>
          <a:p>
            <a:pPr algn="l"/>
            <a:br>
              <a:rPr lang="en-NZ" b="0" i="0" dirty="0">
                <a:effectLst/>
                <a:latin typeface="Arial" panose="020B0604020202020204" pitchFamily="34" charset="0"/>
              </a:rPr>
            </a:br>
            <a:endParaRPr lang="en-NZ" b="0" i="0" dirty="0">
              <a:effectLst/>
              <a:latin typeface="Arial" panose="020B0604020202020204" pitchFamily="34" charset="0"/>
            </a:endParaRPr>
          </a:p>
          <a:p>
            <a:pPr algn="l"/>
            <a:r>
              <a:rPr lang="en-NZ" b="0" i="0" dirty="0">
                <a:effectLst/>
                <a:latin typeface="Arial" panose="020B0604020202020204" pitchFamily="34" charset="0"/>
              </a:rPr>
              <a:t>    </a:t>
            </a:r>
            <a:r>
              <a:rPr lang="en-NZ" b="0" i="0" dirty="0" err="1">
                <a:effectLst/>
                <a:latin typeface="Arial" panose="020B0604020202020204" pitchFamily="34" charset="0"/>
              </a:rPr>
              <a:t>def</a:t>
            </a:r>
            <a:r>
              <a:rPr lang="en-NZ" b="0" i="0" dirty="0">
                <a:effectLst/>
                <a:latin typeface="Arial" panose="020B0604020202020204" pitchFamily="34" charset="0"/>
              </a:rPr>
              <a:t> _</a:t>
            </a:r>
            <a:r>
              <a:rPr lang="en-NZ" b="0" i="0" dirty="0" err="1">
                <a:effectLst/>
                <a:latin typeface="Arial" panose="020B0604020202020204" pitchFamily="34" charset="0"/>
              </a:rPr>
              <a:t>get_slot_count</a:t>
            </a:r>
            <a:r>
              <a:rPr lang="en-NZ" b="0" i="0" dirty="0">
                <a:effectLst/>
                <a:latin typeface="Arial" panose="020B0604020202020204" pitchFamily="34" charset="0"/>
              </a:rPr>
              <a:t>(self):</a:t>
            </a:r>
          </a:p>
          <a:p>
            <a:pPr algn="l"/>
            <a:r>
              <a:rPr lang="en-NZ" b="0" i="0" dirty="0">
                <a:effectLst/>
                <a:latin typeface="Arial" panose="020B0604020202020204" pitchFamily="34" charset="0"/>
              </a:rPr>
              <a:t>        count = 0</a:t>
            </a:r>
          </a:p>
          <a:p>
            <a:pPr algn="l"/>
            <a:r>
              <a:rPr lang="en-NZ" b="0" i="0" dirty="0">
                <a:effectLst/>
                <a:latin typeface="Arial" panose="020B0604020202020204" pitchFamily="34" charset="0"/>
              </a:rPr>
              <a:t>        for row in </a:t>
            </a:r>
            <a:r>
              <a:rPr lang="en-NZ" b="0" i="0" dirty="0" err="1">
                <a:effectLst/>
                <a:latin typeface="Arial" panose="020B0604020202020204" pitchFamily="34" charset="0"/>
              </a:rPr>
              <a:t>self.slots</a:t>
            </a:r>
            <a:r>
              <a:rPr lang="en-NZ" b="0" i="0" dirty="0">
                <a:effectLst/>
                <a:latin typeface="Arial" panose="020B0604020202020204" pitchFamily="34" charset="0"/>
              </a:rPr>
              <a:t>:</a:t>
            </a:r>
          </a:p>
          <a:p>
            <a:pPr algn="l"/>
            <a:r>
              <a:rPr lang="en-NZ" b="0" i="0" dirty="0">
                <a:effectLst/>
                <a:latin typeface="Arial" panose="020B0604020202020204" pitchFamily="34" charset="0"/>
              </a:rPr>
              <a:t>            for slot in row:</a:t>
            </a:r>
          </a:p>
          <a:p>
            <a:pPr algn="l"/>
            <a:r>
              <a:rPr lang="en-NZ" b="0" i="0" dirty="0">
                <a:effectLst/>
                <a:latin typeface="Arial" panose="020B0604020202020204" pitchFamily="34" charset="0"/>
              </a:rPr>
              <a:t>                if </a:t>
            </a:r>
            <a:r>
              <a:rPr lang="en-NZ" b="0" i="0" dirty="0" err="1">
                <a:effectLst/>
                <a:latin typeface="Arial" panose="020B0604020202020204" pitchFamily="34" charset="0"/>
              </a:rPr>
              <a:t>slot.is_empty</a:t>
            </a:r>
            <a:r>
              <a:rPr lang="en-NZ" b="0" i="0" dirty="0">
                <a:effectLst/>
                <a:latin typeface="Arial" panose="020B0604020202020204" pitchFamily="34" charset="0"/>
              </a:rPr>
              <a:t>:</a:t>
            </a:r>
          </a:p>
          <a:p>
            <a:pPr algn="l"/>
            <a:r>
              <a:rPr lang="en-NZ" b="0" i="0" dirty="0">
                <a:effectLst/>
                <a:latin typeface="Arial" panose="020B0604020202020204" pitchFamily="34" charset="0"/>
              </a:rPr>
              <a:t>                    count += 1</a:t>
            </a:r>
          </a:p>
          <a:p>
            <a:pPr algn="l"/>
            <a:r>
              <a:rPr lang="en-NZ" b="0" i="0" dirty="0">
                <a:effectLst/>
                <a:latin typeface="Arial" panose="020B0604020202020204" pitchFamily="34" charset="0"/>
              </a:rPr>
              <a:t>        return count</a:t>
            </a:r>
          </a:p>
        </p:txBody>
      </p:sp>
    </p:spTree>
    <p:extLst>
      <p:ext uri="{BB962C8B-B14F-4D97-AF65-F5344CB8AC3E}">
        <p14:creationId xmlns:p14="http://schemas.microsoft.com/office/powerpoint/2010/main" val="3938517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AADAAB-A7BD-47F0-37FA-61F2C88959EC}"/>
              </a:ext>
            </a:extLst>
          </p:cNvPr>
          <p:cNvSpPr txBox="1"/>
          <p:nvPr/>
        </p:nvSpPr>
        <p:spPr>
          <a:xfrm>
            <a:off x="1455880" y="2260193"/>
            <a:ext cx="6095410" cy="2585323"/>
          </a:xfrm>
          <a:prstGeom prst="rect">
            <a:avLst/>
          </a:prstGeom>
          <a:noFill/>
        </p:spPr>
        <p:txBody>
          <a:bodyPr wrap="square">
            <a:spAutoFit/>
          </a:bodyPr>
          <a:lstStyle/>
          <a:p>
            <a:pPr algn="l"/>
            <a:r>
              <a:rPr lang="en-NZ" b="0" i="0" dirty="0">
                <a:effectLst/>
                <a:latin typeface="Arial" panose="020B0604020202020204" pitchFamily="34" charset="0"/>
              </a:rPr>
              <a:t> @staticmethod</a:t>
            </a:r>
          </a:p>
          <a:p>
            <a:pPr algn="l"/>
            <a:r>
              <a:rPr lang="en-NZ" b="0" i="0" dirty="0">
                <a:effectLst/>
                <a:latin typeface="Arial" panose="020B0604020202020204" pitchFamily="34" charset="0"/>
              </a:rPr>
              <a:t>    </a:t>
            </a:r>
            <a:r>
              <a:rPr lang="en-NZ" b="0" i="0" dirty="0" err="1">
                <a:effectLst/>
                <a:latin typeface="Arial" panose="020B0604020202020204" pitchFamily="34" charset="0"/>
              </a:rPr>
              <a:t>def</a:t>
            </a:r>
            <a:r>
              <a:rPr lang="en-NZ" b="0" i="0" dirty="0">
                <a:effectLst/>
                <a:latin typeface="Arial" panose="020B0604020202020204" pitchFamily="34" charset="0"/>
              </a:rPr>
              <a:t> _</a:t>
            </a:r>
            <a:r>
              <a:rPr lang="en-NZ" b="0" i="0" dirty="0" err="1">
                <a:effectLst/>
                <a:latin typeface="Arial" panose="020B0604020202020204" pitchFamily="34" charset="0"/>
              </a:rPr>
              <a:t>get_slots</a:t>
            </a:r>
            <a:r>
              <a:rPr lang="en-NZ" b="0" i="0" dirty="0">
                <a:effectLst/>
                <a:latin typeface="Arial" panose="020B0604020202020204" pitchFamily="34" charset="0"/>
              </a:rPr>
              <a:t>(rows, columns):</a:t>
            </a:r>
          </a:p>
          <a:p>
            <a:pPr algn="l"/>
            <a:r>
              <a:rPr lang="en-NZ" b="0" i="0" dirty="0">
                <a:effectLst/>
                <a:latin typeface="Arial" panose="020B0604020202020204" pitchFamily="34" charset="0"/>
              </a:rPr>
              <a:t>        slots = []</a:t>
            </a:r>
          </a:p>
          <a:p>
            <a:pPr algn="l"/>
            <a:r>
              <a:rPr lang="en-NZ" b="0" i="0" dirty="0">
                <a:effectLst/>
                <a:latin typeface="Arial" panose="020B0604020202020204" pitchFamily="34" charset="0"/>
              </a:rPr>
              <a:t>        for row in range(0, rows):</a:t>
            </a:r>
          </a:p>
          <a:p>
            <a:pPr algn="l"/>
            <a:r>
              <a:rPr lang="en-NZ" b="0" i="0" dirty="0">
                <a:effectLst/>
                <a:latin typeface="Arial" panose="020B0604020202020204" pitchFamily="34" charset="0"/>
              </a:rPr>
              <a:t>            </a:t>
            </a:r>
            <a:r>
              <a:rPr lang="en-NZ" b="0" i="0" dirty="0" err="1">
                <a:effectLst/>
                <a:latin typeface="Arial" panose="020B0604020202020204" pitchFamily="34" charset="0"/>
              </a:rPr>
              <a:t>col_slot</a:t>
            </a:r>
            <a:r>
              <a:rPr lang="en-NZ" b="0" i="0" dirty="0">
                <a:effectLst/>
                <a:latin typeface="Arial" panose="020B0604020202020204" pitchFamily="34" charset="0"/>
              </a:rPr>
              <a:t> = []</a:t>
            </a:r>
          </a:p>
          <a:p>
            <a:pPr algn="l"/>
            <a:r>
              <a:rPr lang="en-NZ" b="0" i="0" dirty="0">
                <a:effectLst/>
                <a:latin typeface="Arial" panose="020B0604020202020204" pitchFamily="34" charset="0"/>
              </a:rPr>
              <a:t>            for col in range(0, columns):</a:t>
            </a:r>
          </a:p>
          <a:p>
            <a:pPr algn="l"/>
            <a:r>
              <a:rPr lang="en-NZ" b="0" i="0" dirty="0">
                <a:effectLst/>
                <a:latin typeface="Arial" panose="020B0604020202020204" pitchFamily="34" charset="0"/>
              </a:rPr>
              <a:t>                </a:t>
            </a:r>
            <a:r>
              <a:rPr lang="en-NZ" b="0" i="0" dirty="0" err="1">
                <a:effectLst/>
                <a:latin typeface="Arial" panose="020B0604020202020204" pitchFamily="34" charset="0"/>
              </a:rPr>
              <a:t>col_slot.append</a:t>
            </a:r>
            <a:r>
              <a:rPr lang="en-NZ" b="0" i="0" dirty="0">
                <a:effectLst/>
                <a:latin typeface="Arial" panose="020B0604020202020204" pitchFamily="34" charset="0"/>
              </a:rPr>
              <a:t>(Slot())</a:t>
            </a:r>
          </a:p>
          <a:p>
            <a:pPr algn="l"/>
            <a:r>
              <a:rPr lang="en-NZ" b="0" i="0" dirty="0">
                <a:effectLst/>
                <a:latin typeface="Arial" panose="020B0604020202020204" pitchFamily="34" charset="0"/>
              </a:rPr>
              <a:t>            </a:t>
            </a:r>
            <a:r>
              <a:rPr lang="en-NZ" b="0" i="0" dirty="0" err="1">
                <a:effectLst/>
                <a:latin typeface="Arial" panose="020B0604020202020204" pitchFamily="34" charset="0"/>
              </a:rPr>
              <a:t>slots.append</a:t>
            </a:r>
            <a:r>
              <a:rPr lang="en-NZ" b="0" i="0" dirty="0">
                <a:effectLst/>
                <a:latin typeface="Arial" panose="020B0604020202020204" pitchFamily="34" charset="0"/>
              </a:rPr>
              <a:t>(</a:t>
            </a:r>
            <a:r>
              <a:rPr lang="en-NZ" b="0" i="0" dirty="0" err="1">
                <a:effectLst/>
                <a:latin typeface="Arial" panose="020B0604020202020204" pitchFamily="34" charset="0"/>
              </a:rPr>
              <a:t>col_slot</a:t>
            </a:r>
            <a:r>
              <a:rPr lang="en-NZ" b="0" i="0" dirty="0">
                <a:effectLst/>
                <a:latin typeface="Arial" panose="020B0604020202020204" pitchFamily="34" charset="0"/>
              </a:rPr>
              <a:t>)</a:t>
            </a:r>
          </a:p>
          <a:p>
            <a:pPr algn="l"/>
            <a:r>
              <a:rPr lang="en-NZ" b="0" i="0" dirty="0">
                <a:effectLst/>
                <a:latin typeface="Arial" panose="020B0604020202020204" pitchFamily="34" charset="0"/>
              </a:rPr>
              <a:t>        return slots</a:t>
            </a:r>
          </a:p>
        </p:txBody>
      </p:sp>
    </p:spTree>
    <p:extLst>
      <p:ext uri="{BB962C8B-B14F-4D97-AF65-F5344CB8AC3E}">
        <p14:creationId xmlns:p14="http://schemas.microsoft.com/office/powerpoint/2010/main" val="909981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388D-4FB7-AFA3-39E7-C098ECD32391}"/>
              </a:ext>
            </a:extLst>
          </p:cNvPr>
          <p:cNvSpPr>
            <a:spLocks noGrp="1"/>
          </p:cNvSpPr>
          <p:nvPr>
            <p:ph type="ctrTitle"/>
          </p:nvPr>
        </p:nvSpPr>
        <p:spPr>
          <a:xfrm>
            <a:off x="2694289" y="-1049710"/>
            <a:ext cx="8825658" cy="2677648"/>
          </a:xfrm>
        </p:spPr>
        <p:txBody>
          <a:bodyPr/>
          <a:lstStyle/>
          <a:p>
            <a:r>
              <a:rPr lang="en-NZ" b="1" i="1" dirty="0"/>
              <a:t>Project  Definition </a:t>
            </a:r>
            <a:endParaRPr lang="en-US" b="1" i="1" dirty="0"/>
          </a:p>
        </p:txBody>
      </p:sp>
      <p:sp>
        <p:nvSpPr>
          <p:cNvPr id="3" name="Subtitle 2">
            <a:extLst>
              <a:ext uri="{FF2B5EF4-FFF2-40B4-BE49-F238E27FC236}">
                <a16:creationId xmlns:a16="http://schemas.microsoft.com/office/drawing/2014/main" id="{3BAC9BB0-132F-AB4C-954B-367198AD7841}"/>
              </a:ext>
            </a:extLst>
          </p:cNvPr>
          <p:cNvSpPr>
            <a:spLocks noGrp="1"/>
          </p:cNvSpPr>
          <p:nvPr>
            <p:ph type="subTitle" idx="1"/>
          </p:nvPr>
        </p:nvSpPr>
        <p:spPr>
          <a:xfrm>
            <a:off x="1977702" y="2494919"/>
            <a:ext cx="8825658" cy="2512341"/>
          </a:xfrm>
        </p:spPr>
        <p:txBody>
          <a:bodyPr>
            <a:noAutofit/>
          </a:bodyPr>
          <a:lstStyle/>
          <a:p>
            <a:pPr marL="342900" indent="-342900">
              <a:buFont typeface="Arial" panose="020B0604020202020204" pitchFamily="34" charset="0"/>
              <a:buChar char="•"/>
            </a:pPr>
            <a:r>
              <a:rPr lang="en-NZ" sz="2000" dirty="0">
                <a:solidFill>
                  <a:srgbClr val="FFFF00"/>
                </a:solidFill>
              </a:rPr>
              <a:t>The Smart Parking System project intends to create a cutting-edge solution to address the difficulties in managing urban parking. This system makes use of cutting-edge technologies to maximize the availability of parking, improve user experience, and boost traffic flow in metropolitan settings.</a:t>
            </a:r>
            <a:endParaRPr lang="en-US" sz="2000" dirty="0">
              <a:solidFill>
                <a:srgbClr val="FFFF00"/>
              </a:solidFill>
            </a:endParaRPr>
          </a:p>
        </p:txBody>
      </p:sp>
    </p:spTree>
    <p:extLst>
      <p:ext uri="{BB962C8B-B14F-4D97-AF65-F5344CB8AC3E}">
        <p14:creationId xmlns:p14="http://schemas.microsoft.com/office/powerpoint/2010/main" val="3269766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65C6ED-E9CB-3B4A-C1DA-9115C0589E95}"/>
              </a:ext>
            </a:extLst>
          </p:cNvPr>
          <p:cNvSpPr txBox="1"/>
          <p:nvPr/>
        </p:nvSpPr>
        <p:spPr>
          <a:xfrm>
            <a:off x="1526654" y="474345"/>
            <a:ext cx="6095410" cy="5909310"/>
          </a:xfrm>
          <a:prstGeom prst="rect">
            <a:avLst/>
          </a:prstGeom>
          <a:noFill/>
        </p:spPr>
        <p:txBody>
          <a:bodyPr wrap="square">
            <a:spAutoFit/>
          </a:bodyPr>
          <a:lstStyle/>
          <a:p>
            <a:pPr algn="l"/>
            <a:r>
              <a:rPr lang="en-NZ" b="0" i="0" dirty="0" err="1">
                <a:effectLst/>
                <a:latin typeface="Arial" panose="020B0604020202020204" pitchFamily="34" charset="0"/>
              </a:rPr>
              <a:t>def</a:t>
            </a:r>
            <a:r>
              <a:rPr lang="en-NZ" b="0" i="0" dirty="0">
                <a:effectLst/>
                <a:latin typeface="Arial" panose="020B0604020202020204" pitchFamily="34" charset="0"/>
              </a:rPr>
              <a:t> main():</a:t>
            </a:r>
          </a:p>
          <a:p>
            <a:pPr algn="l"/>
            <a:r>
              <a:rPr lang="en-NZ" b="0" i="0" dirty="0">
                <a:effectLst/>
                <a:latin typeface="Arial" panose="020B0604020202020204" pitchFamily="34" charset="0"/>
              </a:rPr>
              <a:t>    try:</a:t>
            </a:r>
          </a:p>
          <a:p>
            <a:pPr algn="l"/>
            <a:r>
              <a:rPr lang="en-NZ" b="0" i="0" dirty="0">
                <a:effectLst/>
                <a:latin typeface="Arial" panose="020B0604020202020204" pitchFamily="34" charset="0"/>
              </a:rPr>
              <a:t>        print(</a:t>
            </a:r>
            <a:r>
              <a:rPr lang="en-NZ" b="0" i="0" dirty="0" err="1">
                <a:effectLst/>
                <a:latin typeface="Arial" panose="020B0604020202020204" pitchFamily="34" charset="0"/>
              </a:rPr>
              <a:t>colored</a:t>
            </a:r>
            <a:r>
              <a:rPr lang="en-NZ" b="0" i="0" dirty="0">
                <a:effectLst/>
                <a:latin typeface="Arial" panose="020B0604020202020204" pitchFamily="34" charset="0"/>
              </a:rPr>
              <a:t>("Welcome to the parking assistance system.", "green"))</a:t>
            </a:r>
          </a:p>
          <a:p>
            <a:pPr algn="l"/>
            <a:r>
              <a:rPr lang="en-NZ" b="0" i="0" dirty="0">
                <a:effectLst/>
                <a:latin typeface="Arial" panose="020B0604020202020204" pitchFamily="34" charset="0"/>
              </a:rPr>
              <a:t>        print(</a:t>
            </a:r>
            <a:r>
              <a:rPr lang="en-NZ" b="0" i="0" dirty="0" err="1">
                <a:effectLst/>
                <a:latin typeface="Arial" panose="020B0604020202020204" pitchFamily="34" charset="0"/>
              </a:rPr>
              <a:t>colored</a:t>
            </a:r>
            <a:r>
              <a:rPr lang="en-NZ" b="0" i="0" dirty="0">
                <a:effectLst/>
                <a:latin typeface="Arial" panose="020B0604020202020204" pitchFamily="34" charset="0"/>
              </a:rPr>
              <a:t>("First let's setup the parking system", "yellow"))</a:t>
            </a:r>
          </a:p>
          <a:p>
            <a:pPr algn="l"/>
            <a:r>
              <a:rPr lang="en-NZ" b="0" i="0" dirty="0">
                <a:effectLst/>
                <a:latin typeface="Arial" panose="020B0604020202020204" pitchFamily="34" charset="0"/>
              </a:rPr>
              <a:t>        rows = </a:t>
            </a:r>
            <a:r>
              <a:rPr lang="en-NZ" b="0" i="0" dirty="0" err="1">
                <a:effectLst/>
                <a:latin typeface="Arial" panose="020B0604020202020204" pitchFamily="34" charset="0"/>
              </a:rPr>
              <a:t>int</a:t>
            </a:r>
            <a:r>
              <a:rPr lang="en-NZ" b="0" i="0" dirty="0">
                <a:effectLst/>
                <a:latin typeface="Arial" panose="020B0604020202020204" pitchFamily="34" charset="0"/>
              </a:rPr>
              <a:t>(input("Enter the number of rows: "))</a:t>
            </a:r>
          </a:p>
          <a:p>
            <a:pPr algn="l"/>
            <a:r>
              <a:rPr lang="en-NZ" b="0" i="0" dirty="0">
                <a:effectLst/>
                <a:latin typeface="Arial" panose="020B0604020202020204" pitchFamily="34" charset="0"/>
              </a:rPr>
              <a:t>        columns = </a:t>
            </a:r>
            <a:r>
              <a:rPr lang="en-NZ" b="0" i="0" dirty="0" err="1">
                <a:effectLst/>
                <a:latin typeface="Arial" panose="020B0604020202020204" pitchFamily="34" charset="0"/>
              </a:rPr>
              <a:t>int</a:t>
            </a:r>
            <a:r>
              <a:rPr lang="en-NZ" b="0" i="0" dirty="0">
                <a:effectLst/>
                <a:latin typeface="Arial" panose="020B0604020202020204" pitchFamily="34" charset="0"/>
              </a:rPr>
              <a:t>(input("Enter the number of columns: "))</a:t>
            </a:r>
          </a:p>
          <a:p>
            <a:pPr algn="l"/>
            <a:br>
              <a:rPr lang="en-NZ" b="0" i="0" dirty="0">
                <a:effectLst/>
                <a:latin typeface="Arial" panose="020B0604020202020204" pitchFamily="34" charset="0"/>
              </a:rPr>
            </a:br>
            <a:endParaRPr lang="en-NZ" b="0" i="0" dirty="0">
              <a:effectLst/>
              <a:latin typeface="Arial" panose="020B0604020202020204" pitchFamily="34" charset="0"/>
            </a:endParaRPr>
          </a:p>
          <a:p>
            <a:pPr algn="l"/>
            <a:r>
              <a:rPr lang="en-NZ" b="0" i="0" dirty="0">
                <a:effectLst/>
                <a:latin typeface="Arial" panose="020B0604020202020204" pitchFamily="34" charset="0"/>
              </a:rPr>
              <a:t>        print("Initializing parking")</a:t>
            </a:r>
          </a:p>
          <a:p>
            <a:pPr algn="l"/>
            <a:r>
              <a:rPr lang="en-NZ" b="0" i="0" dirty="0">
                <a:effectLst/>
                <a:latin typeface="Arial" panose="020B0604020202020204" pitchFamily="34" charset="0"/>
              </a:rPr>
              <a:t>        parking = Parking(rows, columns)</a:t>
            </a:r>
          </a:p>
          <a:p>
            <a:pPr algn="l"/>
            <a:r>
              <a:rPr lang="en-NZ" b="0" i="0" dirty="0">
                <a:effectLst/>
                <a:latin typeface="Arial" panose="020B0604020202020204" pitchFamily="34" charset="0"/>
              </a:rPr>
              <a:t>        </a:t>
            </a:r>
            <a:r>
              <a:rPr lang="en-NZ" b="0" i="0" dirty="0" err="1">
                <a:effectLst/>
                <a:latin typeface="Arial" panose="020B0604020202020204" pitchFamily="34" charset="0"/>
              </a:rPr>
              <a:t>parking.start</a:t>
            </a:r>
            <a:r>
              <a:rPr lang="en-NZ" b="0" i="0" dirty="0">
                <a:effectLst/>
                <a:latin typeface="Arial" panose="020B0604020202020204" pitchFamily="34" charset="0"/>
              </a:rPr>
              <a:t>()</a:t>
            </a:r>
          </a:p>
          <a:p>
            <a:pPr algn="l"/>
            <a:br>
              <a:rPr lang="en-NZ" b="0" i="0" dirty="0">
                <a:effectLst/>
                <a:latin typeface="Arial" panose="020B0604020202020204" pitchFamily="34" charset="0"/>
              </a:rPr>
            </a:br>
            <a:endParaRPr lang="en-NZ" b="0" i="0" dirty="0">
              <a:effectLst/>
              <a:latin typeface="Arial" panose="020B0604020202020204" pitchFamily="34" charset="0"/>
            </a:endParaRPr>
          </a:p>
          <a:p>
            <a:pPr algn="l"/>
            <a:r>
              <a:rPr lang="en-NZ" b="0" i="0" dirty="0">
                <a:effectLst/>
                <a:latin typeface="Arial" panose="020B0604020202020204" pitchFamily="34" charset="0"/>
              </a:rPr>
              <a:t>    except </a:t>
            </a:r>
            <a:r>
              <a:rPr lang="en-NZ" b="0" i="0" dirty="0" err="1">
                <a:effectLst/>
                <a:latin typeface="Arial" panose="020B0604020202020204" pitchFamily="34" charset="0"/>
              </a:rPr>
              <a:t>ValueError</a:t>
            </a:r>
            <a:r>
              <a:rPr lang="en-NZ" b="0" i="0" dirty="0">
                <a:effectLst/>
                <a:latin typeface="Arial" panose="020B0604020202020204" pitchFamily="34" charset="0"/>
              </a:rPr>
              <a:t>:</a:t>
            </a:r>
          </a:p>
          <a:p>
            <a:pPr algn="l"/>
            <a:r>
              <a:rPr lang="en-NZ" b="0" i="0" dirty="0">
                <a:effectLst/>
                <a:latin typeface="Arial" panose="020B0604020202020204" pitchFamily="34" charset="0"/>
              </a:rPr>
              <a:t>        print("Rows and columns should be integers only.")</a:t>
            </a:r>
          </a:p>
          <a:p>
            <a:pPr algn="l"/>
            <a:br>
              <a:rPr lang="en-NZ" b="0" i="0" dirty="0">
                <a:effectLst/>
                <a:latin typeface="Arial" panose="020B0604020202020204" pitchFamily="34" charset="0"/>
              </a:rPr>
            </a:br>
            <a:endParaRPr lang="en-NZ" b="0" i="0" dirty="0">
              <a:effectLst/>
              <a:latin typeface="Arial" panose="020B0604020202020204" pitchFamily="34" charset="0"/>
            </a:endParaRPr>
          </a:p>
          <a:p>
            <a:pPr algn="l"/>
            <a:r>
              <a:rPr lang="en-NZ" b="0" i="0" dirty="0">
                <a:effectLst/>
                <a:latin typeface="Arial" panose="020B0604020202020204" pitchFamily="34" charset="0"/>
              </a:rPr>
              <a:t>    except Exception as e:</a:t>
            </a:r>
          </a:p>
          <a:p>
            <a:pPr algn="l"/>
            <a:r>
              <a:rPr lang="en-NZ" b="0" i="0" dirty="0">
                <a:effectLst/>
                <a:latin typeface="Arial" panose="020B0604020202020204" pitchFamily="34" charset="0"/>
              </a:rPr>
              <a:t>        print(</a:t>
            </a:r>
            <a:r>
              <a:rPr lang="en-NZ" b="0" i="0" dirty="0" err="1">
                <a:effectLst/>
                <a:latin typeface="Arial" panose="020B0604020202020204" pitchFamily="34" charset="0"/>
              </a:rPr>
              <a:t>colored</a:t>
            </a:r>
            <a:r>
              <a:rPr lang="en-NZ" b="0" i="0" dirty="0">
                <a:effectLst/>
                <a:latin typeface="Arial" panose="020B0604020202020204" pitchFamily="34" charset="0"/>
              </a:rPr>
              <a:t>(</a:t>
            </a:r>
            <a:r>
              <a:rPr lang="en-NZ" b="0" i="0" dirty="0" err="1">
                <a:effectLst/>
                <a:latin typeface="Arial" panose="020B0604020202020204" pitchFamily="34" charset="0"/>
              </a:rPr>
              <a:t>f"An</a:t>
            </a:r>
            <a:r>
              <a:rPr lang="en-NZ" b="0" i="0" dirty="0">
                <a:effectLst/>
                <a:latin typeface="Arial" panose="020B0604020202020204" pitchFamily="34" charset="0"/>
              </a:rPr>
              <a:t> error o</a:t>
            </a:r>
            <a:r>
              <a:rPr lang="en-NZ" b="0" i="0" dirty="0">
                <a:solidFill>
                  <a:srgbClr val="FFFFFF"/>
                </a:solidFill>
                <a:effectLst/>
                <a:latin typeface="Arial" panose="020B0604020202020204" pitchFamily="34" charset="0"/>
              </a:rPr>
              <a:t>ccurred: {e}", "red"))</a:t>
            </a:r>
          </a:p>
        </p:txBody>
      </p:sp>
    </p:spTree>
    <p:extLst>
      <p:ext uri="{BB962C8B-B14F-4D97-AF65-F5344CB8AC3E}">
        <p14:creationId xmlns:p14="http://schemas.microsoft.com/office/powerpoint/2010/main" val="4126352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2DF0-275A-8E1A-CF50-66F5CBD253BD}"/>
              </a:ext>
            </a:extLst>
          </p:cNvPr>
          <p:cNvSpPr>
            <a:spLocks noGrp="1"/>
          </p:cNvSpPr>
          <p:nvPr>
            <p:ph type="title"/>
          </p:nvPr>
        </p:nvSpPr>
        <p:spPr/>
        <p:txBody>
          <a:bodyPr/>
          <a:lstStyle/>
          <a:p>
            <a:r>
              <a:rPr lang="en-NZ" b="1" dirty="0"/>
              <a:t>Project Objectives </a:t>
            </a:r>
            <a:endParaRPr lang="en-US" b="1" dirty="0"/>
          </a:p>
        </p:txBody>
      </p:sp>
      <p:sp>
        <p:nvSpPr>
          <p:cNvPr id="3" name="Content Placeholder 2">
            <a:extLst>
              <a:ext uri="{FF2B5EF4-FFF2-40B4-BE49-F238E27FC236}">
                <a16:creationId xmlns:a16="http://schemas.microsoft.com/office/drawing/2014/main" id="{3F9C968D-92BE-8F5C-F676-640539387BB0}"/>
              </a:ext>
            </a:extLst>
          </p:cNvPr>
          <p:cNvSpPr>
            <a:spLocks noGrp="1"/>
          </p:cNvSpPr>
          <p:nvPr>
            <p:ph idx="1"/>
          </p:nvPr>
        </p:nvSpPr>
        <p:spPr>
          <a:xfrm>
            <a:off x="871858" y="2745047"/>
            <a:ext cx="8825659" cy="3416300"/>
          </a:xfrm>
        </p:spPr>
        <p:txBody>
          <a:bodyPr>
            <a:noAutofit/>
          </a:bodyPr>
          <a:lstStyle/>
          <a:p>
            <a:r>
              <a:rPr lang="en-NZ" sz="2000" dirty="0">
                <a:solidFill>
                  <a:schemeClr val="tx1"/>
                </a:solidFill>
              </a:rPr>
              <a:t>User friendly  Mobile app</a:t>
            </a:r>
          </a:p>
          <a:p>
            <a:r>
              <a:rPr lang="en-NZ" sz="2000" dirty="0">
                <a:solidFill>
                  <a:schemeClr val="tx1"/>
                </a:solidFill>
              </a:rPr>
              <a:t>Parking space Optimization</a:t>
            </a:r>
          </a:p>
          <a:p>
            <a:r>
              <a:rPr lang="en-NZ" sz="2000" dirty="0">
                <a:solidFill>
                  <a:schemeClr val="tx1"/>
                </a:solidFill>
              </a:rPr>
              <a:t>Payment and billing  Integration</a:t>
            </a:r>
          </a:p>
          <a:p>
            <a:r>
              <a:rPr lang="en-NZ" sz="2000" dirty="0">
                <a:solidFill>
                  <a:schemeClr val="tx1"/>
                </a:solidFill>
              </a:rPr>
              <a:t>Sensor integration</a:t>
            </a:r>
          </a:p>
          <a:p>
            <a:r>
              <a:rPr lang="en-NZ" sz="2000" dirty="0">
                <a:solidFill>
                  <a:schemeClr val="tx1"/>
                </a:solidFill>
              </a:rPr>
              <a:t>Data Analytics and Reporting </a:t>
            </a:r>
          </a:p>
          <a:p>
            <a:r>
              <a:rPr lang="en-NZ" sz="2000" dirty="0">
                <a:solidFill>
                  <a:schemeClr val="tx1"/>
                </a:solidFill>
              </a:rPr>
              <a:t>Traffic Flow Improvement</a:t>
            </a:r>
          </a:p>
          <a:p>
            <a:r>
              <a:rPr lang="en-NZ" sz="2000" dirty="0">
                <a:solidFill>
                  <a:schemeClr val="tx1"/>
                </a:solidFill>
              </a:rPr>
              <a:t>Accessibility and Safety</a:t>
            </a:r>
          </a:p>
          <a:p>
            <a:r>
              <a:rPr lang="en-NZ" sz="2000" dirty="0">
                <a:solidFill>
                  <a:schemeClr val="tx1"/>
                </a:solidFill>
              </a:rPr>
              <a:t>Public Awareness</a:t>
            </a:r>
          </a:p>
          <a:p>
            <a:pPr marL="0" indent="0">
              <a:buNone/>
            </a:pPr>
            <a:endParaRPr lang="en-US" sz="2000" dirty="0">
              <a:solidFill>
                <a:schemeClr val="tx1"/>
              </a:solidFill>
            </a:endParaRPr>
          </a:p>
        </p:txBody>
      </p:sp>
    </p:spTree>
    <p:extLst>
      <p:ext uri="{BB962C8B-B14F-4D97-AF65-F5344CB8AC3E}">
        <p14:creationId xmlns:p14="http://schemas.microsoft.com/office/powerpoint/2010/main" val="757168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45A7-CE6C-A87D-F3BF-079F9596BABF}"/>
              </a:ext>
            </a:extLst>
          </p:cNvPr>
          <p:cNvSpPr>
            <a:spLocks noGrp="1"/>
          </p:cNvSpPr>
          <p:nvPr>
            <p:ph type="title"/>
          </p:nvPr>
        </p:nvSpPr>
        <p:spPr/>
        <p:txBody>
          <a:bodyPr/>
          <a:lstStyle/>
          <a:p>
            <a:r>
              <a:rPr lang="en-NZ" dirty="0"/>
              <a:t>IOT Sensor Design </a:t>
            </a:r>
            <a:endParaRPr lang="en-US" dirty="0"/>
          </a:p>
        </p:txBody>
      </p:sp>
      <p:sp>
        <p:nvSpPr>
          <p:cNvPr id="7" name="Content Placeholder 6">
            <a:extLst>
              <a:ext uri="{FF2B5EF4-FFF2-40B4-BE49-F238E27FC236}">
                <a16:creationId xmlns:a16="http://schemas.microsoft.com/office/drawing/2014/main" id="{43483B40-EEAF-4FEF-E668-76249BCD624E}"/>
              </a:ext>
            </a:extLst>
          </p:cNvPr>
          <p:cNvSpPr>
            <a:spLocks noGrp="1"/>
          </p:cNvSpPr>
          <p:nvPr>
            <p:ph sz="half" idx="1"/>
          </p:nvPr>
        </p:nvSpPr>
        <p:spPr>
          <a:xfrm>
            <a:off x="869703" y="2629941"/>
            <a:ext cx="4825158" cy="3416301"/>
          </a:xfrm>
        </p:spPr>
        <p:txBody>
          <a:bodyPr/>
          <a:lstStyle/>
          <a:p>
            <a:r>
              <a:rPr lang="en-NZ" dirty="0"/>
              <a:t>Sensor selection</a:t>
            </a:r>
          </a:p>
          <a:p>
            <a:r>
              <a:rPr lang="en-NZ" dirty="0"/>
              <a:t>Power Source</a:t>
            </a:r>
          </a:p>
          <a:p>
            <a:r>
              <a:rPr lang="en-NZ" dirty="0"/>
              <a:t>Communication Module</a:t>
            </a:r>
          </a:p>
          <a:p>
            <a:r>
              <a:rPr lang="en-NZ" dirty="0"/>
              <a:t>Microcontroller</a:t>
            </a:r>
          </a:p>
          <a:p>
            <a:r>
              <a:rPr lang="en-NZ" dirty="0"/>
              <a:t>Enclosure</a:t>
            </a:r>
          </a:p>
          <a:p>
            <a:r>
              <a:rPr lang="en-NZ" dirty="0"/>
              <a:t>Mounting and Installations </a:t>
            </a:r>
          </a:p>
          <a:p>
            <a:r>
              <a:rPr lang="en-NZ" dirty="0"/>
              <a:t>Data processing</a:t>
            </a:r>
          </a:p>
          <a:p>
            <a:r>
              <a:rPr lang="en-NZ" dirty="0"/>
              <a:t>Data Transmission</a:t>
            </a:r>
          </a:p>
          <a:p>
            <a:pPr marL="0" indent="0">
              <a:buNone/>
            </a:pPr>
            <a:endParaRPr lang="en-NZ" dirty="0"/>
          </a:p>
        </p:txBody>
      </p:sp>
      <p:sp>
        <p:nvSpPr>
          <p:cNvPr id="3" name="Content Placeholder 2">
            <a:extLst>
              <a:ext uri="{FF2B5EF4-FFF2-40B4-BE49-F238E27FC236}">
                <a16:creationId xmlns:a16="http://schemas.microsoft.com/office/drawing/2014/main" id="{78CB335E-CC89-6C9F-8D31-68857132C278}"/>
              </a:ext>
            </a:extLst>
          </p:cNvPr>
          <p:cNvSpPr>
            <a:spLocks noGrp="1"/>
          </p:cNvSpPr>
          <p:nvPr>
            <p:ph sz="half" idx="2"/>
          </p:nvPr>
        </p:nvSpPr>
        <p:spPr/>
        <p:txBody>
          <a:bodyPr/>
          <a:lstStyle/>
          <a:p>
            <a:r>
              <a:rPr lang="en-NZ" dirty="0"/>
              <a:t>Power management</a:t>
            </a:r>
          </a:p>
          <a:p>
            <a:r>
              <a:rPr lang="en-NZ" dirty="0"/>
              <a:t>Security measures</a:t>
            </a:r>
          </a:p>
          <a:p>
            <a:r>
              <a:rPr lang="en-NZ" dirty="0"/>
              <a:t>Calibration and maintenance</a:t>
            </a:r>
          </a:p>
          <a:p>
            <a:r>
              <a:rPr lang="en-NZ" dirty="0"/>
              <a:t>Scalability</a:t>
            </a:r>
          </a:p>
          <a:p>
            <a:r>
              <a:rPr lang="en-NZ" dirty="0"/>
              <a:t>User interface</a:t>
            </a:r>
          </a:p>
          <a:p>
            <a:r>
              <a:rPr lang="en-NZ" dirty="0"/>
              <a:t>Testing and validation </a:t>
            </a:r>
          </a:p>
          <a:p>
            <a:r>
              <a:rPr lang="en-NZ" dirty="0"/>
              <a:t>Integration with central system </a:t>
            </a:r>
          </a:p>
          <a:p>
            <a:r>
              <a:rPr lang="en-NZ" dirty="0"/>
              <a:t>Data retention </a:t>
            </a:r>
            <a:endParaRPr lang="en-US" dirty="0"/>
          </a:p>
        </p:txBody>
      </p:sp>
      <p:sp>
        <p:nvSpPr>
          <p:cNvPr id="8" name="TextBox 7">
            <a:extLst>
              <a:ext uri="{FF2B5EF4-FFF2-40B4-BE49-F238E27FC236}">
                <a16:creationId xmlns:a16="http://schemas.microsoft.com/office/drawing/2014/main" id="{9BE446DE-F419-B18E-9C17-BD8615996818}"/>
              </a:ext>
            </a:extLst>
          </p:cNvPr>
          <p:cNvSpPr txBox="1"/>
          <p:nvPr/>
        </p:nvSpPr>
        <p:spPr>
          <a:xfrm>
            <a:off x="5181010" y="2509292"/>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3893923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4DFB-E909-47F6-E478-58964D9EB918}"/>
              </a:ext>
            </a:extLst>
          </p:cNvPr>
          <p:cNvSpPr>
            <a:spLocks noGrp="1"/>
          </p:cNvSpPr>
          <p:nvPr>
            <p:ph type="title"/>
          </p:nvPr>
        </p:nvSpPr>
        <p:spPr/>
        <p:txBody>
          <a:bodyPr/>
          <a:lstStyle/>
          <a:p>
            <a:r>
              <a:rPr lang="en-NZ" dirty="0"/>
              <a:t>Real time Transit information Platform </a:t>
            </a:r>
            <a:endParaRPr lang="en-US" dirty="0"/>
          </a:p>
        </p:txBody>
      </p:sp>
      <p:sp>
        <p:nvSpPr>
          <p:cNvPr id="3" name="Content Placeholder 2">
            <a:extLst>
              <a:ext uri="{FF2B5EF4-FFF2-40B4-BE49-F238E27FC236}">
                <a16:creationId xmlns:a16="http://schemas.microsoft.com/office/drawing/2014/main" id="{9338E0AF-8E12-A97D-C3FC-DAB885CD9A7F}"/>
              </a:ext>
            </a:extLst>
          </p:cNvPr>
          <p:cNvSpPr>
            <a:spLocks noGrp="1"/>
          </p:cNvSpPr>
          <p:nvPr>
            <p:ph sz="half" idx="1"/>
          </p:nvPr>
        </p:nvSpPr>
        <p:spPr/>
        <p:txBody>
          <a:bodyPr/>
          <a:lstStyle/>
          <a:p>
            <a:r>
              <a:rPr lang="en-NZ" dirty="0"/>
              <a:t>Landing page</a:t>
            </a:r>
          </a:p>
          <a:p>
            <a:r>
              <a:rPr lang="en-NZ" dirty="0"/>
              <a:t>User Registration/Login</a:t>
            </a:r>
          </a:p>
          <a:p>
            <a:r>
              <a:rPr lang="en-NZ" dirty="0"/>
              <a:t>Home screen</a:t>
            </a:r>
          </a:p>
          <a:p>
            <a:r>
              <a:rPr lang="en-NZ" dirty="0"/>
              <a:t>Parking facility details</a:t>
            </a:r>
          </a:p>
          <a:p>
            <a:r>
              <a:rPr lang="en-NZ" dirty="0"/>
              <a:t>Number of available  places</a:t>
            </a:r>
          </a:p>
          <a:p>
            <a:r>
              <a:rPr lang="en-NZ" dirty="0"/>
              <a:t>Pricing details</a:t>
            </a:r>
          </a:p>
          <a:p>
            <a:r>
              <a:rPr lang="en-NZ" dirty="0"/>
              <a:t>Hours of operation</a:t>
            </a:r>
          </a:p>
          <a:p>
            <a:pPr marL="0" indent="0">
              <a:buNone/>
            </a:pPr>
            <a:endParaRPr lang="en-US" dirty="0"/>
          </a:p>
        </p:txBody>
      </p:sp>
      <p:sp>
        <p:nvSpPr>
          <p:cNvPr id="4" name="Content Placeholder 3">
            <a:extLst>
              <a:ext uri="{FF2B5EF4-FFF2-40B4-BE49-F238E27FC236}">
                <a16:creationId xmlns:a16="http://schemas.microsoft.com/office/drawing/2014/main" id="{046B70E1-D803-9C88-D461-5BAE4E5AB509}"/>
              </a:ext>
            </a:extLst>
          </p:cNvPr>
          <p:cNvSpPr>
            <a:spLocks noGrp="1"/>
          </p:cNvSpPr>
          <p:nvPr>
            <p:ph sz="half" idx="2"/>
          </p:nvPr>
        </p:nvSpPr>
        <p:spPr>
          <a:xfrm>
            <a:off x="6211887" y="2603500"/>
            <a:ext cx="4825159" cy="3416300"/>
          </a:xfrm>
        </p:spPr>
        <p:txBody>
          <a:bodyPr/>
          <a:lstStyle/>
          <a:p>
            <a:r>
              <a:rPr lang="en-NZ" dirty="0"/>
              <a:t>Navigation</a:t>
            </a:r>
          </a:p>
          <a:p>
            <a:r>
              <a:rPr lang="en-NZ" dirty="0"/>
              <a:t>Notifications</a:t>
            </a:r>
          </a:p>
          <a:p>
            <a:r>
              <a:rPr lang="en-NZ" dirty="0"/>
              <a:t>Users rating and reviews</a:t>
            </a:r>
          </a:p>
          <a:p>
            <a:r>
              <a:rPr lang="en-NZ" dirty="0"/>
              <a:t>Security</a:t>
            </a:r>
          </a:p>
          <a:p>
            <a:r>
              <a:rPr lang="en-NZ" dirty="0"/>
              <a:t>Help and FAQ</a:t>
            </a:r>
          </a:p>
          <a:p>
            <a:r>
              <a:rPr lang="en-NZ" dirty="0"/>
              <a:t>Direction to the facility </a:t>
            </a:r>
          </a:p>
          <a:p>
            <a:r>
              <a:rPr lang="en-NZ" dirty="0"/>
              <a:t>Reservation option</a:t>
            </a:r>
          </a:p>
          <a:p>
            <a:pPr marL="0" indent="0">
              <a:buNone/>
            </a:pPr>
            <a:endParaRPr lang="en-US" dirty="0"/>
          </a:p>
        </p:txBody>
      </p:sp>
    </p:spTree>
    <p:extLst>
      <p:ext uri="{BB962C8B-B14F-4D97-AF65-F5344CB8AC3E}">
        <p14:creationId xmlns:p14="http://schemas.microsoft.com/office/powerpoint/2010/main" val="266728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E170-7D41-C8AA-3558-A7FED95E06BE}"/>
              </a:ext>
            </a:extLst>
          </p:cNvPr>
          <p:cNvSpPr>
            <a:spLocks noGrp="1"/>
          </p:cNvSpPr>
          <p:nvPr>
            <p:ph type="title"/>
          </p:nvPr>
        </p:nvSpPr>
        <p:spPr/>
        <p:txBody>
          <a:bodyPr/>
          <a:lstStyle/>
          <a:p>
            <a:r>
              <a:rPr lang="en-NZ" dirty="0"/>
              <a:t>Integration Approach </a:t>
            </a:r>
            <a:endParaRPr lang="en-US" dirty="0"/>
          </a:p>
        </p:txBody>
      </p:sp>
      <p:sp>
        <p:nvSpPr>
          <p:cNvPr id="6" name="Content Placeholder 5">
            <a:extLst>
              <a:ext uri="{FF2B5EF4-FFF2-40B4-BE49-F238E27FC236}">
                <a16:creationId xmlns:a16="http://schemas.microsoft.com/office/drawing/2014/main" id="{D570615A-E22D-C48F-8E43-6CEFD3A962CF}"/>
              </a:ext>
            </a:extLst>
          </p:cNvPr>
          <p:cNvSpPr>
            <a:spLocks noGrp="1"/>
          </p:cNvSpPr>
          <p:nvPr>
            <p:ph sz="half" idx="1"/>
          </p:nvPr>
        </p:nvSpPr>
        <p:spPr>
          <a:xfrm>
            <a:off x="1270841" y="2603500"/>
            <a:ext cx="4825159" cy="3118067"/>
          </a:xfrm>
        </p:spPr>
        <p:txBody>
          <a:bodyPr/>
          <a:lstStyle/>
          <a:p>
            <a:pPr marL="0" indent="0">
              <a:buNone/>
            </a:pPr>
            <a:r>
              <a:rPr lang="en-NZ" b="1" dirty="0"/>
              <a:t>Hardware  Setup</a:t>
            </a:r>
          </a:p>
          <a:p>
            <a:r>
              <a:rPr lang="en-NZ" dirty="0"/>
              <a:t>Select sensor</a:t>
            </a:r>
          </a:p>
          <a:p>
            <a:r>
              <a:rPr lang="en-NZ" dirty="0"/>
              <a:t>Connect sensor</a:t>
            </a:r>
          </a:p>
          <a:p>
            <a:r>
              <a:rPr lang="en-NZ" dirty="0"/>
              <a:t>Power supply</a:t>
            </a:r>
          </a:p>
          <a:p>
            <a:r>
              <a:rPr lang="en-NZ" dirty="0"/>
              <a:t>Protective enclosure </a:t>
            </a:r>
            <a:endParaRPr lang="en-US" dirty="0"/>
          </a:p>
        </p:txBody>
      </p:sp>
      <p:sp>
        <p:nvSpPr>
          <p:cNvPr id="7" name="Content Placeholder 6">
            <a:extLst>
              <a:ext uri="{FF2B5EF4-FFF2-40B4-BE49-F238E27FC236}">
                <a16:creationId xmlns:a16="http://schemas.microsoft.com/office/drawing/2014/main" id="{C14EC5E5-C2F2-3100-C6CF-3985AB9885DE}"/>
              </a:ext>
            </a:extLst>
          </p:cNvPr>
          <p:cNvSpPr>
            <a:spLocks noGrp="1"/>
          </p:cNvSpPr>
          <p:nvPr>
            <p:ph sz="half" idx="2"/>
          </p:nvPr>
        </p:nvSpPr>
        <p:spPr>
          <a:xfrm>
            <a:off x="6380802" y="2541574"/>
            <a:ext cx="4540357" cy="3179993"/>
          </a:xfrm>
        </p:spPr>
        <p:txBody>
          <a:bodyPr/>
          <a:lstStyle/>
          <a:p>
            <a:pPr marL="0" indent="0">
              <a:buNone/>
            </a:pPr>
            <a:r>
              <a:rPr lang="en-NZ" b="1" dirty="0"/>
              <a:t> Software Setup </a:t>
            </a:r>
          </a:p>
          <a:p>
            <a:r>
              <a:rPr lang="en-NZ" dirty="0"/>
              <a:t>Operating system</a:t>
            </a:r>
          </a:p>
          <a:p>
            <a:r>
              <a:rPr lang="en-NZ" dirty="0"/>
              <a:t>Sensor data Processing</a:t>
            </a:r>
          </a:p>
          <a:p>
            <a:r>
              <a:rPr lang="en-NZ" dirty="0"/>
              <a:t>Server application</a:t>
            </a:r>
          </a:p>
          <a:p>
            <a:r>
              <a:rPr lang="en-NZ" dirty="0"/>
              <a:t>API development </a:t>
            </a:r>
            <a:endParaRPr lang="en-US" dirty="0"/>
          </a:p>
        </p:txBody>
      </p:sp>
    </p:spTree>
    <p:extLst>
      <p:ext uri="{BB962C8B-B14F-4D97-AF65-F5344CB8AC3E}">
        <p14:creationId xmlns:p14="http://schemas.microsoft.com/office/powerpoint/2010/main" val="166078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163D-7271-7300-2B9B-6CE2F1272C6F}"/>
              </a:ext>
            </a:extLst>
          </p:cNvPr>
          <p:cNvSpPr>
            <a:spLocks noGrp="1"/>
          </p:cNvSpPr>
          <p:nvPr>
            <p:ph type="title"/>
          </p:nvPr>
        </p:nvSpPr>
        <p:spPr/>
        <p:txBody>
          <a:bodyPr/>
          <a:lstStyle/>
          <a:p>
            <a:r>
              <a:rPr lang="en-NZ" dirty="0"/>
              <a:t>BLOCK DIAGRAM </a:t>
            </a:r>
            <a:endParaRPr lang="en-US" dirty="0"/>
          </a:p>
        </p:txBody>
      </p:sp>
      <p:pic>
        <p:nvPicPr>
          <p:cNvPr id="3" name="Picture 3">
            <a:extLst>
              <a:ext uri="{FF2B5EF4-FFF2-40B4-BE49-F238E27FC236}">
                <a16:creationId xmlns:a16="http://schemas.microsoft.com/office/drawing/2014/main" id="{90D0A22A-7A21-872F-B419-AC84ADA5AED1}"/>
              </a:ext>
            </a:extLst>
          </p:cNvPr>
          <p:cNvPicPr>
            <a:picLocks noChangeAspect="1"/>
          </p:cNvPicPr>
          <p:nvPr/>
        </p:nvPicPr>
        <p:blipFill>
          <a:blip r:embed="rId2"/>
          <a:stretch>
            <a:fillRect/>
          </a:stretch>
        </p:blipFill>
        <p:spPr>
          <a:xfrm>
            <a:off x="1788367" y="2368680"/>
            <a:ext cx="8128000" cy="3515652"/>
          </a:xfrm>
          <a:prstGeom prst="rect">
            <a:avLst/>
          </a:prstGeom>
        </p:spPr>
      </p:pic>
    </p:spTree>
    <p:extLst>
      <p:ext uri="{BB962C8B-B14F-4D97-AF65-F5344CB8AC3E}">
        <p14:creationId xmlns:p14="http://schemas.microsoft.com/office/powerpoint/2010/main" val="3004307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4AEDF-3419-11A3-FE9A-10C9EE60AF77}"/>
              </a:ext>
            </a:extLst>
          </p:cNvPr>
          <p:cNvSpPr>
            <a:spLocks noGrp="1"/>
          </p:cNvSpPr>
          <p:nvPr>
            <p:ph type="title"/>
          </p:nvPr>
        </p:nvSpPr>
        <p:spPr/>
        <p:txBody>
          <a:bodyPr/>
          <a:lstStyle/>
          <a:p>
            <a:r>
              <a:rPr lang="en-NZ" dirty="0"/>
              <a:t>SENSORS</a:t>
            </a:r>
            <a:endParaRPr lang="en-US" dirty="0"/>
          </a:p>
        </p:txBody>
      </p:sp>
      <p:sp>
        <p:nvSpPr>
          <p:cNvPr id="4" name="Content Placeholder 3">
            <a:extLst>
              <a:ext uri="{FF2B5EF4-FFF2-40B4-BE49-F238E27FC236}">
                <a16:creationId xmlns:a16="http://schemas.microsoft.com/office/drawing/2014/main" id="{85A76B9F-24CA-7009-50C2-ACAC88CF9B95}"/>
              </a:ext>
            </a:extLst>
          </p:cNvPr>
          <p:cNvSpPr>
            <a:spLocks noGrp="1"/>
          </p:cNvSpPr>
          <p:nvPr>
            <p:ph idx="1"/>
          </p:nvPr>
        </p:nvSpPr>
        <p:spPr>
          <a:xfrm>
            <a:off x="813075" y="2648717"/>
            <a:ext cx="10565850" cy="3886200"/>
          </a:xfrm>
        </p:spPr>
        <p:txBody>
          <a:bodyPr>
            <a:normAutofit/>
          </a:bodyPr>
          <a:lstStyle/>
          <a:p>
            <a:r>
              <a:rPr lang="en-NZ" b="1" dirty="0">
                <a:solidFill>
                  <a:schemeClr val="tx1"/>
                </a:solidFill>
              </a:rPr>
              <a:t>IR SENSOR</a:t>
            </a:r>
          </a:p>
          <a:p>
            <a:pPr marL="0" indent="0">
              <a:buNone/>
            </a:pPr>
            <a:r>
              <a:rPr lang="en-NZ" dirty="0"/>
              <a:t>.        An infrared sensor is basically an electronic device which is used to detect the presence of objects. Infrared light is emitted by this device. If this device does not detect any IR light reflected back that means there is no object present. If the light is detected by the sensor there is an object present. </a:t>
            </a:r>
          </a:p>
          <a:p>
            <a:r>
              <a:rPr lang="en-NZ" b="1" dirty="0">
                <a:solidFill>
                  <a:schemeClr val="tx1"/>
                </a:solidFill>
              </a:rPr>
              <a:t>ULTROSONIC SENSOR</a:t>
            </a:r>
          </a:p>
          <a:p>
            <a:pPr marL="0" indent="0">
              <a:buNone/>
            </a:pPr>
            <a:r>
              <a:rPr lang="en-NZ" dirty="0"/>
              <a:t>         These are placed in parking spaces to detect the presence of a vehicle. They send signals and measure the time it takes for the signals to bounce back, determining if a space is occupied.</a:t>
            </a:r>
            <a:endParaRPr lang="en-US" dirty="0"/>
          </a:p>
        </p:txBody>
      </p:sp>
    </p:spTree>
    <p:extLst>
      <p:ext uri="{BB962C8B-B14F-4D97-AF65-F5344CB8AC3E}">
        <p14:creationId xmlns:p14="http://schemas.microsoft.com/office/powerpoint/2010/main" val="396178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44D7-7D62-EE7E-5AFD-DCD0AA6302A3}"/>
              </a:ext>
            </a:extLst>
          </p:cNvPr>
          <p:cNvSpPr>
            <a:spLocks noGrp="1"/>
          </p:cNvSpPr>
          <p:nvPr>
            <p:ph type="title"/>
          </p:nvPr>
        </p:nvSpPr>
        <p:spPr>
          <a:xfrm>
            <a:off x="3919463" y="548439"/>
            <a:ext cx="9601200" cy="1485900"/>
          </a:xfrm>
        </p:spPr>
        <p:txBody>
          <a:bodyPr/>
          <a:lstStyle/>
          <a:p>
            <a:r>
              <a:rPr lang="en-NZ" dirty="0"/>
              <a:t>ARDUINO BOARD </a:t>
            </a:r>
            <a:endParaRPr lang="en-US" dirty="0"/>
          </a:p>
        </p:txBody>
      </p:sp>
      <p:sp>
        <p:nvSpPr>
          <p:cNvPr id="3" name="Content Placeholder 2">
            <a:extLst>
              <a:ext uri="{FF2B5EF4-FFF2-40B4-BE49-F238E27FC236}">
                <a16:creationId xmlns:a16="http://schemas.microsoft.com/office/drawing/2014/main" id="{BDA847C9-8DEE-66C8-2986-B7FD51EB1260}"/>
              </a:ext>
            </a:extLst>
          </p:cNvPr>
          <p:cNvSpPr>
            <a:spLocks noGrp="1"/>
          </p:cNvSpPr>
          <p:nvPr>
            <p:ph idx="1"/>
          </p:nvPr>
        </p:nvSpPr>
        <p:spPr>
          <a:xfrm>
            <a:off x="1694919" y="2613861"/>
            <a:ext cx="8802162" cy="3695700"/>
          </a:xfrm>
        </p:spPr>
        <p:txBody>
          <a:bodyPr>
            <a:normAutofit/>
          </a:bodyPr>
          <a:lstStyle/>
          <a:p>
            <a:r>
              <a:rPr lang="en-NZ" dirty="0"/>
              <a:t>Acts as the brain of the system, processing information from the sensors. It makes decisions based on the sensor data, such as whether a parking space is occupied.</a:t>
            </a:r>
          </a:p>
          <a:p>
            <a:r>
              <a:rPr lang="en-NZ" dirty="0"/>
              <a:t>It is a compact board which can be used in various devices and various field. It has overall 22 input/output pins out of which 14 pins are digital pins. It has a flash memory of about 32 kb. These pins can control the operations of digital pins as well as analogy pins. </a:t>
            </a:r>
          </a:p>
          <a:p>
            <a:r>
              <a:rPr lang="en-NZ" dirty="0"/>
              <a:t>This module is a breadboard-friendly board which can be easily used anywhere.</a:t>
            </a:r>
            <a:endParaRPr lang="en-US" dirty="0"/>
          </a:p>
        </p:txBody>
      </p:sp>
    </p:spTree>
    <p:extLst>
      <p:ext uri="{BB962C8B-B14F-4D97-AF65-F5344CB8AC3E}">
        <p14:creationId xmlns:p14="http://schemas.microsoft.com/office/powerpoint/2010/main" val="2374310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 Boardroom</vt:lpstr>
      <vt:lpstr>SMART PARKING SYSTEM USING IOT </vt:lpstr>
      <vt:lpstr>Project  Definition </vt:lpstr>
      <vt:lpstr>Project Objectives </vt:lpstr>
      <vt:lpstr>IOT Sensor Design </vt:lpstr>
      <vt:lpstr>Real time Transit information Platform </vt:lpstr>
      <vt:lpstr>Integration Approach </vt:lpstr>
      <vt:lpstr>BLOCK DIAGRAM </vt:lpstr>
      <vt:lpstr>SENSORS</vt:lpstr>
      <vt:lpstr>ARDUINO BOARD </vt:lpstr>
      <vt:lpstr>GSM MODULE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Definition </dc:title>
  <dc:creator>keerthanasubramani12@gmail.com</dc:creator>
  <cp:lastModifiedBy>keerthanasubramani12@gmail.com</cp:lastModifiedBy>
  <cp:revision>15</cp:revision>
  <dcterms:created xsi:type="dcterms:W3CDTF">2023-10-04T06:43:42Z</dcterms:created>
  <dcterms:modified xsi:type="dcterms:W3CDTF">2023-10-18T06:44:52Z</dcterms:modified>
</cp:coreProperties>
</file>