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3242" y="1726768"/>
            <a:ext cx="533654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8779" y="2085797"/>
            <a:ext cx="8507095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7914" y="0"/>
                </a:lnTo>
                <a:lnTo>
                  <a:pt x="2867914" y="4022090"/>
                </a:lnTo>
                <a:lnTo>
                  <a:pt x="2867914" y="4023360"/>
                </a:lnTo>
                <a:lnTo>
                  <a:pt x="1771357" y="4023360"/>
                </a:lnTo>
                <a:lnTo>
                  <a:pt x="1771357" y="4022090"/>
                </a:lnTo>
                <a:lnTo>
                  <a:pt x="0" y="4022090"/>
                </a:lnTo>
                <a:lnTo>
                  <a:pt x="0" y="402336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3360"/>
                </a:lnTo>
                <a:lnTo>
                  <a:pt x="3273552" y="4022090"/>
                </a:lnTo>
                <a:lnTo>
                  <a:pt x="3273552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2855" y="743712"/>
            <a:ext cx="3276600" cy="4410710"/>
          </a:xfrm>
          <a:custGeom>
            <a:avLst/>
            <a:gdLst/>
            <a:ahLst/>
            <a:cxnLst/>
            <a:rect l="l" t="t" r="r" b="b"/>
            <a:pathLst>
              <a:path w="3276600" h="4410710">
                <a:moveTo>
                  <a:pt x="3275965" y="0"/>
                </a:moveTo>
                <a:lnTo>
                  <a:pt x="0" y="0"/>
                </a:lnTo>
                <a:lnTo>
                  <a:pt x="0" y="4410456"/>
                </a:lnTo>
                <a:lnTo>
                  <a:pt x="405891" y="4410456"/>
                </a:lnTo>
                <a:lnTo>
                  <a:pt x="405891" y="384555"/>
                </a:lnTo>
                <a:lnTo>
                  <a:pt x="3276600" y="385952"/>
                </a:lnTo>
                <a:lnTo>
                  <a:pt x="3276143" y="288178"/>
                </a:lnTo>
                <a:lnTo>
                  <a:pt x="3276421" y="97774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53400" y="1685289"/>
            <a:ext cx="2868295" cy="4023360"/>
          </a:xfrm>
          <a:prstGeom prst="rect">
            <a:avLst/>
          </a:prstGeom>
          <a:solidFill>
            <a:srgbClr val="EEECE2"/>
          </a:solidFill>
        </p:spPr>
        <p:txBody>
          <a:bodyPr wrap="square" lIns="0" tIns="5397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425"/>
              </a:spcBef>
            </a:pPr>
            <a:r>
              <a:rPr dirty="0" sz="7200" spc="45">
                <a:solidFill>
                  <a:srgbClr val="181B0D"/>
                </a:solidFill>
                <a:latin typeface="Franklin Gothic Medium"/>
                <a:cs typeface="Franklin Gothic Medium"/>
              </a:rPr>
              <a:t>NG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SMART</a:t>
            </a:r>
            <a:r>
              <a:rPr dirty="0" spc="-75"/>
              <a:t> </a:t>
            </a:r>
            <a:r>
              <a:rPr dirty="0" spc="-254"/>
              <a:t>PARKI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10278" y="2325570"/>
            <a:ext cx="3421379" cy="2366645"/>
          </a:xfrm>
          <a:prstGeom prst="rect">
            <a:avLst/>
          </a:prstGeom>
        </p:spPr>
        <p:txBody>
          <a:bodyPr wrap="square" lIns="0" tIns="393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dirty="0" sz="7200" spc="-85">
                <a:solidFill>
                  <a:srgbClr val="181B0D"/>
                </a:solidFill>
                <a:latin typeface="Franklin Gothic Medium"/>
                <a:cs typeface="Franklin Gothic Medium"/>
              </a:rPr>
              <a:t>SYSTEM</a:t>
            </a:r>
            <a:endParaRPr sz="7200">
              <a:latin typeface="Franklin Gothic Medium"/>
              <a:cs typeface="Franklin Gothic Medium"/>
            </a:endParaRPr>
          </a:p>
          <a:p>
            <a:pPr algn="ctr" marL="694690">
              <a:lnSpc>
                <a:spcPct val="100000"/>
              </a:lnSpc>
              <a:spcBef>
                <a:spcPts val="960"/>
              </a:spcBef>
            </a:pPr>
            <a:r>
              <a:rPr dirty="0" sz="23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By:</a:t>
            </a:r>
            <a:endParaRPr sz="2300">
              <a:latin typeface="Franklin Gothic Medium"/>
              <a:cs typeface="Franklin Gothic Medium"/>
            </a:endParaRPr>
          </a:p>
          <a:p>
            <a:pPr marL="2240915">
              <a:lnSpc>
                <a:spcPct val="100000"/>
              </a:lnSpc>
              <a:spcBef>
                <a:spcPts val="315"/>
              </a:spcBef>
            </a:pPr>
            <a:r>
              <a:rPr dirty="0" sz="23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R.</a:t>
            </a:r>
            <a:r>
              <a:rPr dirty="0" sz="23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M</a:t>
            </a:r>
            <a:r>
              <a:rPr dirty="0" sz="23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oni</a:t>
            </a:r>
            <a:r>
              <a:rPr dirty="0" sz="23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k</a:t>
            </a:r>
            <a:r>
              <a:rPr dirty="0" sz="23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endParaRPr sz="23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46" y="249123"/>
            <a:ext cx="33870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60"/>
              <a:t>Block</a:t>
            </a:r>
            <a:r>
              <a:rPr dirty="0" sz="4400" spc="-80"/>
              <a:t> </a:t>
            </a:r>
            <a:r>
              <a:rPr dirty="0" sz="4400" spc="-85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879" y="1417319"/>
            <a:ext cx="9485376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630758"/>
            <a:ext cx="20643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0"/>
              <a:t>Working: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15236" y="2397074"/>
            <a:ext cx="9893300" cy="3395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95" b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3200" spc="-105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3200" spc="-210" b="1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dirty="0" sz="3200" spc="-275" b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3200" spc="-245" b="1">
                <a:solidFill>
                  <a:srgbClr val="181B0D"/>
                </a:solidFill>
                <a:latin typeface="Arial"/>
                <a:cs typeface="Arial"/>
              </a:rPr>
              <a:t>or</a:t>
            </a:r>
            <a:r>
              <a:rPr dirty="0" sz="32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3200" spc="-85" b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3200" spc="-210" b="1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dirty="0" sz="3200" spc="-11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3200" spc="-24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3200" spc="-254" b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3200" spc="-120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3200" spc="-150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3200" spc="-135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3200" spc="-100" b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3200" spc="-260" b="1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dirty="0" sz="3200" spc="-15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3200" spc="-270" b="1">
                <a:solidFill>
                  <a:srgbClr val="181B0D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 marR="5080" indent="685800">
              <a:lnSpc>
                <a:spcPct val="93900"/>
              </a:lnSpc>
              <a:spcBef>
                <a:spcPts val="2325"/>
              </a:spcBef>
            </a:pPr>
            <a:r>
              <a:rPr dirty="0" sz="36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Infrared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5">
                <a:solidFill>
                  <a:srgbClr val="181B0D"/>
                </a:solidFill>
                <a:latin typeface="Franklin Gothic Medium"/>
                <a:cs typeface="Franklin Gothic Medium"/>
              </a:rPr>
              <a:t>sensors</a:t>
            </a:r>
            <a:r>
              <a:rPr dirty="0" sz="36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dirty="0" sz="36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installed</a:t>
            </a:r>
            <a:r>
              <a:rPr dirty="0" sz="3600" spc="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parking</a:t>
            </a:r>
            <a:r>
              <a:rPr dirty="0" sz="36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spaces </a:t>
            </a:r>
            <a:r>
              <a:rPr dirty="0" sz="3600" spc="-8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36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detect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600" spc="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presence</a:t>
            </a:r>
            <a:r>
              <a:rPr dirty="0" sz="36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vehicles.</a:t>
            </a:r>
            <a:r>
              <a:rPr dirty="0" sz="36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dirty="0" sz="36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sensors </a:t>
            </a:r>
            <a:r>
              <a:rPr dirty="0" sz="36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measure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distance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between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600" spc="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>
                <a:solidFill>
                  <a:srgbClr val="181B0D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36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dirty="0" sz="3600" spc="-8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6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vehicle.</a:t>
            </a:r>
            <a:endParaRPr sz="3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142494"/>
            <a:ext cx="3074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60" b="1">
                <a:latin typeface="Arial"/>
                <a:cs typeface="Arial"/>
              </a:rPr>
              <a:t>D</a:t>
            </a:r>
            <a:r>
              <a:rPr dirty="0" sz="3600" spc="-90" b="1">
                <a:latin typeface="Arial"/>
                <a:cs typeface="Arial"/>
              </a:rPr>
              <a:t>a</a:t>
            </a:r>
            <a:r>
              <a:rPr dirty="0" sz="3600" spc="-80" b="1">
                <a:latin typeface="Arial"/>
                <a:cs typeface="Arial"/>
              </a:rPr>
              <a:t>t</a:t>
            </a:r>
            <a:r>
              <a:rPr dirty="0" sz="3600" spc="-100" b="1">
                <a:latin typeface="Arial"/>
                <a:cs typeface="Arial"/>
              </a:rPr>
              <a:t>a</a:t>
            </a:r>
            <a:r>
              <a:rPr dirty="0" sz="3600" spc="-175" b="1">
                <a:latin typeface="Arial"/>
                <a:cs typeface="Arial"/>
              </a:rPr>
              <a:t> </a:t>
            </a:r>
            <a:r>
              <a:rPr dirty="0" sz="3600" spc="-495" b="1">
                <a:latin typeface="Arial"/>
                <a:cs typeface="Arial"/>
              </a:rPr>
              <a:t>C</a:t>
            </a:r>
            <a:r>
              <a:rPr dirty="0" sz="3600" spc="-310" b="1">
                <a:latin typeface="Arial"/>
                <a:cs typeface="Arial"/>
              </a:rPr>
              <a:t>o</a:t>
            </a:r>
            <a:r>
              <a:rPr dirty="0" sz="3600" spc="-170" b="1">
                <a:latin typeface="Arial"/>
                <a:cs typeface="Arial"/>
              </a:rPr>
              <a:t>ll</a:t>
            </a:r>
            <a:r>
              <a:rPr dirty="0" sz="3600" spc="-229" b="1">
                <a:latin typeface="Arial"/>
                <a:cs typeface="Arial"/>
              </a:rPr>
              <a:t>ection: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0" y="816356"/>
            <a:ext cx="10196195" cy="46958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38100" indent="953769">
              <a:lnSpc>
                <a:spcPct val="94100"/>
              </a:lnSpc>
              <a:spcBef>
                <a:spcPts val="315"/>
              </a:spcBef>
            </a:pPr>
            <a:r>
              <a:rPr dirty="0" sz="32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Arduino</a:t>
            </a:r>
            <a:r>
              <a:rPr dirty="0" sz="32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microcontrollers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used</a:t>
            </a:r>
            <a:r>
              <a:rPr dirty="0" sz="32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collect</a:t>
            </a:r>
            <a:r>
              <a:rPr dirty="0" sz="32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from </a:t>
            </a:r>
            <a:r>
              <a:rPr dirty="0" sz="3200" spc="-7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sensors.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sensors</a:t>
            </a:r>
            <a:r>
              <a:rPr dirty="0" sz="32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send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signals</a:t>
            </a:r>
            <a:r>
              <a:rPr dirty="0" sz="32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Arduino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dirty="0" sz="32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indicate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whether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parking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spot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occupied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vacant.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dirty="0" sz="3600" spc="-254" b="1">
                <a:solidFill>
                  <a:srgbClr val="181B0D"/>
                </a:solidFill>
                <a:latin typeface="Arial"/>
                <a:cs typeface="Arial"/>
              </a:rPr>
              <a:t>D</a:t>
            </a:r>
            <a:r>
              <a:rPr dirty="0" sz="3600" spc="-90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3600" spc="-8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3600" spc="-100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3600" spc="-17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3600" spc="-370" b="1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dirty="0" sz="3600" spc="-275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3600" spc="-315" b="1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dirty="0" sz="3600" spc="-305" b="1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dirty="0" sz="3600" spc="-265" b="1">
                <a:solidFill>
                  <a:srgbClr val="181B0D"/>
                </a:solidFill>
                <a:latin typeface="Arial"/>
                <a:cs typeface="Arial"/>
              </a:rPr>
              <a:t>es</a:t>
            </a:r>
            <a:r>
              <a:rPr dirty="0" sz="3600" spc="-275" b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3600" spc="-170" b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3600" spc="-325" b="1">
                <a:solidFill>
                  <a:srgbClr val="181B0D"/>
                </a:solidFill>
                <a:latin typeface="Arial"/>
                <a:cs typeface="Arial"/>
              </a:rPr>
              <a:t>ng:</a:t>
            </a:r>
            <a:endParaRPr sz="3600">
              <a:latin typeface="Arial"/>
              <a:cs typeface="Arial"/>
            </a:endParaRPr>
          </a:p>
          <a:p>
            <a:pPr marL="12700" marR="5080" indent="813435">
              <a:lnSpc>
                <a:spcPct val="94000"/>
              </a:lnSpc>
              <a:spcBef>
                <a:spcPts val="1210"/>
              </a:spcBef>
            </a:pP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Arduino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processes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sensor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determine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status</a:t>
            </a:r>
            <a:r>
              <a:rPr dirty="0" sz="32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32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each</a:t>
            </a: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parking</a:t>
            </a:r>
            <a:r>
              <a:rPr dirty="0" sz="32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space. </a:t>
            </a:r>
            <a:r>
              <a:rPr dirty="0" sz="32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calculates</a:t>
            </a:r>
            <a:r>
              <a:rPr dirty="0" sz="32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if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vehicle</a:t>
            </a:r>
            <a:r>
              <a:rPr dirty="0" sz="32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is </a:t>
            </a:r>
            <a:r>
              <a:rPr dirty="0" sz="3200" spc="-7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parked</a:t>
            </a:r>
            <a:r>
              <a:rPr dirty="0" sz="3200" spc="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dirty="0" sz="32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dirty="0" sz="3200" spc="4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85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r>
              <a:rPr dirty="0" sz="3200" spc="6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analyzing</a:t>
            </a:r>
            <a:r>
              <a:rPr dirty="0" sz="3200" spc="6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4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distance</a:t>
            </a:r>
            <a:r>
              <a:rPr dirty="0" sz="32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measurements </a:t>
            </a:r>
            <a:r>
              <a:rPr dirty="0" sz="32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85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dirty="0" sz="32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2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5">
                <a:solidFill>
                  <a:srgbClr val="181B0D"/>
                </a:solidFill>
                <a:latin typeface="Franklin Gothic Medium"/>
                <a:cs typeface="Franklin Gothic Medium"/>
              </a:rPr>
              <a:t>sensors.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786" y="839216"/>
            <a:ext cx="1637664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280" b="1">
                <a:latin typeface="Arial"/>
                <a:cs typeface="Arial"/>
              </a:rPr>
              <a:t>D</a:t>
            </a:r>
            <a:r>
              <a:rPr dirty="0" sz="4000" spc="-185" b="1">
                <a:latin typeface="Arial"/>
                <a:cs typeface="Arial"/>
              </a:rPr>
              <a:t>i</a:t>
            </a:r>
            <a:r>
              <a:rPr dirty="0" sz="4000" spc="-360" b="1">
                <a:latin typeface="Arial"/>
                <a:cs typeface="Arial"/>
              </a:rPr>
              <a:t>s</a:t>
            </a:r>
            <a:r>
              <a:rPr dirty="0" sz="4000" spc="-290" b="1">
                <a:latin typeface="Arial"/>
                <a:cs typeface="Arial"/>
              </a:rPr>
              <a:t>p</a:t>
            </a:r>
            <a:r>
              <a:rPr dirty="0" sz="4000" spc="-100" b="1">
                <a:latin typeface="Arial"/>
                <a:cs typeface="Arial"/>
              </a:rPr>
              <a:t>l</a:t>
            </a:r>
            <a:r>
              <a:rPr dirty="0" sz="4000" spc="-290" b="1">
                <a:latin typeface="Arial"/>
                <a:cs typeface="Arial"/>
              </a:rPr>
              <a:t>a</a:t>
            </a:r>
            <a:r>
              <a:rPr dirty="0" sz="4000" spc="-565" b="1">
                <a:latin typeface="Arial"/>
                <a:cs typeface="Arial"/>
              </a:rPr>
              <a:t>y</a:t>
            </a:r>
            <a:r>
              <a:rPr dirty="0" sz="2000" spc="15"/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795" y="1775206"/>
            <a:ext cx="889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4057" y="1570990"/>
            <a:ext cx="594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6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36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often</a:t>
            </a:r>
            <a:r>
              <a:rPr dirty="0" sz="36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includes</a:t>
            </a:r>
            <a:r>
              <a:rPr dirty="0" sz="36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LED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ct val="94100"/>
              </a:lnSpc>
              <a:spcBef>
                <a:spcPts val="355"/>
              </a:spcBef>
            </a:pPr>
            <a:r>
              <a:rPr dirty="0" spc="-40"/>
              <a:t>displays</a:t>
            </a:r>
            <a:r>
              <a:rPr dirty="0" spc="10"/>
              <a:t> </a:t>
            </a:r>
            <a:r>
              <a:rPr dirty="0" spc="-20"/>
              <a:t>or</a:t>
            </a:r>
            <a:r>
              <a:rPr dirty="0" spc="-5"/>
              <a:t> </a:t>
            </a:r>
            <a:r>
              <a:rPr dirty="0" spc="-60"/>
              <a:t>LCD</a:t>
            </a:r>
            <a:r>
              <a:rPr dirty="0" spc="10"/>
              <a:t> </a:t>
            </a:r>
            <a:r>
              <a:rPr dirty="0"/>
              <a:t>screens</a:t>
            </a:r>
            <a:r>
              <a:rPr dirty="0" spc="10"/>
              <a:t> </a:t>
            </a:r>
            <a:r>
              <a:rPr dirty="0" spc="-70"/>
              <a:t>to</a:t>
            </a:r>
            <a:r>
              <a:rPr dirty="0"/>
              <a:t> </a:t>
            </a:r>
            <a:r>
              <a:rPr dirty="0" spc="-45"/>
              <a:t>show</a:t>
            </a:r>
            <a:r>
              <a:rPr dirty="0"/>
              <a:t> </a:t>
            </a:r>
            <a:r>
              <a:rPr dirty="0" spc="-50"/>
              <a:t>real-time </a:t>
            </a:r>
            <a:r>
              <a:rPr dirty="0" spc="-45"/>
              <a:t> </a:t>
            </a:r>
            <a:r>
              <a:rPr dirty="0" spc="-65"/>
              <a:t>information</a:t>
            </a:r>
            <a:r>
              <a:rPr dirty="0" spc="25"/>
              <a:t> </a:t>
            </a:r>
            <a:r>
              <a:rPr dirty="0" spc="-25"/>
              <a:t>about</a:t>
            </a:r>
            <a:r>
              <a:rPr dirty="0" spc="-5"/>
              <a:t> </a:t>
            </a:r>
            <a:r>
              <a:rPr dirty="0" spc="-60"/>
              <a:t>parking</a:t>
            </a:r>
            <a:r>
              <a:rPr dirty="0" spc="30"/>
              <a:t> </a:t>
            </a:r>
            <a:r>
              <a:rPr dirty="0" spc="-10"/>
              <a:t>space</a:t>
            </a:r>
            <a:r>
              <a:rPr dirty="0" spc="5"/>
              <a:t> </a:t>
            </a:r>
            <a:r>
              <a:rPr dirty="0" spc="-65"/>
              <a:t>availability. </a:t>
            </a:r>
            <a:r>
              <a:rPr dirty="0" spc="-885"/>
              <a:t> </a:t>
            </a:r>
            <a:r>
              <a:rPr dirty="0" spc="-5"/>
              <a:t>Green</a:t>
            </a:r>
            <a:r>
              <a:rPr dirty="0" spc="-15"/>
              <a:t> </a:t>
            </a:r>
            <a:r>
              <a:rPr dirty="0" spc="-45"/>
              <a:t>lights</a:t>
            </a:r>
            <a:r>
              <a:rPr dirty="0" spc="-5"/>
              <a:t> </a:t>
            </a:r>
            <a:r>
              <a:rPr dirty="0" spc="-90"/>
              <a:t>might</a:t>
            </a:r>
            <a:r>
              <a:rPr dirty="0"/>
              <a:t> </a:t>
            </a:r>
            <a:r>
              <a:rPr dirty="0" spc="-45"/>
              <a:t>indicate</a:t>
            </a:r>
            <a:r>
              <a:rPr dirty="0" spc="20"/>
              <a:t> </a:t>
            </a:r>
            <a:r>
              <a:rPr dirty="0" spc="-25"/>
              <a:t>vacant</a:t>
            </a:r>
            <a:r>
              <a:rPr dirty="0" spc="-10"/>
              <a:t> </a:t>
            </a:r>
            <a:r>
              <a:rPr dirty="0" spc="5"/>
              <a:t>spaces, </a:t>
            </a:r>
            <a:r>
              <a:rPr dirty="0" spc="10"/>
              <a:t> </a:t>
            </a:r>
            <a:r>
              <a:rPr dirty="0" spc="-20"/>
              <a:t>and</a:t>
            </a:r>
            <a:r>
              <a:rPr dirty="0" spc="5"/>
              <a:t> </a:t>
            </a:r>
            <a:r>
              <a:rPr dirty="0" spc="-15"/>
              <a:t>red</a:t>
            </a:r>
            <a:r>
              <a:rPr dirty="0" spc="-10"/>
              <a:t> </a:t>
            </a:r>
            <a:r>
              <a:rPr dirty="0" spc="-45"/>
              <a:t>lights</a:t>
            </a:r>
            <a:r>
              <a:rPr dirty="0" spc="30"/>
              <a:t> </a:t>
            </a:r>
            <a:r>
              <a:rPr dirty="0" spc="-20"/>
              <a:t>occupied</a:t>
            </a:r>
            <a:r>
              <a:rPr dirty="0" spc="-10"/>
              <a:t> </a:t>
            </a:r>
            <a:r>
              <a:rPr dirty="0"/>
              <a:t>ones</a:t>
            </a:r>
            <a:r>
              <a:rPr dirty="0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30758"/>
            <a:ext cx="43668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5"/>
              <a:t>Before</a:t>
            </a:r>
            <a:r>
              <a:rPr dirty="0" sz="4400" spc="-45"/>
              <a:t> </a:t>
            </a:r>
            <a:r>
              <a:rPr dirty="0" sz="4400" spc="-60"/>
              <a:t>Simulation: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695" y="1581911"/>
            <a:ext cx="8827008" cy="4285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30758"/>
            <a:ext cx="39363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90"/>
              <a:t>After</a:t>
            </a:r>
            <a:r>
              <a:rPr dirty="0" sz="4400" spc="-70"/>
              <a:t> </a:t>
            </a:r>
            <a:r>
              <a:rPr dirty="0" sz="4400" spc="-60"/>
              <a:t>Simulation: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9" y="1466088"/>
            <a:ext cx="8778240" cy="4401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2023-10-25T09:29:58Z</dcterms:created>
  <dcterms:modified xsi:type="dcterms:W3CDTF">2023-10-25T09:29:58Z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2023-10-25T00:00:00Z</vt:filetime>
  </property>
</Properties>
</file>