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008000"/>
    <a:srgbClr val="3399FF"/>
    <a:srgbClr val="9933FF"/>
    <a:srgbClr val="3366FF"/>
    <a:srgbClr val="E33F05"/>
    <a:srgbClr val="0A04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>
              <a:defRPr/>
            </a:pPr>
            <a:fld id="{649586CD-1A6F-422C-91CC-E38AA1A3127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509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7035001D-E451-4311-9C30-537B0A6B968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1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7035001D-E451-4311-9C30-537B0A6B968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2991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7035001D-E451-4311-9C30-537B0A6B968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3223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7035001D-E451-4311-9C30-537B0A6B968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9001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7035001D-E451-4311-9C30-537B0A6B968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7873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A9C3A0-C3D4-414E-B02A-F6824A59D99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0157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2C12BE-C071-4249-95E3-7A9106D2AE5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3492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0386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898DF3D-0C83-46F2-9F40-D175A83FF5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285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78A70-2C0B-423A-9F89-F0E457A6ED8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4934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2ED4194F-B18A-4B5D-85B3-7E1C5F51813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9879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E2D5C830-C3F3-4ADB-829E-B80C23E324C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984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F2644118-431D-4761-AD12-31E62074088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20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21ACFE-13A2-40BA-98F0-D310F5BB785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359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28B4C6-71A3-4F14-A13F-0BF37617EAA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697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519147-4B5D-40D2-A82A-4594A33FF7A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0876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358D03DF-DD73-4146-8DD3-E4C5B915775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685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7035001D-E451-4311-9C30-537B0A6B968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003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28600"/>
            <a:ext cx="8534400" cy="838200"/>
          </a:xfrm>
          <a:noFill/>
          <a:ln>
            <a:solidFill>
              <a:srgbClr val="FF0000"/>
            </a:solidFill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algn="ctr"/>
            <a:r>
              <a:rPr lang="en-US" altLang="en-US" sz="6000" b="1" dirty="0" smtClean="0">
                <a:solidFill>
                  <a:srgbClr val="E33F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Robotics : Work Envelops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81000" y="1524000"/>
            <a:ext cx="8534400" cy="4876800"/>
          </a:xfrm>
          <a:noFill/>
          <a:ln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>
              <a:buFontTx/>
              <a:buChar char="•"/>
            </a:pPr>
            <a:r>
              <a:rPr lang="en-US" altLang="en-US" dirty="0" smtClean="0"/>
              <a:t>The </a:t>
            </a:r>
            <a:r>
              <a:rPr lang="en-US" altLang="en-US" b="1" dirty="0" smtClean="0"/>
              <a:t>volume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of the space surrounding the robot manipulator is called the work envelop. Accordingly, the work envelop 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for the rectangular coordinate robot</a:t>
            </a:r>
            <a:r>
              <a:rPr lang="en-US" altLang="en-US" b="1" i="1" dirty="0" smtClean="0"/>
              <a:t>, </a:t>
            </a:r>
            <a:r>
              <a:rPr lang="en-US" altLang="en-US" b="1" dirty="0" smtClean="0"/>
              <a:t>the </a:t>
            </a:r>
            <a:r>
              <a:rPr lang="en-US" altLang="en-US" dirty="0" smtClean="0"/>
              <a:t>cylindrical coordinate robot, the spherical coordinate robot and the  jointed (revolute) coordinate robot are different due the different movement </a:t>
            </a:r>
            <a:r>
              <a:rPr lang="en-US" altLang="en-US" b="1" dirty="0" smtClean="0"/>
              <a:t>of the arm</a:t>
            </a:r>
            <a:r>
              <a:rPr lang="en-US" altLang="en-US" b="1" i="1" dirty="0" smtClean="0"/>
              <a:t>.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5896" y="274638"/>
            <a:ext cx="8430904" cy="792162"/>
          </a:xfrm>
          <a:noFill/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en-US" sz="4000" b="1" dirty="0" smtClean="0">
                <a:solidFill>
                  <a:srgbClr val="E33F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 End-Effectors</a:t>
            </a:r>
          </a:p>
        </p:txBody>
      </p:sp>
      <p:graphicFrame>
        <p:nvGraphicFramePr>
          <p:cNvPr id="12291" name="Object 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69241536"/>
              </p:ext>
            </p:extLst>
          </p:nvPr>
        </p:nvGraphicFramePr>
        <p:xfrm>
          <a:off x="255896" y="1295400"/>
          <a:ext cx="4572000" cy="283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Bitmap Image" r:id="rId3" imgW="4885714" imgH="3029373" progId="Paint.Picture">
                  <p:embed/>
                </p:oleObj>
              </mc:Choice>
              <mc:Fallback>
                <p:oleObj name="Bitmap Image" r:id="rId3" imgW="4885714" imgH="3029373" progId="Paint.Picture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896" y="1295400"/>
                        <a:ext cx="4572000" cy="283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501195507"/>
              </p:ext>
            </p:extLst>
          </p:nvPr>
        </p:nvGraphicFramePr>
        <p:xfrm>
          <a:off x="5181600" y="1988344"/>
          <a:ext cx="372903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Bitmap Image" r:id="rId5" imgW="5601482" imgH="2010056" progId="Paint.Picture">
                  <p:embed/>
                </p:oleObj>
              </mc:Choice>
              <mc:Fallback>
                <p:oleObj name="Bitmap Image" r:id="rId5" imgW="5601482" imgH="2010056" progId="Paint.Picture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988344"/>
                        <a:ext cx="3729037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233774811"/>
              </p:ext>
            </p:extLst>
          </p:nvPr>
        </p:nvGraphicFramePr>
        <p:xfrm>
          <a:off x="1894989" y="4388395"/>
          <a:ext cx="5865813" cy="229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Bitmap Image" r:id="rId7" imgW="5609524" imgH="2190476" progId="Paint.Picture">
                  <p:embed/>
                </p:oleObj>
              </mc:Choice>
              <mc:Fallback>
                <p:oleObj name="Bitmap Image" r:id="rId7" imgW="5609524" imgH="2190476" progId="Paint.Picture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4989" y="4388395"/>
                        <a:ext cx="5865813" cy="229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609600"/>
            <a:ext cx="7086600" cy="639762"/>
          </a:xfrm>
          <a:ln>
            <a:solidFill>
              <a:srgbClr val="FF0000"/>
            </a:solidFill>
            <a:miter lim="800000"/>
            <a:headEnd/>
            <a:tailEnd/>
          </a:ln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en-US" sz="4000" b="1" dirty="0" smtClean="0">
                <a:solidFill>
                  <a:srgbClr val="E33F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 End-Effectors</a:t>
            </a:r>
          </a:p>
        </p:txBody>
      </p:sp>
      <p:graphicFrame>
        <p:nvGraphicFramePr>
          <p:cNvPr id="1331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198688" y="2133600"/>
          <a:ext cx="6080125" cy="377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Bitmap Image" r:id="rId3" imgW="6897063" imgH="4285714" progId="Paint.Picture">
                  <p:embed/>
                </p:oleObj>
              </mc:Choice>
              <mc:Fallback>
                <p:oleObj name="Bitmap Image" r:id="rId3" imgW="6897063" imgH="4285714" progId="Paint.Picture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2133600"/>
                        <a:ext cx="6080125" cy="377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609600"/>
            <a:ext cx="6599238" cy="792162"/>
          </a:xfrm>
          <a:noFill/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en-US" sz="4000" b="1" dirty="0" smtClean="0">
                <a:solidFill>
                  <a:srgbClr val="E33F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 End-Effectors</a:t>
            </a:r>
          </a:p>
        </p:txBody>
      </p:sp>
      <p:graphicFrame>
        <p:nvGraphicFramePr>
          <p:cNvPr id="14339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5424037"/>
              </p:ext>
            </p:extLst>
          </p:nvPr>
        </p:nvGraphicFramePr>
        <p:xfrm>
          <a:off x="1981200" y="2133600"/>
          <a:ext cx="5616575" cy="377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Bitmap Image" r:id="rId3" imgW="6542857" imgH="4401164" progId="Paint.Picture">
                  <p:embed/>
                </p:oleObj>
              </mc:Choice>
              <mc:Fallback>
                <p:oleObj name="Bitmap Image" r:id="rId3" imgW="6542857" imgH="4401164" progId="Paint.Picture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133600"/>
                        <a:ext cx="5616575" cy="377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81000"/>
            <a:ext cx="7162800" cy="1280890"/>
          </a:xfrm>
          <a:noFill/>
          <a:ln>
            <a:solidFill>
              <a:srgbClr val="E33F05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n-US" altLang="en-US" b="1" dirty="0" smtClean="0">
                <a:solidFill>
                  <a:srgbClr val="E33F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Robotics : Work Envelops</a:t>
            </a:r>
            <a:br>
              <a:rPr lang="en-US" altLang="en-US" b="1" dirty="0" smtClean="0">
                <a:solidFill>
                  <a:srgbClr val="E33F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b="1" dirty="0" smtClean="0">
                <a:solidFill>
                  <a:srgbClr val="E33F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Cartesian Coordinate </a:t>
            </a:r>
            <a:r>
              <a:rPr lang="en-US" altLang="en-US" b="1" dirty="0" smtClean="0">
                <a:solidFill>
                  <a:srgbClr val="E33F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</a:t>
            </a:r>
            <a:endParaRPr lang="en-US" altLang="en-US" b="1" dirty="0" smtClean="0">
              <a:solidFill>
                <a:srgbClr val="E33F0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4" descr="WEnCar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3100" y="2244849"/>
            <a:ext cx="6591300" cy="35557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934200" cy="1280890"/>
          </a:xfrm>
          <a:noFill/>
          <a:ln>
            <a:solidFill>
              <a:srgbClr val="E33F05"/>
            </a:solidFill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algn="ctr"/>
            <a:r>
              <a:rPr lang="en-US" altLang="en-US" sz="4000" b="1" dirty="0" smtClean="0">
                <a:solidFill>
                  <a:srgbClr val="E33F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Robotics : Work Envelops</a:t>
            </a:r>
            <a:br>
              <a:rPr lang="en-US" altLang="en-US" sz="4000" b="1" dirty="0" smtClean="0">
                <a:solidFill>
                  <a:srgbClr val="E33F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4000" b="1" dirty="0" smtClean="0">
                <a:solidFill>
                  <a:srgbClr val="E33F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Cylindrical Coordinate </a:t>
            </a:r>
            <a:r>
              <a:rPr lang="en-US" altLang="en-US" sz="4000" b="1" dirty="0" smtClean="0">
                <a:solidFill>
                  <a:srgbClr val="E33F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</a:t>
            </a:r>
            <a:endParaRPr lang="en-US" altLang="en-US" sz="4000" b="1" dirty="0" smtClean="0">
              <a:solidFill>
                <a:srgbClr val="E33F0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3" name="Picture 4" descr="WEnCy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3100" y="2433702"/>
            <a:ext cx="6591300" cy="317804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81000"/>
            <a:ext cx="6934200" cy="1280890"/>
          </a:xfrm>
          <a:noFill/>
          <a:ln>
            <a:solidFill>
              <a:srgbClr val="E33F05"/>
            </a:solidFill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algn="ctr"/>
            <a:r>
              <a:rPr lang="en-US" altLang="en-US" sz="4000" b="1" dirty="0" smtClean="0">
                <a:solidFill>
                  <a:srgbClr val="E33F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Robotics : Work Envelops</a:t>
            </a:r>
            <a:br>
              <a:rPr lang="en-US" altLang="en-US" sz="4000" b="1" dirty="0" smtClean="0">
                <a:solidFill>
                  <a:srgbClr val="E33F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4000" b="1" dirty="0" smtClean="0">
                <a:solidFill>
                  <a:srgbClr val="E33F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Spherical Coordinate </a:t>
            </a:r>
            <a:r>
              <a:rPr lang="en-US" altLang="en-US" sz="4000" b="1" dirty="0" smtClean="0">
                <a:solidFill>
                  <a:srgbClr val="E33F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</a:t>
            </a:r>
            <a:endParaRPr lang="en-US" altLang="en-US" sz="4000" b="1" dirty="0" smtClean="0">
              <a:solidFill>
                <a:srgbClr val="E33F0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7" name="Picture 4" descr="WEnsph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3100" y="2204736"/>
            <a:ext cx="6591300" cy="363597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7010400" cy="1280890"/>
          </a:xfrm>
          <a:noFill/>
          <a:ln>
            <a:solidFill>
              <a:srgbClr val="E33F05"/>
            </a:solidFill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algn="ctr"/>
            <a:r>
              <a:rPr lang="en-US" altLang="en-US" sz="4000" b="1" dirty="0" smtClean="0">
                <a:solidFill>
                  <a:srgbClr val="E33F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Robotics : Work Envelops</a:t>
            </a:r>
            <a:br>
              <a:rPr lang="en-US" altLang="en-US" sz="4000" b="1" dirty="0" smtClean="0">
                <a:solidFill>
                  <a:srgbClr val="E33F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4000" b="1" dirty="0" smtClean="0">
                <a:solidFill>
                  <a:srgbClr val="E33F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Revolute Coordinate </a:t>
            </a:r>
            <a:r>
              <a:rPr lang="en-US" altLang="en-US" sz="4000" b="1" dirty="0" smtClean="0">
                <a:solidFill>
                  <a:srgbClr val="E33F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</a:t>
            </a:r>
            <a:endParaRPr lang="en-US" altLang="en-US" sz="4000" b="1" dirty="0" smtClean="0">
              <a:solidFill>
                <a:srgbClr val="E33F0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1" name="Picture 4" descr="WEnRev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3100" y="2222726"/>
            <a:ext cx="6591300" cy="359999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7239000" cy="868362"/>
          </a:xfrm>
          <a:noFill/>
          <a:ln>
            <a:solidFill>
              <a:srgbClr val="E33F05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n-US" altLang="en-US" sz="4400" b="1" dirty="0" smtClean="0">
                <a:solidFill>
                  <a:srgbClr val="E33F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Robotics : Robot Wrists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371600"/>
            <a:ext cx="7239000" cy="5334000"/>
          </a:xfrm>
          <a:ln>
            <a:solidFill>
              <a:srgbClr val="FF0000"/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3600" dirty="0" smtClean="0"/>
              <a:t>To orient the end-effectors properly with respect to the task to be performed, it is required to have three additional DOFs in general. 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3600" dirty="0" smtClean="0"/>
              <a:t>A wrist may have three to five degrees of freedom to solve the problem of orientation.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3600" dirty="0" smtClean="0"/>
              <a:t>Three rotational freedoms of the wrist are usually designated as </a:t>
            </a:r>
            <a:r>
              <a:rPr lang="en-US" altLang="en-US" sz="3600" i="1" dirty="0" smtClean="0"/>
              <a:t>pitch, yaw </a:t>
            </a:r>
            <a:r>
              <a:rPr lang="en-US" altLang="en-US" sz="3600" dirty="0" smtClean="0"/>
              <a:t>and </a:t>
            </a:r>
            <a:r>
              <a:rPr lang="en-US" altLang="en-US" sz="3600" i="1" dirty="0" smtClean="0"/>
              <a:t>roll </a:t>
            </a:r>
            <a:r>
              <a:rPr lang="en-US" altLang="en-US" sz="3600" dirty="0" smtClean="0"/>
              <a:t>as they </a:t>
            </a:r>
            <a:r>
              <a:rPr lang="en-US" altLang="en-US" sz="3600" b="1" dirty="0" smtClean="0"/>
              <a:t>are very </a:t>
            </a:r>
            <a:r>
              <a:rPr lang="en-US" altLang="en-US" sz="3600" dirty="0" smtClean="0"/>
              <a:t>popular terms uses in aviation.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457200"/>
            <a:ext cx="7239000" cy="914400"/>
          </a:xfrm>
          <a:noFill/>
          <a:ln>
            <a:solidFill>
              <a:srgbClr val="E33F05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n-US" altLang="en-US" sz="4800" b="1" dirty="0" smtClean="0">
                <a:solidFill>
                  <a:srgbClr val="E33F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Robotics : Robot Wrists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7800" y="1600200"/>
            <a:ext cx="7239000" cy="4876800"/>
          </a:xfrm>
          <a:noFill/>
          <a:ln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 smtClean="0"/>
              <a:t>A pitch is defined as rotation about a horizontal axis and it is with this pitch motion, an aircraft is able to move its nose up or down. </a:t>
            </a:r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Yaw is a rotational movement about the vertical axis and this motion moves the nose of the aircraft to the left or right. </a:t>
            </a:r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A roll is a rotational freedom about the aircraft's own axis. With the roll motion, a craft can turn about its own axis. This concept has been extended to the design of the robot end-effectors attached to the wrist.</a:t>
            </a:r>
            <a:endParaRPr lang="en-US" altLang="en-US" sz="2800" dirty="0" smtClean="0">
              <a:solidFill>
                <a:srgbClr val="6600FF"/>
              </a:solidFill>
            </a:endParaRPr>
          </a:p>
          <a:p>
            <a:pPr>
              <a:lnSpc>
                <a:spcPct val="80000"/>
              </a:lnSpc>
            </a:pPr>
            <a:endParaRPr lang="en-US" altLang="en-US" dirty="0" smtClean="0">
              <a:solidFill>
                <a:srgbClr val="E33F0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7162800" cy="792162"/>
          </a:xfrm>
          <a:ln>
            <a:solidFill>
              <a:srgbClr val="E33F05"/>
            </a:solidFill>
            <a:miter lim="800000"/>
            <a:headEnd/>
            <a:tailEnd/>
          </a:ln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en-US" sz="5400" b="1" dirty="0" smtClean="0">
                <a:solidFill>
                  <a:srgbClr val="E33F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Robotics : Robot Wrists</a:t>
            </a:r>
          </a:p>
        </p:txBody>
      </p:sp>
      <p:pic>
        <p:nvPicPr>
          <p:cNvPr id="10243" name="Picture 4" descr="RWRPY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3200" y="1905000"/>
            <a:ext cx="4479874" cy="3778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371600" y="228600"/>
            <a:ext cx="7467600" cy="685800"/>
          </a:xfrm>
          <a:noFill/>
          <a:ln>
            <a:solidFill>
              <a:srgbClr val="FF0000"/>
            </a:solidFill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algn="ctr"/>
            <a:r>
              <a:rPr lang="en-US" altLang="en-US" sz="4000" b="1" dirty="0" smtClean="0">
                <a:solidFill>
                  <a:srgbClr val="E33F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 End-Effectors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1066800"/>
            <a:ext cx="7467600" cy="5410200"/>
          </a:xfrm>
          <a:noFill/>
          <a:ln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algn="l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solidFill>
                  <a:schemeClr val="tx1"/>
                </a:solidFill>
              </a:rPr>
              <a:t>Robot end-effectors are the gripper or end-of-arm tooling mounted on the wrist of the robot manipulator arm. </a:t>
            </a:r>
          </a:p>
          <a:p>
            <a:pPr algn="l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solidFill>
                  <a:schemeClr val="tx1"/>
                </a:solidFill>
              </a:rPr>
              <a:t>The wide range of gripping methods include</a:t>
            </a:r>
          </a:p>
          <a:p>
            <a:pPr algn="l">
              <a:lnSpc>
                <a:spcPct val="80000"/>
              </a:lnSpc>
            </a:pPr>
            <a:r>
              <a:rPr lang="en-US" altLang="en-US" sz="2400" dirty="0" smtClean="0">
                <a:solidFill>
                  <a:schemeClr val="tx1"/>
                </a:solidFill>
              </a:rPr>
              <a:t>	Mechanical clamping</a:t>
            </a:r>
          </a:p>
          <a:p>
            <a:pPr algn="l">
              <a:lnSpc>
                <a:spcPct val="80000"/>
              </a:lnSpc>
            </a:pPr>
            <a:r>
              <a:rPr lang="en-US" altLang="en-US" sz="2400" dirty="0" smtClean="0">
                <a:solidFill>
                  <a:schemeClr val="tx1"/>
                </a:solidFill>
              </a:rPr>
              <a:t>	Magnetic gripping</a:t>
            </a:r>
          </a:p>
          <a:p>
            <a:pPr algn="l">
              <a:lnSpc>
                <a:spcPct val="80000"/>
              </a:lnSpc>
            </a:pPr>
            <a:r>
              <a:rPr lang="en-US" altLang="en-US" sz="2400" dirty="0" smtClean="0">
                <a:solidFill>
                  <a:schemeClr val="tx1"/>
                </a:solidFill>
              </a:rPr>
              <a:t>	Vacuum (suction) gripping</a:t>
            </a:r>
          </a:p>
          <a:p>
            <a:pPr algn="l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solidFill>
                  <a:schemeClr val="tx1"/>
                </a:solidFill>
              </a:rPr>
              <a:t>Mechanical type of grippers may simply use mechanical clamping with vice-type mechanism; it may use hooking or lifting mechanisms and mechanisms for scooping or ladling powders, molten metal or plastics. Mechanical type of grippers find wide applications in forging and metal working industry.</a:t>
            </a:r>
          </a:p>
          <a:p>
            <a:pPr algn="l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solidFill>
                  <a:schemeClr val="tx1"/>
                </a:solidFill>
              </a:rPr>
              <a:t>Magnetic grippers may be employed for transfer of steel sheets or chips.</a:t>
            </a:r>
          </a:p>
          <a:p>
            <a:pPr algn="l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solidFill>
                  <a:schemeClr val="tx1"/>
                </a:solidFill>
              </a:rPr>
              <a:t>Vacuum cups may be used for transfer of sheets of glass, plastic or thin sheets of papers.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206</TotalTime>
  <Words>282</Words>
  <Application>Microsoft Office PowerPoint</Application>
  <PresentationFormat>On-screen Show (4:3)</PresentationFormat>
  <Paragraphs>27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Garamond</vt:lpstr>
      <vt:lpstr>Arial</vt:lpstr>
      <vt:lpstr>Calibri Light</vt:lpstr>
      <vt:lpstr>Calibri</vt:lpstr>
      <vt:lpstr>Wingdings</vt:lpstr>
      <vt:lpstr>Wisp</vt:lpstr>
      <vt:lpstr>Bitmap Image</vt:lpstr>
      <vt:lpstr>Robotics : Work Envelops</vt:lpstr>
      <vt:lpstr>Robotics : Work Envelops Cartesian Coordinate Robot</vt:lpstr>
      <vt:lpstr>Robotics : Work Envelops Cylindrical Coordinate Robot</vt:lpstr>
      <vt:lpstr>Robotics : Work Envelops Spherical Coordinate Robot</vt:lpstr>
      <vt:lpstr>Robotics : Work Envelops Revolute Coordinate Robot</vt:lpstr>
      <vt:lpstr>Robotics : Robot Wrists</vt:lpstr>
      <vt:lpstr>Robotics : Robot Wrists</vt:lpstr>
      <vt:lpstr>Robotics : Robot Wrists</vt:lpstr>
      <vt:lpstr>Robot End-Effectors</vt:lpstr>
      <vt:lpstr>Robot End-Effectors</vt:lpstr>
      <vt:lpstr>Robot End-Effectors</vt:lpstr>
      <vt:lpstr>Robot End-Effectors</vt:lpstr>
    </vt:vector>
  </TitlesOfParts>
  <Company>Aristo Computers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: Introduction</dc:title>
  <dc:creator>Shihab</dc:creator>
  <cp:lastModifiedBy>MMA</cp:lastModifiedBy>
  <cp:revision>9</cp:revision>
  <dcterms:created xsi:type="dcterms:W3CDTF">2010-02-23T14:08:09Z</dcterms:created>
  <dcterms:modified xsi:type="dcterms:W3CDTF">2021-03-10T19:02:01Z</dcterms:modified>
</cp:coreProperties>
</file>