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0"/>
  </p:notesMasterIdLst>
  <p:sldIdLst>
    <p:sldId id="256" r:id="rId2"/>
    <p:sldId id="259" r:id="rId3"/>
    <p:sldId id="257" r:id="rId4"/>
    <p:sldId id="258" r:id="rId5"/>
    <p:sldId id="260" r:id="rId6"/>
    <p:sldId id="261" r:id="rId7"/>
    <p:sldId id="262" r:id="rId8"/>
    <p:sldId id="263" r:id="rId9"/>
    <p:sldId id="271" r:id="rId10"/>
    <p:sldId id="272" r:id="rId11"/>
    <p:sldId id="273" r:id="rId12"/>
    <p:sldId id="274" r:id="rId13"/>
    <p:sldId id="275" r:id="rId14"/>
    <p:sldId id="276" r:id="rId15"/>
    <p:sldId id="277" r:id="rId16"/>
    <p:sldId id="264" r:id="rId17"/>
    <p:sldId id="265"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96F4C-756A-4A9E-AEA6-76F3657680A6}"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FC8FF-36F4-4255-A282-207E498D7F05}" type="slidenum">
              <a:rPr lang="en-US" smtClean="0"/>
              <a:t>‹#›</a:t>
            </a:fld>
            <a:endParaRPr lang="en-US"/>
          </a:p>
        </p:txBody>
      </p:sp>
    </p:spTree>
    <p:extLst>
      <p:ext uri="{BB962C8B-B14F-4D97-AF65-F5344CB8AC3E}">
        <p14:creationId xmlns:p14="http://schemas.microsoft.com/office/powerpoint/2010/main" val="392922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FC8FF-36F4-4255-A282-207E498D7F05}" type="slidenum">
              <a:rPr lang="en-US" smtClean="0"/>
              <a:t>1</a:t>
            </a:fld>
            <a:endParaRPr lang="en-US"/>
          </a:p>
        </p:txBody>
      </p:sp>
    </p:spTree>
    <p:extLst>
      <p:ext uri="{BB962C8B-B14F-4D97-AF65-F5344CB8AC3E}">
        <p14:creationId xmlns:p14="http://schemas.microsoft.com/office/powerpoint/2010/main" val="304419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FC8FF-36F4-4255-A282-207E498D7F05}" type="slidenum">
              <a:rPr lang="en-US" smtClean="0"/>
              <a:t>2</a:t>
            </a:fld>
            <a:endParaRPr lang="en-US"/>
          </a:p>
        </p:txBody>
      </p:sp>
    </p:spTree>
    <p:extLst>
      <p:ext uri="{BB962C8B-B14F-4D97-AF65-F5344CB8AC3E}">
        <p14:creationId xmlns:p14="http://schemas.microsoft.com/office/powerpoint/2010/main" val="36492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DA8BF7-26DB-4518-8E44-83555F592668}"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73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9348A9-A11E-4097-9C36-B13DD9028D0A}"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8019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02445-11E2-4DF6-8F69-795A7002EEE4}"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16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2BE27-3370-4E43-8450-E193721C494F}"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82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50284-AA21-47B6-A8DF-A6C8ECF497BE}"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68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3D427-7233-4275-BDEA-380953076473}"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1104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E23D5E-A535-4046-9864-C97DFB97532B}" type="datetime1">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6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937652-55FD-4075-94BA-E5880C8A1500}"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98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03B9D-8E51-430A-A654-60A7678F8606}" type="datetime1">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09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92C31-9F46-4EAD-AA85-0F4570D331EF}"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0480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DAD80-8F2E-4C70-B5E7-FB0B09ABBEC1}"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61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3212E-99CF-4DE8-8134-F9B46E4CC199}" type="datetime1">
              <a:rPr lang="en-US" smtClean="0"/>
              <a:t>1/23/2019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4734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ritannica.com/technology/e-mai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4349" y="256224"/>
            <a:ext cx="10457406" cy="1339403"/>
          </a:xfrm>
        </p:spPr>
        <p:txBody>
          <a:bodyPr>
            <a:normAutofit fontScale="90000"/>
          </a:bodyPr>
          <a:lstStyle/>
          <a:p>
            <a:pPr algn="ctr"/>
            <a:br>
              <a:rPr lang="en-US" sz="3600" b="1" dirty="0"/>
            </a:br>
            <a:br>
              <a:rPr lang="en-US" sz="3600" b="1" dirty="0"/>
            </a:br>
            <a:br>
              <a:rPr lang="en-US" sz="3600" b="1" dirty="0"/>
            </a:br>
            <a:r>
              <a:rPr lang="en-US" sz="4000" b="1" dirty="0">
                <a:solidFill>
                  <a:schemeClr val="accent5">
                    <a:lumMod val="75000"/>
                  </a:schemeClr>
                </a:solidFill>
                <a:latin typeface="Times New Roman" panose="02020603050405020304" pitchFamily="18" charset="0"/>
                <a:cs typeface="Times New Roman" panose="02020603050405020304" pitchFamily="18" charset="0"/>
              </a:rPr>
              <a:t>Client –Server Network</a:t>
            </a:r>
            <a:r>
              <a:rPr lang="en-US" dirty="0"/>
              <a:t>	</a:t>
            </a:r>
          </a:p>
        </p:txBody>
      </p:sp>
      <p:sp>
        <p:nvSpPr>
          <p:cNvPr id="3" name="Subtitle 2"/>
          <p:cNvSpPr>
            <a:spLocks noGrp="1"/>
          </p:cNvSpPr>
          <p:nvPr>
            <p:ph type="subTitle" idx="1"/>
          </p:nvPr>
        </p:nvSpPr>
        <p:spPr>
          <a:xfrm>
            <a:off x="1507066" y="2781837"/>
            <a:ext cx="9285429" cy="3232596"/>
          </a:xfrm>
        </p:spPr>
        <p:txBody>
          <a:bodyPr>
            <a:normAutofit/>
          </a:bodyPr>
          <a:lstStyle/>
          <a:p>
            <a:pPr algn="ctr"/>
            <a:r>
              <a:rPr lang="en-US" sz="2000" dirty="0">
                <a:solidFill>
                  <a:schemeClr val="accent2">
                    <a:lumMod val="50000"/>
                  </a:schemeClr>
                </a:solidFill>
              </a:rPr>
              <a:t> </a:t>
            </a: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5654480" y="3878705"/>
            <a:ext cx="990600" cy="103886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44281326"/>
              </p:ext>
            </p:extLst>
          </p:nvPr>
        </p:nvGraphicFramePr>
        <p:xfrm>
          <a:off x="2212388" y="3392295"/>
          <a:ext cx="8127999" cy="201168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818419">
                <a:tc>
                  <a:txBody>
                    <a:bodyPr/>
                    <a:lstStyle/>
                    <a:p>
                      <a:pPr algn="ctr"/>
                      <a:r>
                        <a:rPr lang="en-US" sz="1800" b="1" dirty="0">
                          <a:solidFill>
                            <a:schemeClr val="accent6">
                              <a:lumMod val="50000"/>
                            </a:schemeClr>
                          </a:solidFill>
                          <a:latin typeface="Times New Roman" panose="02020603050405020304" pitchFamily="18" charset="0"/>
                          <a:cs typeface="Times New Roman" panose="02020603050405020304" pitchFamily="18" charset="0"/>
                        </a:rPr>
                        <a:t>Presented by</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Md. Monir Ahammod</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16CSE061</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Department of Computer Science and Engineering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BSMRSTU </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solidFill>
                            <a:schemeClr val="accent6">
                              <a:lumMod val="50000"/>
                            </a:schemeClr>
                          </a:solidFill>
                          <a:latin typeface="Times New Roman" panose="02020603050405020304" pitchFamily="18" charset="0"/>
                          <a:cs typeface="Times New Roman" panose="02020603050405020304" pitchFamily="18" charset="0"/>
                        </a:rPr>
                        <a:t>Supervised by</a:t>
                      </a:r>
                    </a:p>
                    <a:p>
                      <a:pPr algn="ctr"/>
                      <a:r>
                        <a:rPr lang="en-US" sz="1800" dirty="0" err="1">
                          <a:solidFill>
                            <a:schemeClr val="accent6">
                              <a:lumMod val="50000"/>
                            </a:schemeClr>
                          </a:solidFill>
                          <a:latin typeface="Times New Roman" panose="02020603050405020304" pitchFamily="18" charset="0"/>
                          <a:cs typeface="Times New Roman" panose="02020603050405020304" pitchFamily="18" charset="0"/>
                        </a:rPr>
                        <a:t>F.M.Rahat</a:t>
                      </a:r>
                      <a:r>
                        <a:rPr lang="en-US" sz="1800" dirty="0">
                          <a:solidFill>
                            <a:schemeClr val="accent6">
                              <a:lumMod val="50000"/>
                            </a:schemeClr>
                          </a:solidFill>
                          <a:latin typeface="Times New Roman" panose="02020603050405020304" pitchFamily="18" charset="0"/>
                          <a:cs typeface="Times New Roman" panose="02020603050405020304" pitchFamily="18" charset="0"/>
                        </a:rPr>
                        <a:t> </a:t>
                      </a:r>
                      <a:r>
                        <a:rPr lang="en-US" sz="1800" dirty="0" err="1">
                          <a:solidFill>
                            <a:schemeClr val="accent6">
                              <a:lumMod val="50000"/>
                            </a:schemeClr>
                          </a:solidFill>
                          <a:latin typeface="Times New Roman" panose="02020603050405020304" pitchFamily="18" charset="0"/>
                          <a:cs typeface="Times New Roman" panose="02020603050405020304" pitchFamily="18" charset="0"/>
                        </a:rPr>
                        <a:t>Hasan</a:t>
                      </a:r>
                      <a:r>
                        <a:rPr lang="en-US" sz="1800" dirty="0">
                          <a:solidFill>
                            <a:schemeClr val="accent6">
                              <a:lumMod val="50000"/>
                            </a:schemeClr>
                          </a:solidFill>
                          <a:latin typeface="Times New Roman" panose="02020603050405020304" pitchFamily="18" charset="0"/>
                          <a:cs typeface="Times New Roman" panose="02020603050405020304" pitchFamily="18" charset="0"/>
                        </a:rPr>
                        <a:t> </a:t>
                      </a:r>
                      <a:r>
                        <a:rPr lang="en-US" sz="1800" dirty="0" err="1">
                          <a:solidFill>
                            <a:schemeClr val="accent6">
                              <a:lumMod val="50000"/>
                            </a:schemeClr>
                          </a:solidFill>
                          <a:latin typeface="Times New Roman" panose="02020603050405020304" pitchFamily="18" charset="0"/>
                          <a:cs typeface="Times New Roman" panose="02020603050405020304" pitchFamily="18" charset="0"/>
                        </a:rPr>
                        <a:t>Robi</a:t>
                      </a:r>
                      <a:r>
                        <a:rPr lang="en-US" sz="1800" dirty="0">
                          <a:solidFill>
                            <a:schemeClr val="accent6">
                              <a:lumMod val="50000"/>
                            </a:schemeClr>
                          </a:solidFill>
                          <a:latin typeface="Times New Roman" panose="02020603050405020304" pitchFamily="18" charset="0"/>
                          <a:cs typeface="Times New Roman" panose="02020603050405020304" pitchFamily="18" charset="0"/>
                        </a:rPr>
                        <a:t>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Lecturer,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Department of Computer Science and Engineering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BSMRSTU</a:t>
                      </a:r>
                    </a:p>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8883188" y="6319856"/>
            <a:ext cx="3308812" cy="400110"/>
          </a:xfrm>
          <a:prstGeom prst="rect">
            <a:avLst/>
          </a:prstGeom>
          <a:noFill/>
        </p:spPr>
        <p:txBody>
          <a:bodyPr wrap="square" rtlCol="0">
            <a:spAutoFit/>
          </a:bodyPr>
          <a:lstStyle/>
          <a:p>
            <a:r>
              <a:rPr lang="en-US" sz="2000" b="1" dirty="0">
                <a:latin typeface="Agency FB" panose="020B0503020202020204" pitchFamily="34" charset="0"/>
                <a:cs typeface="Times New Roman" panose="02020603050405020304" pitchFamily="18" charset="0"/>
              </a:rPr>
              <a:t>Computer Science and Engineering</a:t>
            </a:r>
          </a:p>
        </p:txBody>
      </p:sp>
      <p:sp>
        <p:nvSpPr>
          <p:cNvPr id="10" name="Rectangle 9"/>
          <p:cNvSpPr/>
          <p:nvPr/>
        </p:nvSpPr>
        <p:spPr>
          <a:xfrm>
            <a:off x="0" y="1918952"/>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0" y="6246055"/>
            <a:ext cx="12192000" cy="73801"/>
          </a:xfrm>
          <a:prstGeom prst="rect">
            <a:avLst/>
          </a:prstGeom>
          <a:solidFill>
            <a:schemeClr val="tx1">
              <a:lumMod val="50000"/>
              <a:lumOff val="50000"/>
            </a:schemeClr>
          </a:solidFill>
          <a:ln>
            <a:solidFill>
              <a:schemeClr val="bg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325311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655" y="29885"/>
            <a:ext cx="8596668" cy="783495"/>
          </a:xfrm>
        </p:spPr>
        <p:txBody>
          <a:bodyPr/>
          <a:lstStyle/>
          <a:p>
            <a:pPr algn="ctr"/>
            <a:r>
              <a:rPr lang="en-US" dirty="0" err="1">
                <a:latin typeface="Times New Roman" panose="02020603050405020304" pitchFamily="18" charset="0"/>
                <a:cs typeface="Times New Roman" panose="02020603050405020304" pitchFamily="18" charset="0"/>
              </a:rPr>
              <a:t>Dhcp</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server services  </a:t>
            </a:r>
          </a:p>
        </p:txBody>
      </p:sp>
      <p:sp>
        <p:nvSpPr>
          <p:cNvPr id="6" name="Footer Placeholder 5"/>
          <p:cNvSpPr>
            <a:spLocks noGrp="1"/>
          </p:cNvSpPr>
          <p:nvPr>
            <p:ph type="ftr" sz="quarter" idx="11"/>
          </p:nvPr>
        </p:nvSpPr>
        <p:spPr>
          <a:xfrm>
            <a:off x="4348589" y="6185338"/>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89FA23CE-E08D-45C8-86C9-9174A652509C}"/>
              </a:ext>
            </a:extLst>
          </p:cNvPr>
          <p:cNvPicPr>
            <a:picLocks noChangeAspect="1"/>
          </p:cNvPicPr>
          <p:nvPr/>
        </p:nvPicPr>
        <p:blipFill>
          <a:blip r:embed="rId2"/>
          <a:stretch>
            <a:fillRect/>
          </a:stretch>
        </p:blipFill>
        <p:spPr>
          <a:xfrm>
            <a:off x="182207" y="1377291"/>
            <a:ext cx="4994550" cy="4086253"/>
          </a:xfrm>
          <a:prstGeom prst="rect">
            <a:avLst/>
          </a:prstGeom>
        </p:spPr>
      </p:pic>
      <p:pic>
        <p:nvPicPr>
          <p:cNvPr id="14" name="Picture 13">
            <a:extLst>
              <a:ext uri="{FF2B5EF4-FFF2-40B4-BE49-F238E27FC236}">
                <a16:creationId xmlns:a16="http://schemas.microsoft.com/office/drawing/2014/main" id="{97444857-A08D-414D-9FE5-9A5179B3271D}"/>
              </a:ext>
            </a:extLst>
          </p:cNvPr>
          <p:cNvPicPr>
            <a:picLocks noChangeAspect="1"/>
          </p:cNvPicPr>
          <p:nvPr/>
        </p:nvPicPr>
        <p:blipFill>
          <a:blip r:embed="rId3"/>
          <a:stretch>
            <a:fillRect/>
          </a:stretch>
        </p:blipFill>
        <p:spPr>
          <a:xfrm>
            <a:off x="5346721" y="859100"/>
            <a:ext cx="6458498" cy="4944890"/>
          </a:xfrm>
          <a:prstGeom prst="rect">
            <a:avLst/>
          </a:prstGeom>
        </p:spPr>
      </p:pic>
      <p:sp>
        <p:nvSpPr>
          <p:cNvPr id="9" name="TextBox 8">
            <a:extLst>
              <a:ext uri="{FF2B5EF4-FFF2-40B4-BE49-F238E27FC236}">
                <a16:creationId xmlns:a16="http://schemas.microsoft.com/office/drawing/2014/main" id="{BED76CD8-78ED-4C9A-A3EE-46832A8A44F5}"/>
              </a:ext>
            </a:extLst>
          </p:cNvPr>
          <p:cNvSpPr txBox="1"/>
          <p:nvPr/>
        </p:nvSpPr>
        <p:spPr>
          <a:xfrm>
            <a:off x="710764" y="5658123"/>
            <a:ext cx="382117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 -1 is got the Dynamic Ip address</a:t>
            </a:r>
          </a:p>
        </p:txBody>
      </p:sp>
      <p:sp>
        <p:nvSpPr>
          <p:cNvPr id="10" name="TextBox 9">
            <a:extLst>
              <a:ext uri="{FF2B5EF4-FFF2-40B4-BE49-F238E27FC236}">
                <a16:creationId xmlns:a16="http://schemas.microsoft.com/office/drawing/2014/main" id="{789FF749-45DB-4FE2-B563-0240FBE9BE23}"/>
              </a:ext>
            </a:extLst>
          </p:cNvPr>
          <p:cNvSpPr txBox="1"/>
          <p:nvPr/>
        </p:nvSpPr>
        <p:spPr>
          <a:xfrm>
            <a:off x="8575970" y="5909895"/>
            <a:ext cx="1322606"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DNS server</a:t>
            </a:r>
          </a:p>
        </p:txBody>
      </p:sp>
    </p:spTree>
    <p:extLst>
      <p:ext uri="{BB962C8B-B14F-4D97-AF65-F5344CB8AC3E}">
        <p14:creationId xmlns:p14="http://schemas.microsoft.com/office/powerpoint/2010/main" val="340073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Email Server Services</a:t>
            </a:r>
          </a:p>
        </p:txBody>
      </p:sp>
      <p:sp>
        <p:nvSpPr>
          <p:cNvPr id="6" name="Footer Placeholder 5"/>
          <p:cNvSpPr>
            <a:spLocks noGrp="1"/>
          </p:cNvSpPr>
          <p:nvPr>
            <p:ph type="ftr" sz="quarter" idx="11"/>
          </p:nvPr>
        </p:nvSpPr>
        <p:spPr>
          <a:xfrm>
            <a:off x="5176757" y="6103060"/>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9091236-4189-476A-9872-C77F4F546466}"/>
              </a:ext>
            </a:extLst>
          </p:cNvPr>
          <p:cNvPicPr>
            <a:picLocks noChangeAspect="1"/>
          </p:cNvPicPr>
          <p:nvPr/>
        </p:nvPicPr>
        <p:blipFill>
          <a:blip r:embed="rId2"/>
          <a:stretch>
            <a:fillRect/>
          </a:stretch>
        </p:blipFill>
        <p:spPr>
          <a:xfrm>
            <a:off x="271419" y="1282632"/>
            <a:ext cx="5665573" cy="3901942"/>
          </a:xfrm>
          <a:prstGeom prst="rect">
            <a:avLst/>
          </a:prstGeom>
        </p:spPr>
      </p:pic>
      <p:pic>
        <p:nvPicPr>
          <p:cNvPr id="14" name="Picture 13">
            <a:extLst>
              <a:ext uri="{FF2B5EF4-FFF2-40B4-BE49-F238E27FC236}">
                <a16:creationId xmlns:a16="http://schemas.microsoft.com/office/drawing/2014/main" id="{415094C8-77DB-4022-9F37-7C165B1F16AB}"/>
              </a:ext>
            </a:extLst>
          </p:cNvPr>
          <p:cNvPicPr>
            <a:picLocks noChangeAspect="1"/>
          </p:cNvPicPr>
          <p:nvPr/>
        </p:nvPicPr>
        <p:blipFill>
          <a:blip r:embed="rId3"/>
          <a:stretch>
            <a:fillRect/>
          </a:stretch>
        </p:blipFill>
        <p:spPr>
          <a:xfrm>
            <a:off x="6543262" y="1362758"/>
            <a:ext cx="5258049" cy="3966716"/>
          </a:xfrm>
          <a:prstGeom prst="rect">
            <a:avLst/>
          </a:prstGeom>
        </p:spPr>
      </p:pic>
      <p:sp>
        <p:nvSpPr>
          <p:cNvPr id="16" name="TextBox 15">
            <a:extLst>
              <a:ext uri="{FF2B5EF4-FFF2-40B4-BE49-F238E27FC236}">
                <a16:creationId xmlns:a16="http://schemas.microsoft.com/office/drawing/2014/main" id="{0C76E0A2-6A69-4E74-9D24-C1246636949A}"/>
              </a:ext>
            </a:extLst>
          </p:cNvPr>
          <p:cNvSpPr txBox="1"/>
          <p:nvPr/>
        </p:nvSpPr>
        <p:spPr>
          <a:xfrm>
            <a:off x="1825113" y="5206036"/>
            <a:ext cx="2055627"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 -1 sending mail</a:t>
            </a:r>
          </a:p>
        </p:txBody>
      </p:sp>
      <p:sp>
        <p:nvSpPr>
          <p:cNvPr id="17" name="TextBox 16">
            <a:extLst>
              <a:ext uri="{FF2B5EF4-FFF2-40B4-BE49-F238E27FC236}">
                <a16:creationId xmlns:a16="http://schemas.microsoft.com/office/drawing/2014/main" id="{357AD3FD-2E20-4752-A6D3-6A739052EAE2}"/>
              </a:ext>
            </a:extLst>
          </p:cNvPr>
          <p:cNvSpPr txBox="1"/>
          <p:nvPr/>
        </p:nvSpPr>
        <p:spPr>
          <a:xfrm>
            <a:off x="8311262" y="5454489"/>
            <a:ext cx="146873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Mail -Server</a:t>
            </a:r>
          </a:p>
        </p:txBody>
      </p:sp>
    </p:spTree>
    <p:extLst>
      <p:ext uri="{BB962C8B-B14F-4D97-AF65-F5344CB8AC3E}">
        <p14:creationId xmlns:p14="http://schemas.microsoft.com/office/powerpoint/2010/main" val="71268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Web Server Services</a:t>
            </a:r>
          </a:p>
        </p:txBody>
      </p:sp>
      <p:sp>
        <p:nvSpPr>
          <p:cNvPr id="6" name="Footer Placeholder 5"/>
          <p:cNvSpPr>
            <a:spLocks noGrp="1"/>
          </p:cNvSpPr>
          <p:nvPr>
            <p:ph type="ftr" sz="quarter" idx="11"/>
          </p:nvPr>
        </p:nvSpPr>
        <p:spPr>
          <a:xfrm>
            <a:off x="5176757" y="6103060"/>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 name="TextBox 2"/>
          <p:cNvSpPr txBox="1"/>
          <p:nvPr/>
        </p:nvSpPr>
        <p:spPr>
          <a:xfrm>
            <a:off x="1457520" y="5627622"/>
            <a:ext cx="319491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Pc-1  browses the web server</a:t>
            </a:r>
          </a:p>
        </p:txBody>
      </p:sp>
      <p:pic>
        <p:nvPicPr>
          <p:cNvPr id="12" name="Picture 11">
            <a:extLst>
              <a:ext uri="{FF2B5EF4-FFF2-40B4-BE49-F238E27FC236}">
                <a16:creationId xmlns:a16="http://schemas.microsoft.com/office/drawing/2014/main" id="{A02A75B3-9663-4399-9D4E-B144EE8265E2}"/>
              </a:ext>
            </a:extLst>
          </p:cNvPr>
          <p:cNvPicPr>
            <a:picLocks noChangeAspect="1"/>
          </p:cNvPicPr>
          <p:nvPr/>
        </p:nvPicPr>
        <p:blipFill>
          <a:blip r:embed="rId2"/>
          <a:stretch>
            <a:fillRect/>
          </a:stretch>
        </p:blipFill>
        <p:spPr>
          <a:xfrm>
            <a:off x="248012" y="1223569"/>
            <a:ext cx="5649203" cy="4238887"/>
          </a:xfrm>
          <a:prstGeom prst="rect">
            <a:avLst/>
          </a:prstGeom>
        </p:spPr>
      </p:pic>
      <p:pic>
        <p:nvPicPr>
          <p:cNvPr id="14" name="Picture 13">
            <a:extLst>
              <a:ext uri="{FF2B5EF4-FFF2-40B4-BE49-F238E27FC236}">
                <a16:creationId xmlns:a16="http://schemas.microsoft.com/office/drawing/2014/main" id="{0CA8323E-D22B-4730-8AE7-C63958D4B004}"/>
              </a:ext>
            </a:extLst>
          </p:cNvPr>
          <p:cNvPicPr>
            <a:picLocks noChangeAspect="1"/>
          </p:cNvPicPr>
          <p:nvPr/>
        </p:nvPicPr>
        <p:blipFill>
          <a:blip r:embed="rId3"/>
          <a:stretch>
            <a:fillRect/>
          </a:stretch>
        </p:blipFill>
        <p:spPr>
          <a:xfrm>
            <a:off x="6294786" y="854789"/>
            <a:ext cx="5529934" cy="4743423"/>
          </a:xfrm>
          <a:prstGeom prst="rect">
            <a:avLst/>
          </a:prstGeom>
        </p:spPr>
      </p:pic>
      <p:sp>
        <p:nvSpPr>
          <p:cNvPr id="16" name="TextBox 15">
            <a:extLst>
              <a:ext uri="{FF2B5EF4-FFF2-40B4-BE49-F238E27FC236}">
                <a16:creationId xmlns:a16="http://schemas.microsoft.com/office/drawing/2014/main" id="{4A20FABF-34A8-4482-8F55-EB705250F3B6}"/>
              </a:ext>
            </a:extLst>
          </p:cNvPr>
          <p:cNvSpPr txBox="1"/>
          <p:nvPr/>
        </p:nvSpPr>
        <p:spPr>
          <a:xfrm>
            <a:off x="8225255" y="5733728"/>
            <a:ext cx="140538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Web server</a:t>
            </a:r>
          </a:p>
        </p:txBody>
      </p:sp>
    </p:spTree>
    <p:extLst>
      <p:ext uri="{BB962C8B-B14F-4D97-AF65-F5344CB8AC3E}">
        <p14:creationId xmlns:p14="http://schemas.microsoft.com/office/powerpoint/2010/main" val="326663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FTP Server Services </a:t>
            </a:r>
          </a:p>
        </p:txBody>
      </p:sp>
      <p:sp>
        <p:nvSpPr>
          <p:cNvPr id="6" name="Footer Placeholder 5"/>
          <p:cNvSpPr>
            <a:spLocks noGrp="1"/>
          </p:cNvSpPr>
          <p:nvPr>
            <p:ph type="ftr" sz="quarter" idx="11"/>
          </p:nvPr>
        </p:nvSpPr>
        <p:spPr>
          <a:xfrm>
            <a:off x="4030537" y="6218575"/>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 name="TextBox 2"/>
          <p:cNvSpPr txBox="1"/>
          <p:nvPr/>
        </p:nvSpPr>
        <p:spPr>
          <a:xfrm>
            <a:off x="2919212" y="991255"/>
            <a:ext cx="505753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For downloading file (accessing) from ftp server</a:t>
            </a:r>
          </a:p>
        </p:txBody>
      </p:sp>
      <p:pic>
        <p:nvPicPr>
          <p:cNvPr id="9" name="Picture 8">
            <a:extLst>
              <a:ext uri="{FF2B5EF4-FFF2-40B4-BE49-F238E27FC236}">
                <a16:creationId xmlns:a16="http://schemas.microsoft.com/office/drawing/2014/main" id="{AE2041E6-4A6B-45BC-90D4-6384D80F89BB}"/>
              </a:ext>
            </a:extLst>
          </p:cNvPr>
          <p:cNvPicPr>
            <a:picLocks noChangeAspect="1"/>
          </p:cNvPicPr>
          <p:nvPr/>
        </p:nvPicPr>
        <p:blipFill>
          <a:blip r:embed="rId2"/>
          <a:stretch>
            <a:fillRect/>
          </a:stretch>
        </p:blipFill>
        <p:spPr>
          <a:xfrm>
            <a:off x="212073" y="1460531"/>
            <a:ext cx="5414278" cy="4293585"/>
          </a:xfrm>
          <a:prstGeom prst="rect">
            <a:avLst/>
          </a:prstGeom>
        </p:spPr>
      </p:pic>
      <p:pic>
        <p:nvPicPr>
          <p:cNvPr id="11" name="Picture 10">
            <a:extLst>
              <a:ext uri="{FF2B5EF4-FFF2-40B4-BE49-F238E27FC236}">
                <a16:creationId xmlns:a16="http://schemas.microsoft.com/office/drawing/2014/main" id="{6A0BB759-C671-4CA7-8BBA-FEBEE6A64445}"/>
              </a:ext>
            </a:extLst>
          </p:cNvPr>
          <p:cNvPicPr>
            <a:picLocks noChangeAspect="1"/>
          </p:cNvPicPr>
          <p:nvPr/>
        </p:nvPicPr>
        <p:blipFill>
          <a:blip r:embed="rId3"/>
          <a:stretch>
            <a:fillRect/>
          </a:stretch>
        </p:blipFill>
        <p:spPr>
          <a:xfrm>
            <a:off x="5944404" y="1442877"/>
            <a:ext cx="5744014" cy="4133832"/>
          </a:xfrm>
          <a:prstGeom prst="rect">
            <a:avLst/>
          </a:prstGeom>
        </p:spPr>
      </p:pic>
      <p:sp>
        <p:nvSpPr>
          <p:cNvPr id="13" name="TextBox 12">
            <a:extLst>
              <a:ext uri="{FF2B5EF4-FFF2-40B4-BE49-F238E27FC236}">
                <a16:creationId xmlns:a16="http://schemas.microsoft.com/office/drawing/2014/main" id="{B10E2C43-C8A3-491B-A056-D56DA7547755}"/>
              </a:ext>
            </a:extLst>
          </p:cNvPr>
          <p:cNvSpPr txBox="1"/>
          <p:nvPr/>
        </p:nvSpPr>
        <p:spPr>
          <a:xfrm>
            <a:off x="827764" y="5750892"/>
            <a:ext cx="365612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Pc-1 is </a:t>
            </a:r>
            <a:r>
              <a:rPr lang="en-US" dirty="0" err="1">
                <a:latin typeface="Tahoma" panose="020B0604030504040204" pitchFamily="34" charset="0"/>
                <a:ea typeface="Tahoma" panose="020B0604030504040204" pitchFamily="34" charset="0"/>
                <a:cs typeface="Tahoma" panose="020B0604030504040204" pitchFamily="34" charset="0"/>
              </a:rPr>
              <a:t>conneted</a:t>
            </a:r>
            <a:r>
              <a:rPr lang="en-US" dirty="0">
                <a:latin typeface="Tahoma" panose="020B0604030504040204" pitchFamily="34" charset="0"/>
                <a:ea typeface="Tahoma" panose="020B0604030504040204" pitchFamily="34" charset="0"/>
                <a:cs typeface="Tahoma" panose="020B0604030504040204" pitchFamily="34" charset="0"/>
              </a:rPr>
              <a:t> to the  ftp server</a:t>
            </a:r>
          </a:p>
        </p:txBody>
      </p:sp>
      <p:sp>
        <p:nvSpPr>
          <p:cNvPr id="14" name="TextBox 13">
            <a:extLst>
              <a:ext uri="{FF2B5EF4-FFF2-40B4-BE49-F238E27FC236}">
                <a16:creationId xmlns:a16="http://schemas.microsoft.com/office/drawing/2014/main" id="{CD60937E-F0B4-4BC9-9CBB-32A27DCA1895}"/>
              </a:ext>
            </a:extLst>
          </p:cNvPr>
          <p:cNvSpPr txBox="1"/>
          <p:nvPr/>
        </p:nvSpPr>
        <p:spPr>
          <a:xfrm>
            <a:off x="7055749" y="5712976"/>
            <a:ext cx="402918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Pc-1 downloading file from ftp server</a:t>
            </a:r>
          </a:p>
        </p:txBody>
      </p:sp>
    </p:spTree>
    <p:extLst>
      <p:ext uri="{BB962C8B-B14F-4D97-AF65-F5344CB8AC3E}">
        <p14:creationId xmlns:p14="http://schemas.microsoft.com/office/powerpoint/2010/main" val="272720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FTP Server Services </a:t>
            </a:r>
          </a:p>
        </p:txBody>
      </p:sp>
      <p:sp>
        <p:nvSpPr>
          <p:cNvPr id="6" name="Footer Placeholder 5"/>
          <p:cNvSpPr>
            <a:spLocks noGrp="1"/>
          </p:cNvSpPr>
          <p:nvPr>
            <p:ph type="ftr" sz="quarter" idx="11"/>
          </p:nvPr>
        </p:nvSpPr>
        <p:spPr>
          <a:xfrm>
            <a:off x="4030537" y="6218575"/>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 name="TextBox 2"/>
          <p:cNvSpPr txBox="1"/>
          <p:nvPr/>
        </p:nvSpPr>
        <p:spPr>
          <a:xfrm>
            <a:off x="2919212" y="991255"/>
            <a:ext cx="451162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For Uploading file (accessing) to ftp server</a:t>
            </a:r>
          </a:p>
        </p:txBody>
      </p:sp>
      <p:sp>
        <p:nvSpPr>
          <p:cNvPr id="13" name="TextBox 12">
            <a:extLst>
              <a:ext uri="{FF2B5EF4-FFF2-40B4-BE49-F238E27FC236}">
                <a16:creationId xmlns:a16="http://schemas.microsoft.com/office/drawing/2014/main" id="{B10E2C43-C8A3-491B-A056-D56DA7547755}"/>
              </a:ext>
            </a:extLst>
          </p:cNvPr>
          <p:cNvSpPr txBox="1"/>
          <p:nvPr/>
        </p:nvSpPr>
        <p:spPr>
          <a:xfrm>
            <a:off x="1789603" y="5352928"/>
            <a:ext cx="211083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Pc-1 virtual C drive</a:t>
            </a:r>
          </a:p>
        </p:txBody>
      </p:sp>
      <p:sp>
        <p:nvSpPr>
          <p:cNvPr id="14" name="TextBox 13">
            <a:extLst>
              <a:ext uri="{FF2B5EF4-FFF2-40B4-BE49-F238E27FC236}">
                <a16:creationId xmlns:a16="http://schemas.microsoft.com/office/drawing/2014/main" id="{CD60937E-F0B4-4BC9-9CBB-32A27DCA1895}"/>
              </a:ext>
            </a:extLst>
          </p:cNvPr>
          <p:cNvSpPr txBox="1"/>
          <p:nvPr/>
        </p:nvSpPr>
        <p:spPr>
          <a:xfrm>
            <a:off x="7523876" y="5620642"/>
            <a:ext cx="3582647"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Pc-1 uploading a file to ftp server</a:t>
            </a:r>
          </a:p>
        </p:txBody>
      </p:sp>
      <p:pic>
        <p:nvPicPr>
          <p:cNvPr id="8" name="Picture 7">
            <a:extLst>
              <a:ext uri="{FF2B5EF4-FFF2-40B4-BE49-F238E27FC236}">
                <a16:creationId xmlns:a16="http://schemas.microsoft.com/office/drawing/2014/main" id="{D8CA9B14-C2C4-4002-BE7D-11C2D8F5E7C6}"/>
              </a:ext>
            </a:extLst>
          </p:cNvPr>
          <p:cNvPicPr>
            <a:picLocks noChangeAspect="1"/>
          </p:cNvPicPr>
          <p:nvPr/>
        </p:nvPicPr>
        <p:blipFill>
          <a:blip r:embed="rId2"/>
          <a:stretch>
            <a:fillRect/>
          </a:stretch>
        </p:blipFill>
        <p:spPr>
          <a:xfrm>
            <a:off x="789884" y="1978668"/>
            <a:ext cx="5082163" cy="3109135"/>
          </a:xfrm>
          <a:prstGeom prst="rect">
            <a:avLst/>
          </a:prstGeom>
        </p:spPr>
      </p:pic>
      <p:pic>
        <p:nvPicPr>
          <p:cNvPr id="16" name="Picture 15">
            <a:extLst>
              <a:ext uri="{FF2B5EF4-FFF2-40B4-BE49-F238E27FC236}">
                <a16:creationId xmlns:a16="http://schemas.microsoft.com/office/drawing/2014/main" id="{84C287D8-6835-425D-8C04-E5D1E3E9F061}"/>
              </a:ext>
            </a:extLst>
          </p:cNvPr>
          <p:cNvPicPr>
            <a:picLocks noChangeAspect="1"/>
          </p:cNvPicPr>
          <p:nvPr/>
        </p:nvPicPr>
        <p:blipFill>
          <a:blip r:embed="rId3"/>
          <a:stretch>
            <a:fillRect/>
          </a:stretch>
        </p:blipFill>
        <p:spPr>
          <a:xfrm>
            <a:off x="6965671" y="1489300"/>
            <a:ext cx="4505093" cy="3902741"/>
          </a:xfrm>
          <a:prstGeom prst="rect">
            <a:avLst/>
          </a:prstGeom>
        </p:spPr>
      </p:pic>
    </p:spTree>
    <p:extLst>
      <p:ext uri="{BB962C8B-B14F-4D97-AF65-F5344CB8AC3E}">
        <p14:creationId xmlns:p14="http://schemas.microsoft.com/office/powerpoint/2010/main" val="403557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FTP Server Services </a:t>
            </a:r>
          </a:p>
        </p:txBody>
      </p:sp>
      <p:sp>
        <p:nvSpPr>
          <p:cNvPr id="6" name="Footer Placeholder 5"/>
          <p:cNvSpPr>
            <a:spLocks noGrp="1"/>
          </p:cNvSpPr>
          <p:nvPr>
            <p:ph type="ftr" sz="quarter" idx="11"/>
          </p:nvPr>
        </p:nvSpPr>
        <p:spPr>
          <a:xfrm>
            <a:off x="4030537" y="6218575"/>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10E2C43-C8A3-491B-A056-D56DA7547755}"/>
              </a:ext>
            </a:extLst>
          </p:cNvPr>
          <p:cNvSpPr txBox="1"/>
          <p:nvPr/>
        </p:nvSpPr>
        <p:spPr>
          <a:xfrm>
            <a:off x="5174906" y="5619985"/>
            <a:ext cx="120879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Ftp server</a:t>
            </a:r>
          </a:p>
        </p:txBody>
      </p:sp>
      <p:pic>
        <p:nvPicPr>
          <p:cNvPr id="9" name="Picture 8">
            <a:extLst>
              <a:ext uri="{FF2B5EF4-FFF2-40B4-BE49-F238E27FC236}">
                <a16:creationId xmlns:a16="http://schemas.microsoft.com/office/drawing/2014/main" id="{2355E1AA-E83C-4F6E-9C9A-9AB58B088D32}"/>
              </a:ext>
            </a:extLst>
          </p:cNvPr>
          <p:cNvPicPr>
            <a:picLocks noChangeAspect="1"/>
          </p:cNvPicPr>
          <p:nvPr/>
        </p:nvPicPr>
        <p:blipFill>
          <a:blip r:embed="rId2"/>
          <a:stretch>
            <a:fillRect/>
          </a:stretch>
        </p:blipFill>
        <p:spPr>
          <a:xfrm>
            <a:off x="1935377" y="914456"/>
            <a:ext cx="7687851" cy="4705529"/>
          </a:xfrm>
          <a:prstGeom prst="rect">
            <a:avLst/>
          </a:prstGeom>
        </p:spPr>
      </p:pic>
    </p:spTree>
    <p:extLst>
      <p:ext uri="{BB962C8B-B14F-4D97-AF65-F5344CB8AC3E}">
        <p14:creationId xmlns:p14="http://schemas.microsoft.com/office/powerpoint/2010/main" val="136231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2060" y="396456"/>
            <a:ext cx="8596668" cy="832834"/>
          </a:xfrm>
        </p:spPr>
        <p:txBody>
          <a:bodyPr/>
          <a:lstStyle/>
          <a:p>
            <a:pPr algn="ctr"/>
            <a:r>
              <a:rPr lang="en-US" dirty="0">
                <a:latin typeface="Times New Roman" panose="02020603050405020304" pitchFamily="18" charset="0"/>
                <a:cs typeface="Times New Roman" panose="02020603050405020304" pitchFamily="18" charset="0"/>
              </a:rPr>
              <a:t>Conclusion &amp; Future work</a:t>
            </a:r>
          </a:p>
        </p:txBody>
      </p:sp>
      <p:sp>
        <p:nvSpPr>
          <p:cNvPr id="3" name="Content Placeholder 2"/>
          <p:cNvSpPr>
            <a:spLocks noGrp="1"/>
          </p:cNvSpPr>
          <p:nvPr>
            <p:ph idx="1"/>
          </p:nvPr>
        </p:nvSpPr>
        <p:spPr>
          <a:xfrm>
            <a:off x="1275008" y="2202287"/>
            <a:ext cx="9787944" cy="3839075"/>
          </a:xfrm>
        </p:spPr>
        <p:txBody>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t>Many clients can access the server’s information download and upload at the same time, a client computer can perform other tasks, such as sending </a:t>
            </a:r>
            <a:r>
              <a:rPr lang="en-US" u="sng" dirty="0">
                <a:hlinkClick r:id="rId3"/>
              </a:rPr>
              <a:t>e-</a:t>
            </a:r>
            <a:r>
              <a:rPr lang="en-US" u="sng" dirty="0" err="1">
                <a:hlinkClick r:id="rId3"/>
              </a:rPr>
              <a:t>mail</a:t>
            </a:r>
            <a:r>
              <a:rPr lang="en-US" u="sng" dirty="0" err="1"/>
              <a:t>,Web</a:t>
            </a:r>
            <a:r>
              <a:rPr lang="en-US" u="sng" dirty="0"/>
              <a:t> Browsing etc.</a:t>
            </a: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In future I will publish a thesis paper related to this topic.</a:t>
            </a: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9</a:t>
            </a:r>
          </a:p>
        </p:txBody>
      </p:sp>
      <p:sp>
        <p:nvSpPr>
          <p:cNvPr id="5" name="Rectangle 4"/>
          <p:cNvSpPr/>
          <p:nvPr/>
        </p:nvSpPr>
        <p:spPr>
          <a:xfrm>
            <a:off x="0" y="1183571"/>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64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3785" y="338602"/>
            <a:ext cx="8596668" cy="678287"/>
          </a:xfrm>
        </p:spPr>
        <p:txBody>
          <a:bodyPr>
            <a:noAutofit/>
          </a:bodyPr>
          <a:lstStyle/>
          <a:p>
            <a:pPr algn="ctr"/>
            <a:r>
              <a:rPr lang="en-US"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098250" y="1763871"/>
            <a:ext cx="10232359" cy="4331027"/>
          </a:xfrm>
        </p:spPr>
        <p:txBody>
          <a:bodyPr>
            <a:noAutofit/>
          </a:bodyPr>
          <a:lstStyle/>
          <a:p>
            <a:pPr marL="0" indent="0">
              <a:buNone/>
            </a:pPr>
            <a:r>
              <a:rPr lang="en-US" sz="2000" dirty="0"/>
              <a:t>[1] </a:t>
            </a:r>
            <a:r>
              <a:rPr lang="en-US" sz="2000" dirty="0" err="1"/>
              <a:t>Dimik</a:t>
            </a:r>
            <a:r>
              <a:rPr lang="en-US" sz="2000" dirty="0"/>
              <a:t>  Academy, </a:t>
            </a:r>
            <a:r>
              <a:rPr lang="en-US" sz="2000" dirty="0" err="1"/>
              <a:t>youtube</a:t>
            </a:r>
            <a:r>
              <a:rPr lang="en-US" sz="2000" dirty="0"/>
              <a:t> link https://www.youtube.com/user/DimikComputing/playlists</a:t>
            </a:r>
          </a:p>
          <a:p>
            <a:pPr marL="0" indent="0">
              <a:buNone/>
            </a:pPr>
            <a:r>
              <a:rPr lang="en-US" sz="2000" dirty="0"/>
              <a:t>[2] http://www.danscourses.com/CCNA-1/application-layer-pt-server-activity</a:t>
            </a:r>
          </a:p>
          <a:p>
            <a:pPr marL="0" indent="0">
              <a:buNone/>
            </a:pPr>
            <a:r>
              <a:rPr lang="en-US" sz="2000" dirty="0"/>
              <a:t>[3] https://www.youtube.com/danscourses</a:t>
            </a:r>
          </a:p>
          <a:p>
            <a:pPr marL="0" indent="0">
              <a:buNone/>
            </a:pPr>
            <a:r>
              <a:rPr lang="en-US" sz="2000" dirty="0"/>
              <a:t>[4] </a:t>
            </a:r>
            <a:r>
              <a:rPr lang="en-US" sz="2400" dirty="0"/>
              <a:t>https://www3.nd.edu/~cpoellab/teaching/cse40814_fall14/networks</a:t>
            </a:r>
            <a:endParaRPr lang="en-US" sz="2000" dirty="0"/>
          </a:p>
          <a:p>
            <a:pPr marL="0" indent="0">
              <a:buNone/>
            </a:pPr>
            <a:r>
              <a:rPr lang="en-US" sz="2000" dirty="0"/>
              <a:t>[6] https://www.geeksforgeeks.org/basics-computer-networking/</a:t>
            </a:r>
          </a:p>
          <a:p>
            <a:pPr marL="0" indent="0">
              <a:buNone/>
            </a:pPr>
            <a:endParaRPr lang="en-US" sz="1800" dirty="0"/>
          </a:p>
        </p:txBody>
      </p:sp>
      <p:sp>
        <p:nvSpPr>
          <p:cNvPr id="6" name="Footer Placeholder 5"/>
          <p:cNvSpPr>
            <a:spLocks noGrp="1"/>
          </p:cNvSpPr>
          <p:nvPr>
            <p:ph type="ftr" sz="quarter" idx="11"/>
          </p:nvPr>
        </p:nvSpPr>
        <p:spPr/>
        <p:txBody>
          <a:bodyPr/>
          <a:lstStyle/>
          <a:p>
            <a:r>
              <a:rPr lang="en-US" dirty="0"/>
              <a:t>10</a:t>
            </a:r>
          </a:p>
        </p:txBody>
      </p:sp>
      <p:sp>
        <p:nvSpPr>
          <p:cNvPr id="5" name="Rectangle 4"/>
          <p:cNvSpPr/>
          <p:nvPr/>
        </p:nvSpPr>
        <p:spPr>
          <a:xfrm>
            <a:off x="0" y="1016889"/>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29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3877"/>
            <a:ext cx="10515600" cy="3293086"/>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Thanks All</a:t>
            </a:r>
          </a:p>
        </p:txBody>
      </p:sp>
      <p:sp>
        <p:nvSpPr>
          <p:cNvPr id="6" name="Footer Placeholder 5"/>
          <p:cNvSpPr>
            <a:spLocks noGrp="1"/>
          </p:cNvSpPr>
          <p:nvPr>
            <p:ph type="ftr" sz="quarter" idx="11"/>
          </p:nvPr>
        </p:nvSpPr>
        <p:spPr/>
        <p:txBody>
          <a:bodyPr/>
          <a:lstStyle/>
          <a:p>
            <a:r>
              <a:rPr lang="en-US" dirty="0"/>
              <a:t>12</a:t>
            </a:r>
          </a:p>
        </p:txBody>
      </p:sp>
    </p:spTree>
    <p:extLst>
      <p:ext uri="{BB962C8B-B14F-4D97-AF65-F5344CB8AC3E}">
        <p14:creationId xmlns:p14="http://schemas.microsoft.com/office/powerpoint/2010/main" val="208629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9913" y="467933"/>
            <a:ext cx="9213641" cy="807076"/>
          </a:xfrm>
        </p:spPr>
        <p:txBody>
          <a:bodyPr/>
          <a:lstStyle/>
          <a:p>
            <a:pPr algn="ctr"/>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2318198" y="1687132"/>
            <a:ext cx="6955804" cy="4559122"/>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Related Works and Limitation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 &amp; Future work</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a:p>
            <a:endParaRPr lang="en-US" dirty="0"/>
          </a:p>
        </p:txBody>
      </p:sp>
      <p:sp>
        <p:nvSpPr>
          <p:cNvPr id="6" name="Footer Placeholder 5"/>
          <p:cNvSpPr>
            <a:spLocks noGrp="1"/>
          </p:cNvSpPr>
          <p:nvPr>
            <p:ph type="ftr" sz="quarter" idx="11"/>
          </p:nvPr>
        </p:nvSpPr>
        <p:spPr/>
        <p:txBody>
          <a:bodyPr/>
          <a:lstStyle/>
          <a:p>
            <a:r>
              <a:rPr lang="en-US" dirty="0"/>
              <a:t>2</a:t>
            </a:r>
          </a:p>
        </p:txBody>
      </p:sp>
      <p:sp>
        <p:nvSpPr>
          <p:cNvPr id="7" name="Rectangle 6"/>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53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2640" y="489184"/>
            <a:ext cx="8596668" cy="922986"/>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82640" y="2278966"/>
            <a:ext cx="9445461" cy="3275890"/>
          </a:xfrm>
        </p:spPr>
        <p:txBody>
          <a:bodyPr>
            <a:normAutofit/>
          </a:bodyPr>
          <a:lstStyle/>
          <a:p>
            <a:pPr>
              <a:buFont typeface="Wingdings" panose="05000000000000000000" pitchFamily="2" charset="2"/>
              <a:buChar char="Ø"/>
            </a:pPr>
            <a:r>
              <a:rPr lang="en-US" dirty="0"/>
              <a:t>Information and communication are two of the most important strategic issues for the success of every enterprise , organization or public sources.</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t>Computer networks allow the user to access remote programs and remote databases either of the same organization or from other enterprises or public sources.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3</a:t>
            </a:r>
          </a:p>
        </p:txBody>
      </p:sp>
      <p:sp>
        <p:nvSpPr>
          <p:cNvPr id="5" name="Rectangle 4"/>
          <p:cNvSpPr/>
          <p:nvPr/>
        </p:nvSpPr>
        <p:spPr>
          <a:xfrm>
            <a:off x="0" y="125742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06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84484" y="313386"/>
            <a:ext cx="8596668" cy="961623"/>
          </a:xfrm>
        </p:spPr>
        <p:txBody>
          <a:bodyPr/>
          <a:lstStyle/>
          <a:p>
            <a:pPr algn="ctr"/>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1081825" y="1825625"/>
            <a:ext cx="10238706" cy="4351338"/>
          </a:xfrm>
        </p:spPr>
        <p:txBody>
          <a:bodyPr>
            <a:normAutofit/>
          </a:bodyPr>
          <a:lstStyle/>
          <a:p>
            <a:pPr>
              <a:buFont typeface="Wingdings" panose="05000000000000000000" pitchFamily="2" charset="2"/>
              <a:buChar char="Ø"/>
            </a:pPr>
            <a:r>
              <a:rPr lang="en-US" b="1" dirty="0"/>
              <a:t>Client-server architecture</a:t>
            </a:r>
            <a:r>
              <a:rPr lang="en-US" dirty="0"/>
              <a:t>, architecture of a </a:t>
            </a:r>
            <a:r>
              <a:rPr lang="en-US" u="sng" dirty="0"/>
              <a:t>computer network</a:t>
            </a:r>
            <a:r>
              <a:rPr lang="en-US" dirty="0"/>
              <a:t> in which many </a:t>
            </a:r>
            <a:r>
              <a:rPr lang="en-US" u="sng" dirty="0"/>
              <a:t>client</a:t>
            </a:r>
            <a:r>
              <a:rPr lang="en-US" dirty="0"/>
              <a:t> (remote processors) request and receive service from a centralized </a:t>
            </a:r>
            <a:r>
              <a:rPr lang="en-US" u="sng" dirty="0"/>
              <a:t>servers</a:t>
            </a:r>
            <a:r>
              <a:rPr lang="en-US" dirty="0"/>
              <a:t> (host computers). Client computers provide an interface to allow a computer user to request services of the server and to display the results the server returns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t>A client computer can perform many tasks, such as services on the devices as listed (</a:t>
            </a:r>
            <a:r>
              <a:rPr lang="en-US" dirty="0" err="1"/>
              <a:t>dhcp</a:t>
            </a:r>
            <a:r>
              <a:rPr lang="en-US" dirty="0"/>
              <a:t>, </a:t>
            </a:r>
            <a:r>
              <a:rPr lang="en-US" dirty="0" err="1"/>
              <a:t>dns</a:t>
            </a:r>
            <a:r>
              <a:rPr lang="en-US" dirty="0"/>
              <a:t>, mail, web, ftp).</a:t>
            </a: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4</a:t>
            </a:r>
          </a:p>
        </p:txBody>
      </p:sp>
      <p:sp>
        <p:nvSpPr>
          <p:cNvPr id="5" name="Rectangle 4"/>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0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1582" y="399245"/>
            <a:ext cx="8596668" cy="1300766"/>
          </a:xfrm>
        </p:spPr>
        <p:txBody>
          <a:bodyPr>
            <a:noAutofit/>
          </a:bodyPr>
          <a:lstStyle/>
          <a:p>
            <a:pPr algn="ctr"/>
            <a:r>
              <a:rPr lang="en-US" dirty="0">
                <a:latin typeface="Times New Roman" panose="02020603050405020304" pitchFamily="18" charset="0"/>
                <a:cs typeface="Times New Roman" panose="02020603050405020304" pitchFamily="18" charset="0"/>
              </a:rPr>
              <a:t>Previous Work and Limitation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1977" y="1854559"/>
            <a:ext cx="9736429" cy="4186804"/>
          </a:xfrm>
        </p:spPr>
        <p:txBody>
          <a:bodyPr>
            <a:normAutofit fontScale="92500" lnSpcReduction="10000"/>
          </a:bodyPr>
          <a:lstStyle/>
          <a:p>
            <a:r>
              <a:rPr lang="en-US" dirty="0"/>
              <a:t>This paper describes a new line of enquiry on which we are embarking at Oxford Brookes University. The general motivation for the work is to explore whether Active Networks offer solutions to the scalability issues which beset conventional approaches to the construction of Large-.</a:t>
            </a:r>
            <a:r>
              <a:rPr lang="en-US" sz="2400" dirty="0"/>
              <a:t>.</a:t>
            </a:r>
          </a:p>
          <a:p>
            <a:pPr marL="0" indent="0">
              <a:buNone/>
            </a:pPr>
            <a:endParaRPr lang="en-US" sz="2400" dirty="0">
              <a:latin typeface="Times New Roman" panose="02020603050405020304" pitchFamily="18" charset="0"/>
              <a:cs typeface="Times New Roman" panose="02020603050405020304" pitchFamily="18" charset="0"/>
            </a:endParaRPr>
          </a:p>
          <a:p>
            <a:r>
              <a:rPr lang="en-US" dirty="0"/>
              <a:t> The researchers developed a client-server based application called </a:t>
            </a:r>
            <a:r>
              <a:rPr lang="en-US" dirty="0" err="1"/>
              <a:t>OpTel</a:t>
            </a:r>
            <a:r>
              <a:rPr lang="en-US" dirty="0"/>
              <a:t> Billing System (OBS) using Java NetBeans and TCP datagram to demonstrate the concepts of socket programming and its communication in a distributed computing. Interface design, socket programming style, java classes, and exceptions are also considered in the development stage</a:t>
            </a:r>
            <a:r>
              <a:rPr lang="en-US" sz="2400" dirty="0"/>
              <a:t>.</a:t>
            </a:r>
          </a:p>
        </p:txBody>
      </p:sp>
      <p:sp>
        <p:nvSpPr>
          <p:cNvPr id="6" name="Footer Placeholder 5"/>
          <p:cNvSpPr>
            <a:spLocks noGrp="1"/>
          </p:cNvSpPr>
          <p:nvPr>
            <p:ph type="ftr" sz="quarter" idx="11"/>
          </p:nvPr>
        </p:nvSpPr>
        <p:spPr/>
        <p:txBody>
          <a:bodyPr/>
          <a:lstStyle/>
          <a:p>
            <a:r>
              <a:rPr lang="en-US" dirty="0"/>
              <a:t>5</a:t>
            </a:r>
          </a:p>
        </p:txBody>
      </p:sp>
      <p:sp>
        <p:nvSpPr>
          <p:cNvPr id="5" name="Rectangle 4"/>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27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a:latin typeface="Times New Roman" panose="02020603050405020304" pitchFamily="18" charset="0"/>
                <a:cs typeface="Times New Roman" panose="02020603050405020304" pitchFamily="18" charset="0"/>
              </a:rPr>
              <a:t>Goal (objectives)</a:t>
            </a:r>
          </a:p>
        </p:txBody>
      </p:sp>
      <p:sp>
        <p:nvSpPr>
          <p:cNvPr id="3" name="Content Placeholder 2"/>
          <p:cNvSpPr>
            <a:spLocks noGrp="1"/>
          </p:cNvSpPr>
          <p:nvPr>
            <p:ph idx="1"/>
          </p:nvPr>
        </p:nvSpPr>
        <p:spPr>
          <a:xfrm>
            <a:off x="646090" y="1681718"/>
            <a:ext cx="10595019" cy="3710287"/>
          </a:xfrm>
        </p:spPr>
        <p:txBody>
          <a:bodyPr/>
          <a:lstStyle/>
          <a:p>
            <a:r>
              <a:rPr lang="en-US" dirty="0"/>
              <a:t>1. Physically connect all of the devices(computers) with appropriate cables,</a:t>
            </a:r>
          </a:p>
          <a:p>
            <a:r>
              <a:rPr lang="en-US" dirty="0"/>
              <a:t>2. Configure IP addressing on all of the networking devices (follow the device labels)</a:t>
            </a:r>
          </a:p>
          <a:p>
            <a:r>
              <a:rPr lang="en-US" dirty="0"/>
              <a:t>3. Configure the server services on the devices as listed (</a:t>
            </a:r>
            <a:r>
              <a:rPr lang="en-US" dirty="0" err="1"/>
              <a:t>dhcp</a:t>
            </a:r>
            <a:r>
              <a:rPr lang="en-US" dirty="0"/>
              <a:t>, </a:t>
            </a:r>
            <a:r>
              <a:rPr lang="en-US" dirty="0" err="1"/>
              <a:t>dns</a:t>
            </a:r>
            <a:r>
              <a:rPr lang="en-US" dirty="0"/>
              <a:t>, mail, web, ftp)</a:t>
            </a:r>
          </a:p>
          <a:p>
            <a:r>
              <a:rPr lang="en-US" dirty="0"/>
              <a:t>4. Test your server services using the client computers</a:t>
            </a: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5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1683" y="119022"/>
            <a:ext cx="8596668" cy="794197"/>
          </a:xfrm>
        </p:spPr>
        <p:txBody>
          <a:bodyPr>
            <a:normAutofit/>
          </a:bodyPr>
          <a:lstStyle/>
          <a:p>
            <a:pPr algn="ctr"/>
            <a:r>
              <a:rPr lang="en-US" dirty="0">
                <a:latin typeface="Times New Roman" panose="02020603050405020304" pitchFamily="18" charset="0"/>
                <a:cs typeface="Times New Roman" panose="02020603050405020304" pitchFamily="18" charset="0"/>
              </a:rPr>
              <a:t>Methodology</a:t>
            </a:r>
          </a:p>
        </p:txBody>
      </p:sp>
      <p:sp>
        <p:nvSpPr>
          <p:cNvPr id="6" name="Footer Placeholder 5"/>
          <p:cNvSpPr>
            <a:spLocks noGrp="1"/>
          </p:cNvSpPr>
          <p:nvPr>
            <p:ph type="ftr" sz="quarter" idx="11"/>
          </p:nvPr>
        </p:nvSpPr>
        <p:spPr/>
        <p:txBody>
          <a:bodyPr/>
          <a:lstStyle/>
          <a:p>
            <a:r>
              <a:rPr lang="en-US" dirty="0"/>
              <a:t>7</a:t>
            </a:r>
          </a:p>
        </p:txBody>
      </p:sp>
      <p:sp>
        <p:nvSpPr>
          <p:cNvPr id="5" name="Rectangle 4"/>
          <p:cNvSpPr/>
          <p:nvPr/>
        </p:nvSpPr>
        <p:spPr>
          <a:xfrm>
            <a:off x="-45287" y="1012564"/>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8" name="Rectangle 27"/>
          <p:cNvSpPr/>
          <p:nvPr/>
        </p:nvSpPr>
        <p:spPr>
          <a:xfrm>
            <a:off x="7811440" y="1629287"/>
            <a:ext cx="2724558" cy="99969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b="1" dirty="0"/>
              <a:t>Configure the server services </a:t>
            </a:r>
          </a:p>
        </p:txBody>
      </p:sp>
      <p:sp>
        <p:nvSpPr>
          <p:cNvPr id="29" name="Rectangle 28"/>
          <p:cNvSpPr/>
          <p:nvPr/>
        </p:nvSpPr>
        <p:spPr>
          <a:xfrm>
            <a:off x="4346779" y="1595825"/>
            <a:ext cx="2702973" cy="11319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b="1" dirty="0"/>
              <a:t>Configure IP addressing</a:t>
            </a:r>
          </a:p>
        </p:txBody>
      </p:sp>
      <p:sp>
        <p:nvSpPr>
          <p:cNvPr id="30" name="Rectangle 29"/>
          <p:cNvSpPr/>
          <p:nvPr/>
        </p:nvSpPr>
        <p:spPr>
          <a:xfrm>
            <a:off x="1986444" y="4615756"/>
            <a:ext cx="1149292" cy="8463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b="1" dirty="0">
                <a:effectLst/>
                <a:ea typeface="Calibri" panose="020F0502020204030204" pitchFamily="34" charset="0"/>
                <a:cs typeface="Vrinda"/>
              </a:rPr>
              <a:t>DHCP Client</a:t>
            </a:r>
          </a:p>
        </p:txBody>
      </p:sp>
      <p:sp>
        <p:nvSpPr>
          <p:cNvPr id="31" name="Rectangle 30"/>
          <p:cNvSpPr/>
          <p:nvPr/>
        </p:nvSpPr>
        <p:spPr>
          <a:xfrm>
            <a:off x="3742830" y="3516551"/>
            <a:ext cx="1110456" cy="8463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800" b="1" dirty="0"/>
              <a:t> DHCP</a:t>
            </a:r>
          </a:p>
        </p:txBody>
      </p:sp>
      <p:sp>
        <p:nvSpPr>
          <p:cNvPr id="33" name="Down Arrow 32"/>
          <p:cNvSpPr/>
          <p:nvPr/>
        </p:nvSpPr>
        <p:spPr>
          <a:xfrm rot="16200000">
            <a:off x="7275692" y="1994734"/>
            <a:ext cx="243839" cy="407923"/>
          </a:xfrm>
          <a:prstGeom prst="downArrow">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ectangle 33"/>
          <p:cNvSpPr/>
          <p:nvPr/>
        </p:nvSpPr>
        <p:spPr>
          <a:xfrm>
            <a:off x="834536" y="1580670"/>
            <a:ext cx="2618619" cy="11319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b="1" dirty="0" err="1"/>
              <a:t>Phsically</a:t>
            </a:r>
            <a:r>
              <a:rPr lang="en-US" sz="2000" b="1" dirty="0"/>
              <a:t> connected devices</a:t>
            </a:r>
          </a:p>
        </p:txBody>
      </p:sp>
      <p:sp>
        <p:nvSpPr>
          <p:cNvPr id="37" name="Down Arrow 36"/>
          <p:cNvSpPr/>
          <p:nvPr/>
        </p:nvSpPr>
        <p:spPr>
          <a:xfrm rot="16200000">
            <a:off x="3717720" y="1984445"/>
            <a:ext cx="243839" cy="397921"/>
          </a:xfrm>
          <a:prstGeom prst="downArrow">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38"/>
          <p:cNvSpPr/>
          <p:nvPr/>
        </p:nvSpPr>
        <p:spPr>
          <a:xfrm>
            <a:off x="1986444" y="5644590"/>
            <a:ext cx="1149292" cy="8463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2400" b="1" dirty="0">
                <a:ea typeface="Calibri" panose="020F0502020204030204" pitchFamily="34" charset="0"/>
                <a:cs typeface="Vrinda"/>
              </a:rPr>
              <a:t>DHCP Client</a:t>
            </a:r>
          </a:p>
        </p:txBody>
      </p:sp>
      <p:sp>
        <p:nvSpPr>
          <p:cNvPr id="44" name="Down Arrow 43"/>
          <p:cNvSpPr/>
          <p:nvPr/>
        </p:nvSpPr>
        <p:spPr>
          <a:xfrm>
            <a:off x="8907732" y="2681847"/>
            <a:ext cx="265987" cy="325801"/>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Rectangle 47"/>
          <p:cNvSpPr>
            <a:spLocks noChangeArrowheads="1"/>
          </p:cNvSpPr>
          <p:nvPr/>
        </p:nvSpPr>
        <p:spPr bwMode="auto">
          <a:xfrm>
            <a:off x="-1" y="-7469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a:rPr>
              <a:t>Block Diagram</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6" name="Rectangle 58"/>
          <p:cNvSpPr>
            <a:spLocks noChangeArrowheads="1"/>
          </p:cNvSpPr>
          <p:nvPr/>
        </p:nvSpPr>
        <p:spPr bwMode="auto">
          <a:xfrm>
            <a:off x="-1" y="-2897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AEF78E11-3A1A-43BD-BF00-1F4CA97BC938}"/>
              </a:ext>
            </a:extLst>
          </p:cNvPr>
          <p:cNvSpPr/>
          <p:nvPr/>
        </p:nvSpPr>
        <p:spPr>
          <a:xfrm>
            <a:off x="5233966" y="3516551"/>
            <a:ext cx="1110456" cy="8463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800" b="1" dirty="0"/>
              <a:t> DNS</a:t>
            </a:r>
          </a:p>
        </p:txBody>
      </p:sp>
      <p:sp>
        <p:nvSpPr>
          <p:cNvPr id="47" name="Rectangle 46">
            <a:extLst>
              <a:ext uri="{FF2B5EF4-FFF2-40B4-BE49-F238E27FC236}">
                <a16:creationId xmlns:a16="http://schemas.microsoft.com/office/drawing/2014/main" id="{27FEB0B3-4F6B-4357-A53E-C6A999342B7F}"/>
              </a:ext>
            </a:extLst>
          </p:cNvPr>
          <p:cNvSpPr/>
          <p:nvPr/>
        </p:nvSpPr>
        <p:spPr>
          <a:xfrm>
            <a:off x="6812679" y="3516551"/>
            <a:ext cx="1110456" cy="8463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800" b="1" dirty="0"/>
              <a:t> Mail</a:t>
            </a:r>
          </a:p>
        </p:txBody>
      </p:sp>
      <p:sp>
        <p:nvSpPr>
          <p:cNvPr id="48" name="Rectangle 47">
            <a:extLst>
              <a:ext uri="{FF2B5EF4-FFF2-40B4-BE49-F238E27FC236}">
                <a16:creationId xmlns:a16="http://schemas.microsoft.com/office/drawing/2014/main" id="{CC05808E-7A44-4598-80A8-5139BD23B6A4}"/>
              </a:ext>
            </a:extLst>
          </p:cNvPr>
          <p:cNvSpPr/>
          <p:nvPr/>
        </p:nvSpPr>
        <p:spPr>
          <a:xfrm>
            <a:off x="8449171" y="3516551"/>
            <a:ext cx="1110456" cy="8463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800" b="1" dirty="0"/>
              <a:t> Web</a:t>
            </a:r>
          </a:p>
        </p:txBody>
      </p:sp>
      <p:sp>
        <p:nvSpPr>
          <p:cNvPr id="49" name="Rectangle 48">
            <a:extLst>
              <a:ext uri="{FF2B5EF4-FFF2-40B4-BE49-F238E27FC236}">
                <a16:creationId xmlns:a16="http://schemas.microsoft.com/office/drawing/2014/main" id="{5B144DA0-3F18-4C0E-935A-30876408AF4B}"/>
              </a:ext>
            </a:extLst>
          </p:cNvPr>
          <p:cNvSpPr/>
          <p:nvPr/>
        </p:nvSpPr>
        <p:spPr>
          <a:xfrm>
            <a:off x="10027884" y="3516551"/>
            <a:ext cx="1110456" cy="8463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800" b="1" dirty="0"/>
              <a:t>  FTP</a:t>
            </a:r>
          </a:p>
        </p:txBody>
      </p:sp>
      <p:sp>
        <p:nvSpPr>
          <p:cNvPr id="8" name="Rectangle 7">
            <a:extLst>
              <a:ext uri="{FF2B5EF4-FFF2-40B4-BE49-F238E27FC236}">
                <a16:creationId xmlns:a16="http://schemas.microsoft.com/office/drawing/2014/main" id="{5F76E9EA-B52D-452B-904F-F1B2E607B881}"/>
              </a:ext>
            </a:extLst>
          </p:cNvPr>
          <p:cNvSpPr/>
          <p:nvPr/>
        </p:nvSpPr>
        <p:spPr>
          <a:xfrm>
            <a:off x="4073027" y="3035150"/>
            <a:ext cx="6881191" cy="1945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3AAA0A9-7A29-4575-BCAD-7D7D0FE7914D}"/>
              </a:ext>
            </a:extLst>
          </p:cNvPr>
          <p:cNvSpPr/>
          <p:nvPr/>
        </p:nvSpPr>
        <p:spPr>
          <a:xfrm>
            <a:off x="4230689" y="3232286"/>
            <a:ext cx="317693" cy="269407"/>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35BCD73B-B004-4C26-A964-EE7BE3F1309D}"/>
              </a:ext>
            </a:extLst>
          </p:cNvPr>
          <p:cNvSpPr/>
          <p:nvPr/>
        </p:nvSpPr>
        <p:spPr>
          <a:xfrm>
            <a:off x="5822854" y="3234953"/>
            <a:ext cx="317693" cy="258962"/>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82C3CF52-DDE5-4DF8-93FF-E68D6CBBCEFE}"/>
              </a:ext>
            </a:extLst>
          </p:cNvPr>
          <p:cNvSpPr/>
          <p:nvPr/>
        </p:nvSpPr>
        <p:spPr>
          <a:xfrm>
            <a:off x="7472477" y="3237839"/>
            <a:ext cx="292267" cy="247659"/>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52B5B7A1-93DD-4FD3-BCD6-954447F74E12}"/>
              </a:ext>
            </a:extLst>
          </p:cNvPr>
          <p:cNvSpPr/>
          <p:nvPr/>
        </p:nvSpPr>
        <p:spPr>
          <a:xfrm>
            <a:off x="9096674" y="3229731"/>
            <a:ext cx="325622" cy="285419"/>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07CD42DC-624C-4580-9814-6BCDE1CA6784}"/>
              </a:ext>
            </a:extLst>
          </p:cNvPr>
          <p:cNvSpPr/>
          <p:nvPr/>
        </p:nvSpPr>
        <p:spPr>
          <a:xfrm>
            <a:off x="10562790" y="3237996"/>
            <a:ext cx="391427" cy="285418"/>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E7C2F0D-D0DE-466E-A308-9720C7A56F92}"/>
              </a:ext>
            </a:extLst>
          </p:cNvPr>
          <p:cNvSpPr/>
          <p:nvPr/>
        </p:nvSpPr>
        <p:spPr>
          <a:xfrm>
            <a:off x="3135736" y="5009197"/>
            <a:ext cx="7447376" cy="837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98DA269F-1785-4804-BAEF-5179F2C7496F}"/>
              </a:ext>
            </a:extLst>
          </p:cNvPr>
          <p:cNvSpPr/>
          <p:nvPr/>
        </p:nvSpPr>
        <p:spPr>
          <a:xfrm>
            <a:off x="3135736" y="5683348"/>
            <a:ext cx="7818481" cy="107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Up 52">
            <a:extLst>
              <a:ext uri="{FF2B5EF4-FFF2-40B4-BE49-F238E27FC236}">
                <a16:creationId xmlns:a16="http://schemas.microsoft.com/office/drawing/2014/main" id="{74D75900-EA55-4119-909D-38F03A5CA4BB}"/>
              </a:ext>
            </a:extLst>
          </p:cNvPr>
          <p:cNvSpPr/>
          <p:nvPr/>
        </p:nvSpPr>
        <p:spPr>
          <a:xfrm>
            <a:off x="4038600" y="4362899"/>
            <a:ext cx="192089" cy="6861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Up 53">
            <a:extLst>
              <a:ext uri="{FF2B5EF4-FFF2-40B4-BE49-F238E27FC236}">
                <a16:creationId xmlns:a16="http://schemas.microsoft.com/office/drawing/2014/main" id="{423ED3EE-169E-4112-B12F-96A01F85C24E}"/>
              </a:ext>
            </a:extLst>
          </p:cNvPr>
          <p:cNvSpPr/>
          <p:nvPr/>
        </p:nvSpPr>
        <p:spPr>
          <a:xfrm>
            <a:off x="5632297" y="4362899"/>
            <a:ext cx="201603" cy="6342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Up 54">
            <a:extLst>
              <a:ext uri="{FF2B5EF4-FFF2-40B4-BE49-F238E27FC236}">
                <a16:creationId xmlns:a16="http://schemas.microsoft.com/office/drawing/2014/main" id="{F9D4FFD7-19D2-40ED-A204-501433F9A37C}"/>
              </a:ext>
            </a:extLst>
          </p:cNvPr>
          <p:cNvSpPr/>
          <p:nvPr/>
        </p:nvSpPr>
        <p:spPr>
          <a:xfrm>
            <a:off x="7224462" y="4374927"/>
            <a:ext cx="190557" cy="6222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Up 55">
            <a:extLst>
              <a:ext uri="{FF2B5EF4-FFF2-40B4-BE49-F238E27FC236}">
                <a16:creationId xmlns:a16="http://schemas.microsoft.com/office/drawing/2014/main" id="{923A71DC-0BEB-46CF-9DFF-31342AB52438}"/>
              </a:ext>
            </a:extLst>
          </p:cNvPr>
          <p:cNvSpPr/>
          <p:nvPr/>
        </p:nvSpPr>
        <p:spPr>
          <a:xfrm>
            <a:off x="8816627" y="4362899"/>
            <a:ext cx="190557" cy="6615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Up 56">
            <a:extLst>
              <a:ext uri="{FF2B5EF4-FFF2-40B4-BE49-F238E27FC236}">
                <a16:creationId xmlns:a16="http://schemas.microsoft.com/office/drawing/2014/main" id="{B6619F48-B9E5-4D15-A7DD-5B39F53B13C6}"/>
              </a:ext>
            </a:extLst>
          </p:cNvPr>
          <p:cNvSpPr/>
          <p:nvPr/>
        </p:nvSpPr>
        <p:spPr>
          <a:xfrm>
            <a:off x="10437183" y="4337011"/>
            <a:ext cx="189874" cy="6721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Up 57">
            <a:extLst>
              <a:ext uri="{FF2B5EF4-FFF2-40B4-BE49-F238E27FC236}">
                <a16:creationId xmlns:a16="http://schemas.microsoft.com/office/drawing/2014/main" id="{693A58B2-A3CF-45D9-9F0A-FB6CEF75BDF5}"/>
              </a:ext>
            </a:extLst>
          </p:cNvPr>
          <p:cNvSpPr/>
          <p:nvPr/>
        </p:nvSpPr>
        <p:spPr>
          <a:xfrm>
            <a:off x="10800522" y="4337011"/>
            <a:ext cx="189874" cy="1346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Up 58">
            <a:extLst>
              <a:ext uri="{FF2B5EF4-FFF2-40B4-BE49-F238E27FC236}">
                <a16:creationId xmlns:a16="http://schemas.microsoft.com/office/drawing/2014/main" id="{458AD160-3753-4213-B79F-EE2F04861C93}"/>
              </a:ext>
            </a:extLst>
          </p:cNvPr>
          <p:cNvSpPr/>
          <p:nvPr/>
        </p:nvSpPr>
        <p:spPr>
          <a:xfrm>
            <a:off x="9258103" y="4362899"/>
            <a:ext cx="189874" cy="13204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Up 59">
            <a:extLst>
              <a:ext uri="{FF2B5EF4-FFF2-40B4-BE49-F238E27FC236}">
                <a16:creationId xmlns:a16="http://schemas.microsoft.com/office/drawing/2014/main" id="{0495351E-D062-4709-8E65-44B801EC5F10}"/>
              </a:ext>
            </a:extLst>
          </p:cNvPr>
          <p:cNvSpPr/>
          <p:nvPr/>
        </p:nvSpPr>
        <p:spPr>
          <a:xfrm>
            <a:off x="7632429" y="4374927"/>
            <a:ext cx="189874" cy="13084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Up 60">
            <a:extLst>
              <a:ext uri="{FF2B5EF4-FFF2-40B4-BE49-F238E27FC236}">
                <a16:creationId xmlns:a16="http://schemas.microsoft.com/office/drawing/2014/main" id="{0423028C-5BFC-4864-86A7-16B65B6DA2BE}"/>
              </a:ext>
            </a:extLst>
          </p:cNvPr>
          <p:cNvSpPr/>
          <p:nvPr/>
        </p:nvSpPr>
        <p:spPr>
          <a:xfrm>
            <a:off x="5914879" y="4337011"/>
            <a:ext cx="181121" cy="1346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Up 61">
            <a:extLst>
              <a:ext uri="{FF2B5EF4-FFF2-40B4-BE49-F238E27FC236}">
                <a16:creationId xmlns:a16="http://schemas.microsoft.com/office/drawing/2014/main" id="{A9581B2B-4412-4F40-9BE1-5A8C9825593B}"/>
              </a:ext>
            </a:extLst>
          </p:cNvPr>
          <p:cNvSpPr/>
          <p:nvPr/>
        </p:nvSpPr>
        <p:spPr>
          <a:xfrm>
            <a:off x="4346779" y="4362899"/>
            <a:ext cx="201603" cy="13204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95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Implementation</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6DE6999-68D4-43CA-9680-51EC89332A22}"/>
              </a:ext>
            </a:extLst>
          </p:cNvPr>
          <p:cNvPicPr>
            <a:picLocks noChangeAspect="1"/>
          </p:cNvPicPr>
          <p:nvPr/>
        </p:nvPicPr>
        <p:blipFill>
          <a:blip r:embed="rId3"/>
          <a:stretch>
            <a:fillRect/>
          </a:stretch>
        </p:blipFill>
        <p:spPr>
          <a:xfrm>
            <a:off x="1470990" y="802551"/>
            <a:ext cx="9475305" cy="5317674"/>
          </a:xfrm>
          <a:prstGeom prst="rect">
            <a:avLst/>
          </a:prstGeom>
        </p:spPr>
      </p:pic>
      <p:sp>
        <p:nvSpPr>
          <p:cNvPr id="8" name="TextBox 7">
            <a:extLst>
              <a:ext uri="{FF2B5EF4-FFF2-40B4-BE49-F238E27FC236}">
                <a16:creationId xmlns:a16="http://schemas.microsoft.com/office/drawing/2014/main" id="{94453846-36B4-43A9-B040-341CE1186A09}"/>
              </a:ext>
            </a:extLst>
          </p:cNvPr>
          <p:cNvSpPr txBox="1"/>
          <p:nvPr/>
        </p:nvSpPr>
        <p:spPr>
          <a:xfrm>
            <a:off x="3161710" y="5686117"/>
            <a:ext cx="483568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Network Demonstration in Cisco Packet </a:t>
            </a:r>
            <a:r>
              <a:rPr lang="en-US" dirty="0" err="1">
                <a:latin typeface="Tahoma" panose="020B0604030504040204" pitchFamily="34" charset="0"/>
                <a:ea typeface="Tahoma" panose="020B0604030504040204" pitchFamily="34" charset="0"/>
                <a:cs typeface="Tahoma" panose="020B0604030504040204" pitchFamily="34" charset="0"/>
              </a:rPr>
              <a:t>traser</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941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a:latin typeface="Times New Roman" panose="02020603050405020304" pitchFamily="18" charset="0"/>
                <a:cs typeface="Times New Roman" panose="02020603050405020304" pitchFamily="18" charset="0"/>
              </a:rPr>
              <a:t>IP Configure </a:t>
            </a:r>
          </a:p>
        </p:txBody>
      </p:sp>
      <p:sp>
        <p:nvSpPr>
          <p:cNvPr id="6" name="Footer Placeholder 5"/>
          <p:cNvSpPr>
            <a:spLocks noGrp="1"/>
          </p:cNvSpPr>
          <p:nvPr>
            <p:ph type="ftr" sz="quarter" idx="11"/>
          </p:nvPr>
        </p:nvSpPr>
        <p:spPr>
          <a:xfrm>
            <a:off x="5176757" y="6103060"/>
            <a:ext cx="4114800" cy="365125"/>
          </a:xfrm>
        </p:spPr>
        <p:txBody>
          <a:bodyPr/>
          <a:lstStyle/>
          <a:p>
            <a:r>
              <a:rPr lang="en-US" dirty="0"/>
              <a:t>8</a:t>
            </a: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888AEDC-BAFA-4278-9B7C-36DEFF8A61FE}"/>
              </a:ext>
            </a:extLst>
          </p:cNvPr>
          <p:cNvPicPr>
            <a:picLocks noChangeAspect="1"/>
          </p:cNvPicPr>
          <p:nvPr/>
        </p:nvPicPr>
        <p:blipFill>
          <a:blip r:embed="rId2"/>
          <a:stretch>
            <a:fillRect/>
          </a:stretch>
        </p:blipFill>
        <p:spPr>
          <a:xfrm>
            <a:off x="514835" y="1246651"/>
            <a:ext cx="5220963" cy="4491540"/>
          </a:xfrm>
          <a:prstGeom prst="rect">
            <a:avLst/>
          </a:prstGeom>
        </p:spPr>
      </p:pic>
      <p:pic>
        <p:nvPicPr>
          <p:cNvPr id="10" name="Picture 9">
            <a:extLst>
              <a:ext uri="{FF2B5EF4-FFF2-40B4-BE49-F238E27FC236}">
                <a16:creationId xmlns:a16="http://schemas.microsoft.com/office/drawing/2014/main" id="{58D25250-3B62-4CA4-81B2-3CDE1D319659}"/>
              </a:ext>
            </a:extLst>
          </p:cNvPr>
          <p:cNvPicPr>
            <a:picLocks noChangeAspect="1"/>
          </p:cNvPicPr>
          <p:nvPr/>
        </p:nvPicPr>
        <p:blipFill>
          <a:blip r:embed="rId3"/>
          <a:stretch>
            <a:fillRect/>
          </a:stretch>
        </p:blipFill>
        <p:spPr>
          <a:xfrm>
            <a:off x="6188766" y="1175921"/>
            <a:ext cx="5636623" cy="4591104"/>
          </a:xfrm>
          <a:prstGeom prst="rect">
            <a:avLst/>
          </a:prstGeom>
        </p:spPr>
      </p:pic>
      <p:sp>
        <p:nvSpPr>
          <p:cNvPr id="11" name="Arrow: Down 10">
            <a:extLst>
              <a:ext uri="{FF2B5EF4-FFF2-40B4-BE49-F238E27FC236}">
                <a16:creationId xmlns:a16="http://schemas.microsoft.com/office/drawing/2014/main" id="{F5A0E352-5F41-4112-A310-6DDCCF04681E}"/>
              </a:ext>
            </a:extLst>
          </p:cNvPr>
          <p:cNvSpPr/>
          <p:nvPr/>
        </p:nvSpPr>
        <p:spPr>
          <a:xfrm rot="16200000">
            <a:off x="5800174" y="3076390"/>
            <a:ext cx="360202" cy="416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407FC56-AF95-44FC-BFD8-03CC3E1CB581}"/>
              </a:ext>
            </a:extLst>
          </p:cNvPr>
          <p:cNvSpPr txBox="1"/>
          <p:nvPr/>
        </p:nvSpPr>
        <p:spPr>
          <a:xfrm>
            <a:off x="8575970" y="5909895"/>
            <a:ext cx="146046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DHCP server</a:t>
            </a:r>
          </a:p>
        </p:txBody>
      </p:sp>
      <p:sp>
        <p:nvSpPr>
          <p:cNvPr id="13" name="TextBox 12">
            <a:extLst>
              <a:ext uri="{FF2B5EF4-FFF2-40B4-BE49-F238E27FC236}">
                <a16:creationId xmlns:a16="http://schemas.microsoft.com/office/drawing/2014/main" id="{465D1B41-A189-4EDE-8DE4-E11F435370B1}"/>
              </a:ext>
            </a:extLst>
          </p:cNvPr>
          <p:cNvSpPr txBox="1"/>
          <p:nvPr/>
        </p:nvSpPr>
        <p:spPr>
          <a:xfrm>
            <a:off x="2154545" y="5930207"/>
            <a:ext cx="247696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Pc -1 Desktop services</a:t>
            </a:r>
          </a:p>
        </p:txBody>
      </p:sp>
    </p:spTree>
    <p:extLst>
      <p:ext uri="{BB962C8B-B14F-4D97-AF65-F5344CB8AC3E}">
        <p14:creationId xmlns:p14="http://schemas.microsoft.com/office/powerpoint/2010/main" val="319491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TotalTime>
  <Words>510</Words>
  <Application>Microsoft Office PowerPoint</Application>
  <PresentationFormat>Widescreen</PresentationFormat>
  <Paragraphs>122</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Agency FB</vt:lpstr>
      <vt:lpstr>Arial</vt:lpstr>
      <vt:lpstr>Calibri</vt:lpstr>
      <vt:lpstr>Calibri Light</vt:lpstr>
      <vt:lpstr>Tahoma</vt:lpstr>
      <vt:lpstr>Times New Roman</vt:lpstr>
      <vt:lpstr>Wingdings</vt:lpstr>
      <vt:lpstr>Office Theme</vt:lpstr>
      <vt:lpstr>   Client –Server Network </vt:lpstr>
      <vt:lpstr>Contents</vt:lpstr>
      <vt:lpstr>Introduction</vt:lpstr>
      <vt:lpstr>Motivation</vt:lpstr>
      <vt:lpstr>Previous Work and Limitation </vt:lpstr>
      <vt:lpstr>Goal (objectives)</vt:lpstr>
      <vt:lpstr>Methodology</vt:lpstr>
      <vt:lpstr>Implementation</vt:lpstr>
      <vt:lpstr>IP Configure </vt:lpstr>
      <vt:lpstr>Dhcp &amp; Dns server services  </vt:lpstr>
      <vt:lpstr>Email Server Services</vt:lpstr>
      <vt:lpstr>Web Server Services</vt:lpstr>
      <vt:lpstr>FTP Server Services </vt:lpstr>
      <vt:lpstr>FTP Server Services </vt:lpstr>
      <vt:lpstr>FTP Server Services </vt:lpstr>
      <vt:lpstr>Conclusion &amp; 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Student’s Academic Performance using Data Mining</dc:title>
  <dc:creator>Mizan</dc:creator>
  <cp:lastModifiedBy>nahidrahman2015@gmail.com</cp:lastModifiedBy>
  <cp:revision>71</cp:revision>
  <dcterms:created xsi:type="dcterms:W3CDTF">2017-07-16T08:22:23Z</dcterms:created>
  <dcterms:modified xsi:type="dcterms:W3CDTF">2019-01-23T12:38:13Z</dcterms:modified>
</cp:coreProperties>
</file>