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7"/>
  </p:notesMasterIdLst>
  <p:sldIdLst>
    <p:sldId id="256" r:id="rId2"/>
    <p:sldId id="259" r:id="rId3"/>
    <p:sldId id="257" r:id="rId4"/>
    <p:sldId id="258" r:id="rId5"/>
    <p:sldId id="261" r:id="rId6"/>
    <p:sldId id="278" r:id="rId7"/>
    <p:sldId id="283" r:id="rId8"/>
    <p:sldId id="263" r:id="rId9"/>
    <p:sldId id="279" r:id="rId10"/>
    <p:sldId id="280" r:id="rId11"/>
    <p:sldId id="281" r:id="rId12"/>
    <p:sldId id="285" r:id="rId13"/>
    <p:sldId id="284" r:id="rId14"/>
    <p:sldId id="28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96F4C-756A-4A9E-AEA6-76F3657680A6}" type="datetimeFigureOut">
              <a:rPr lang="en-US" smtClean="0"/>
              <a:t>3/3/2020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EFC8FF-36F4-4255-A282-207E498D7F05}" type="slidenum">
              <a:rPr lang="en-US" smtClean="0"/>
              <a:t>‹#›</a:t>
            </a:fld>
            <a:endParaRPr lang="en-US"/>
          </a:p>
        </p:txBody>
      </p:sp>
    </p:spTree>
    <p:extLst>
      <p:ext uri="{BB962C8B-B14F-4D97-AF65-F5344CB8AC3E}">
        <p14:creationId xmlns:p14="http://schemas.microsoft.com/office/powerpoint/2010/main" val="392922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FC8FF-36F4-4255-A282-207E498D7F05}" type="slidenum">
              <a:rPr lang="en-US" smtClean="0"/>
              <a:t>1</a:t>
            </a:fld>
            <a:endParaRPr lang="en-US"/>
          </a:p>
        </p:txBody>
      </p:sp>
    </p:spTree>
    <p:extLst>
      <p:ext uri="{BB962C8B-B14F-4D97-AF65-F5344CB8AC3E}">
        <p14:creationId xmlns:p14="http://schemas.microsoft.com/office/powerpoint/2010/main" val="3044198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EFC8FF-36F4-4255-A282-207E498D7F05}" type="slidenum">
              <a:rPr lang="en-US" smtClean="0"/>
              <a:t>2</a:t>
            </a:fld>
            <a:endParaRPr lang="en-US"/>
          </a:p>
        </p:txBody>
      </p:sp>
    </p:spTree>
    <p:extLst>
      <p:ext uri="{BB962C8B-B14F-4D97-AF65-F5344CB8AC3E}">
        <p14:creationId xmlns:p14="http://schemas.microsoft.com/office/powerpoint/2010/main" val="3649248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1DA8BF7-26DB-4518-8E44-83555F592668}"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673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9348A9-A11E-4097-9C36-B13DD9028D0A}"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08019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A02445-11E2-4DF6-8F69-795A7002EEE4}"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8163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82BE27-3370-4E43-8450-E193721C494F}"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182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E50284-AA21-47B6-A8DF-A6C8ECF497BE}" type="datetime1">
              <a:rPr lang="en-US" smtClean="0"/>
              <a:t>3/3/2020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068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4F3D427-7233-4275-BDEA-380953076473}"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01104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E23D5E-A535-4046-9864-C97DFB97532B}" type="datetime1">
              <a:rPr lang="en-US" smtClean="0"/>
              <a:t>3/3/2020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065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9937652-55FD-4075-94BA-E5880C8A1500}" type="datetime1">
              <a:rPr lang="en-US" smtClean="0"/>
              <a:t>3/3/2020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0985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03B9D-8E51-430A-A654-60A7678F8606}" type="datetime1">
              <a:rPr lang="en-US" smtClean="0"/>
              <a:t>3/3/2020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3090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892C31-9F46-4EAD-AA85-0F4570D331EF}"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04802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DAD80-8F2E-4C70-B5E7-FB0B09ABBEC1}" type="datetime1">
              <a:rPr lang="en-US" smtClean="0"/>
              <a:t>3/3/2020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59615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3212E-99CF-4DE8-8134-F9B46E4CC199}" type="datetime1">
              <a:rPr lang="en-US" smtClean="0"/>
              <a:t>3/3/2020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14734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4349" y="256224"/>
            <a:ext cx="10457406" cy="1339403"/>
          </a:xfrm>
        </p:spPr>
        <p:txBody>
          <a:bodyPr>
            <a:normAutofit fontScale="90000"/>
          </a:bodyPr>
          <a:lstStyle/>
          <a:p>
            <a:r>
              <a:rPr lang="en-US" sz="3600" b="1" dirty="0"/>
              <a:t/>
            </a:r>
            <a:br>
              <a:rPr lang="en-US" sz="3600" b="1" dirty="0"/>
            </a:br>
            <a:r>
              <a:rPr lang="en-US" sz="3600" b="1" dirty="0"/>
              <a:t/>
            </a:r>
            <a:br>
              <a:rPr lang="en-US" sz="3600" b="1" dirty="0"/>
            </a:br>
            <a:r>
              <a:rPr lang="en-US" sz="3600" b="1" dirty="0"/>
              <a:t/>
            </a:r>
            <a:br>
              <a:rPr lang="en-US" sz="3600" b="1" dirty="0"/>
            </a:br>
            <a: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t>Farmer’s </a:t>
            </a:r>
            <a:r>
              <a:rPr lang="en-US" sz="4000" b="1" dirty="0" smtClean="0">
                <a:solidFill>
                  <a:schemeClr val="accent5">
                    <a:lumMod val="75000"/>
                  </a:schemeClr>
                </a:solidFill>
                <a:latin typeface="Times New Roman" panose="02020603050405020304" pitchFamily="18" charset="0"/>
                <a:cs typeface="Times New Roman" panose="02020603050405020304" pitchFamily="18" charset="0"/>
              </a:rPr>
              <a:t>Field App</a:t>
            </a:r>
            <a:endParaRPr lang="en-US" dirty="0"/>
          </a:p>
        </p:txBody>
      </p:sp>
      <p:sp>
        <p:nvSpPr>
          <p:cNvPr id="3" name="Subtitle 2"/>
          <p:cNvSpPr>
            <a:spLocks noGrp="1"/>
          </p:cNvSpPr>
          <p:nvPr>
            <p:ph type="subTitle" idx="1"/>
          </p:nvPr>
        </p:nvSpPr>
        <p:spPr>
          <a:xfrm>
            <a:off x="1507066" y="2781837"/>
            <a:ext cx="9285429" cy="3232596"/>
          </a:xfrm>
        </p:spPr>
        <p:txBody>
          <a:bodyPr>
            <a:normAutofit/>
          </a:bodyPr>
          <a:lstStyle/>
          <a:p>
            <a:pPr algn="ctr"/>
            <a:r>
              <a:rPr lang="en-US" sz="2000" dirty="0">
                <a:solidFill>
                  <a:schemeClr val="accent2">
                    <a:lumMod val="50000"/>
                  </a:schemeClr>
                </a:solidFill>
              </a:rPr>
              <a:t> </a:t>
            </a:r>
          </a:p>
        </p:txBody>
      </p:sp>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5654480" y="3878705"/>
            <a:ext cx="990600" cy="103886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021185917"/>
              </p:ext>
            </p:extLst>
          </p:nvPr>
        </p:nvGraphicFramePr>
        <p:xfrm>
          <a:off x="2238513" y="2462665"/>
          <a:ext cx="8127999" cy="338328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818419">
                <a:tc>
                  <a:txBody>
                    <a:bodyPr/>
                    <a:lstStyle/>
                    <a:p>
                      <a:pPr algn="ctr"/>
                      <a:r>
                        <a:rPr lang="en-US" sz="1800" b="1" dirty="0">
                          <a:solidFill>
                            <a:schemeClr val="accent6">
                              <a:lumMod val="50000"/>
                            </a:schemeClr>
                          </a:solidFill>
                          <a:latin typeface="Times New Roman" panose="02020603050405020304" pitchFamily="18" charset="0"/>
                          <a:cs typeface="Times New Roman" panose="02020603050405020304" pitchFamily="18" charset="0"/>
                        </a:rPr>
                        <a:t>Presented by</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Md. Monir Ahammod</a:t>
                      </a:r>
                    </a:p>
                    <a:p>
                      <a:pPr algn="ct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16CSE061</a:t>
                      </a:r>
                    </a:p>
                    <a:p>
                      <a:pPr algn="ctr"/>
                      <a:r>
                        <a:rPr lang="en-US" sz="1800" dirty="0" err="1" smtClean="0">
                          <a:solidFill>
                            <a:schemeClr val="accent6">
                              <a:lumMod val="50000"/>
                            </a:schemeClr>
                          </a:solidFill>
                          <a:latin typeface="Times New Roman" panose="02020603050405020304" pitchFamily="18" charset="0"/>
                          <a:cs typeface="Times New Roman" panose="02020603050405020304" pitchFamily="18" charset="0"/>
                        </a:rPr>
                        <a:t>Kanon</a:t>
                      </a: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 Chakma</a:t>
                      </a:r>
                    </a:p>
                    <a:p>
                      <a:pPr algn="ct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16CSE0</a:t>
                      </a:r>
                    </a:p>
                    <a:p>
                      <a:pPr algn="ctr"/>
                      <a:r>
                        <a:rPr lang="en-US" sz="1800" dirty="0" err="1" smtClean="0">
                          <a:solidFill>
                            <a:schemeClr val="accent6">
                              <a:lumMod val="50000"/>
                            </a:schemeClr>
                          </a:solidFill>
                          <a:latin typeface="Times New Roman" panose="02020603050405020304" pitchFamily="18" charset="0"/>
                          <a:cs typeface="Times New Roman" panose="02020603050405020304" pitchFamily="18" charset="0"/>
                        </a:rPr>
                        <a:t>Ekramul</a:t>
                      </a: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 Islam</a:t>
                      </a:r>
                    </a:p>
                    <a:p>
                      <a:pPr algn="ct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16CSE062</a:t>
                      </a:r>
                    </a:p>
                    <a:p>
                      <a:pPr algn="ctr"/>
                      <a:r>
                        <a:rPr lang="en-US" sz="1800" baseline="0" dirty="0" err="1" smtClean="0">
                          <a:solidFill>
                            <a:schemeClr val="accent6">
                              <a:lumMod val="50000"/>
                            </a:schemeClr>
                          </a:solidFill>
                          <a:latin typeface="Times New Roman" panose="02020603050405020304" pitchFamily="18" charset="0"/>
                          <a:cs typeface="Times New Roman" panose="02020603050405020304" pitchFamily="18" charset="0"/>
                        </a:rPr>
                        <a:t>Rashedul</a:t>
                      </a: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 Hasan </a:t>
                      </a:r>
                    </a:p>
                    <a:p>
                      <a:pPr algn="ct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16CSE063</a:t>
                      </a:r>
                    </a:p>
                    <a:p>
                      <a:pPr algn="ct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Anil </a:t>
                      </a:r>
                      <a:r>
                        <a:rPr lang="en-US" sz="1800" baseline="0" dirty="0" err="1" smtClean="0">
                          <a:solidFill>
                            <a:schemeClr val="accent6">
                              <a:lumMod val="50000"/>
                            </a:schemeClr>
                          </a:solidFill>
                          <a:latin typeface="Times New Roman" panose="02020603050405020304" pitchFamily="18" charset="0"/>
                          <a:cs typeface="Times New Roman" panose="02020603050405020304" pitchFamily="18" charset="0"/>
                        </a:rPr>
                        <a:t>Kamati</a:t>
                      </a:r>
                      <a:endPar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16CSE060</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CSE,BSMRSTU </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txBody>
                  <a:tcPr/>
                </a:tc>
                <a:tc>
                  <a:txBody>
                    <a:bodyPr/>
                    <a:lstStyle/>
                    <a:p>
                      <a:pPr algn="ct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1800" b="1" dirty="0">
                          <a:solidFill>
                            <a:schemeClr val="accent6">
                              <a:lumMod val="50000"/>
                            </a:schemeClr>
                          </a:solidFill>
                          <a:latin typeface="Times New Roman" panose="02020603050405020304" pitchFamily="18" charset="0"/>
                          <a:cs typeface="Times New Roman" panose="02020603050405020304" pitchFamily="18" charset="0"/>
                        </a:rPr>
                        <a:t>Supervised by</a:t>
                      </a:r>
                    </a:p>
                    <a:p>
                      <a:pPr algn="ctr"/>
                      <a:r>
                        <a:rPr lang="en-US" sz="1800" dirty="0" err="1" smtClean="0">
                          <a:solidFill>
                            <a:schemeClr val="accent6">
                              <a:lumMod val="50000"/>
                            </a:schemeClr>
                          </a:solidFill>
                          <a:latin typeface="Times New Roman" panose="02020603050405020304" pitchFamily="18" charset="0"/>
                          <a:cs typeface="Times New Roman" panose="02020603050405020304" pitchFamily="18" charset="0"/>
                        </a:rPr>
                        <a:t>Sakifa</a:t>
                      </a:r>
                      <a:r>
                        <a:rPr lang="en-US" sz="1800" baseline="0" dirty="0" smtClean="0">
                          <a:solidFill>
                            <a:schemeClr val="accent6">
                              <a:lumMod val="50000"/>
                            </a:schemeClr>
                          </a:solidFill>
                          <a:latin typeface="Times New Roman" panose="02020603050405020304" pitchFamily="18" charset="0"/>
                          <a:cs typeface="Times New Roman" panose="02020603050405020304" pitchFamily="18" charset="0"/>
                        </a:rPr>
                        <a:t> </a:t>
                      </a:r>
                      <a:r>
                        <a:rPr lang="en-US" sz="1800" baseline="0" dirty="0" err="1" smtClean="0">
                          <a:solidFill>
                            <a:schemeClr val="accent6">
                              <a:lumMod val="50000"/>
                            </a:schemeClr>
                          </a:solidFill>
                          <a:latin typeface="Times New Roman" panose="02020603050405020304" pitchFamily="18" charset="0"/>
                          <a:cs typeface="Times New Roman" panose="02020603050405020304" pitchFamily="18" charset="0"/>
                        </a:rPr>
                        <a:t>Akter</a:t>
                      </a:r>
                      <a:r>
                        <a:rPr lang="en-US" sz="1800" dirty="0" smtClean="0">
                          <a:solidFill>
                            <a:schemeClr val="accent6">
                              <a:lumMod val="50000"/>
                            </a:schemeClr>
                          </a:solidFill>
                          <a:latin typeface="Times New Roman" panose="02020603050405020304" pitchFamily="18" charset="0"/>
                          <a:cs typeface="Times New Roman" panose="02020603050405020304" pitchFamily="18" charset="0"/>
                        </a:rPr>
                        <a:t> </a:t>
                      </a:r>
                      <a:endParaRPr lang="en-US" sz="1800" dirty="0">
                        <a:solidFill>
                          <a:schemeClr val="accent6">
                            <a:lumMod val="50000"/>
                          </a:schemeClr>
                        </a:solidFill>
                        <a:latin typeface="Times New Roman" panose="02020603050405020304" pitchFamily="18" charset="0"/>
                        <a:cs typeface="Times New Roman" panose="02020603050405020304" pitchFamily="18" charset="0"/>
                      </a:endParaRP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Lecturer,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Department of Computer Science and Engineering </a:t>
                      </a:r>
                    </a:p>
                    <a:p>
                      <a:pPr algn="ctr"/>
                      <a:r>
                        <a:rPr lang="en-US" sz="1800" dirty="0">
                          <a:solidFill>
                            <a:schemeClr val="accent6">
                              <a:lumMod val="50000"/>
                            </a:schemeClr>
                          </a:solidFill>
                          <a:latin typeface="Times New Roman" panose="02020603050405020304" pitchFamily="18" charset="0"/>
                          <a:cs typeface="Times New Roman" panose="02020603050405020304" pitchFamily="18" charset="0"/>
                        </a:rPr>
                        <a:t>BSMRSTU</a:t>
                      </a:r>
                    </a:p>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sp>
        <p:nvSpPr>
          <p:cNvPr id="9" name="TextBox 8"/>
          <p:cNvSpPr txBox="1"/>
          <p:nvPr/>
        </p:nvSpPr>
        <p:spPr>
          <a:xfrm>
            <a:off x="8883188" y="6319856"/>
            <a:ext cx="3308812" cy="400110"/>
          </a:xfrm>
          <a:prstGeom prst="rect">
            <a:avLst/>
          </a:prstGeom>
          <a:noFill/>
        </p:spPr>
        <p:txBody>
          <a:bodyPr wrap="square" rtlCol="0">
            <a:spAutoFit/>
          </a:bodyPr>
          <a:lstStyle/>
          <a:p>
            <a:r>
              <a:rPr lang="en-US" sz="2000" b="1" dirty="0">
                <a:latin typeface="Agency FB" panose="020B0503020202020204" pitchFamily="34" charset="0"/>
                <a:cs typeface="Times New Roman" panose="02020603050405020304" pitchFamily="18" charset="0"/>
              </a:rPr>
              <a:t>Computer Science and Engineering</a:t>
            </a:r>
          </a:p>
        </p:txBody>
      </p:sp>
      <p:sp>
        <p:nvSpPr>
          <p:cNvPr id="10" name="Rectangle 9"/>
          <p:cNvSpPr/>
          <p:nvPr/>
        </p:nvSpPr>
        <p:spPr>
          <a:xfrm>
            <a:off x="0" y="1918952"/>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Rectangle 10"/>
          <p:cNvSpPr/>
          <p:nvPr/>
        </p:nvSpPr>
        <p:spPr>
          <a:xfrm>
            <a:off x="0" y="6246055"/>
            <a:ext cx="12192000" cy="73801"/>
          </a:xfrm>
          <a:prstGeom prst="rect">
            <a:avLst/>
          </a:prstGeom>
          <a:solidFill>
            <a:schemeClr val="tx1">
              <a:lumMod val="50000"/>
              <a:lumOff val="50000"/>
            </a:schemeClr>
          </a:solidFill>
          <a:ln>
            <a:solidFill>
              <a:schemeClr val="bg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4" name="Footer Placeholder 13"/>
          <p:cNvSpPr>
            <a:spLocks noGrp="1"/>
          </p:cNvSpPr>
          <p:nvPr>
            <p:ph type="ftr" sz="quarter" idx="11"/>
          </p:nvPr>
        </p:nvSpPr>
        <p:spPr/>
        <p:txBody>
          <a:bodyPr/>
          <a:lstStyle/>
          <a:p>
            <a:r>
              <a:rPr lang="en-US" dirty="0"/>
              <a:t>1</a:t>
            </a:r>
          </a:p>
        </p:txBody>
      </p:sp>
    </p:spTree>
    <p:extLst>
      <p:ext uri="{BB962C8B-B14F-4D97-AF65-F5344CB8AC3E}">
        <p14:creationId xmlns:p14="http://schemas.microsoft.com/office/powerpoint/2010/main" val="3253117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ight Arrow 8"/>
          <p:cNvSpPr/>
          <p:nvPr/>
        </p:nvSpPr>
        <p:spPr>
          <a:xfrm>
            <a:off x="5943600" y="3037695"/>
            <a:ext cx="927463"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818" y="1065017"/>
            <a:ext cx="2949811" cy="491635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034" y="957359"/>
            <a:ext cx="2848429" cy="4747382"/>
          </a:xfrm>
          <a:prstGeom prst="rect">
            <a:avLst/>
          </a:prstGeom>
        </p:spPr>
      </p:pic>
      <p:sp>
        <p:nvSpPr>
          <p:cNvPr id="11" name="TextBox 10"/>
          <p:cNvSpPr txBox="1"/>
          <p:nvPr/>
        </p:nvSpPr>
        <p:spPr>
          <a:xfrm>
            <a:off x="394392" y="937283"/>
            <a:ext cx="1895455" cy="523220"/>
          </a:xfrm>
          <a:prstGeom prst="rect">
            <a:avLst/>
          </a:prstGeom>
          <a:noFill/>
        </p:spPr>
        <p:txBody>
          <a:bodyPr wrap="none" rtlCol="0">
            <a:spAutoFit/>
          </a:bodyPr>
          <a:lstStyle/>
          <a:p>
            <a:r>
              <a:rPr lang="en-US" sz="2800" b="1" dirty="0" smtClean="0"/>
              <a:t>Query Page</a:t>
            </a:r>
            <a:endParaRPr lang="en-US" sz="2800" b="1" dirty="0"/>
          </a:p>
        </p:txBody>
      </p:sp>
    </p:spTree>
    <p:extLst>
      <p:ext uri="{BB962C8B-B14F-4D97-AF65-F5344CB8AC3E}">
        <p14:creationId xmlns:p14="http://schemas.microsoft.com/office/powerpoint/2010/main" val="550689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ight Arrow 8"/>
          <p:cNvSpPr/>
          <p:nvPr/>
        </p:nvSpPr>
        <p:spPr>
          <a:xfrm>
            <a:off x="4313189" y="2991394"/>
            <a:ext cx="705394"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3602" y="1635329"/>
            <a:ext cx="2678147" cy="4567496"/>
          </a:xfrm>
          <a:prstGeom prst="rect">
            <a:avLst/>
          </a:prstGeom>
        </p:spPr>
      </p:pic>
      <p:sp>
        <p:nvSpPr>
          <p:cNvPr id="3" name="TextBox 2"/>
          <p:cNvSpPr txBox="1"/>
          <p:nvPr/>
        </p:nvSpPr>
        <p:spPr>
          <a:xfrm>
            <a:off x="1244600" y="883028"/>
            <a:ext cx="2678147" cy="523220"/>
          </a:xfrm>
          <a:prstGeom prst="rect">
            <a:avLst/>
          </a:prstGeom>
          <a:noFill/>
        </p:spPr>
        <p:txBody>
          <a:bodyPr wrap="square" rtlCol="0">
            <a:spAutoFit/>
          </a:bodyPr>
          <a:lstStyle/>
          <a:p>
            <a:r>
              <a:rPr lang="en-US" sz="2800" b="1" dirty="0" smtClean="0"/>
              <a:t>Navigation bar</a:t>
            </a:r>
            <a:endParaRPr lang="en-US" sz="28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8583" y="861872"/>
            <a:ext cx="3106783" cy="517797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0760" y="883028"/>
            <a:ext cx="2802075" cy="4670125"/>
          </a:xfrm>
          <a:prstGeom prst="rect">
            <a:avLst/>
          </a:prstGeom>
        </p:spPr>
      </p:pic>
      <p:sp>
        <p:nvSpPr>
          <p:cNvPr id="11" name="Right Arrow 10"/>
          <p:cNvSpPr/>
          <p:nvPr/>
        </p:nvSpPr>
        <p:spPr>
          <a:xfrm>
            <a:off x="8281851" y="2991394"/>
            <a:ext cx="548909" cy="459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9927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Implementation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a:bodyPr>
          <a:lstStyle/>
          <a:p>
            <a:pPr marL="514350" indent="-514350">
              <a:buFont typeface="+mj-lt"/>
              <a:buAutoNum type="arabicPeriod"/>
            </a:pPr>
            <a:r>
              <a:rPr lang="en-US" dirty="0" smtClean="0"/>
              <a:t>First In Android Studio </a:t>
            </a:r>
            <a:r>
              <a:rPr lang="en-US" smtClean="0"/>
              <a:t>we design  </a:t>
            </a:r>
          </a:p>
          <a:p>
            <a:pPr marL="514350" indent="-514350">
              <a:buFont typeface="+mj-lt"/>
              <a:buAutoNum type="arabicPeriod"/>
            </a:pPr>
            <a:r>
              <a:rPr lang="en-US" dirty="0" smtClean="0"/>
              <a:t>Names </a:t>
            </a:r>
            <a:r>
              <a:rPr lang="en-US" dirty="0"/>
              <a:t>and symptoms of diseases of major crops of Bangladesh are accurately described from reliable </a:t>
            </a:r>
          </a:p>
          <a:p>
            <a:pPr marL="514350" indent="-514350">
              <a:buFont typeface="+mj-lt"/>
              <a:buAutoNum type="arabicPeriod"/>
            </a:pPr>
            <a:r>
              <a:rPr lang="en-US" dirty="0"/>
              <a:t>Each problem has a picture attached so that the farmers can confirm the problem even after seeing the picture. </a:t>
            </a:r>
          </a:p>
          <a:p>
            <a:pPr marL="514350" indent="-514350">
              <a:buFont typeface="+mj-lt"/>
              <a:buAutoNum type="arabicPeriod"/>
            </a:pPr>
            <a:r>
              <a:rPr lang="en-US" dirty="0"/>
              <a:t>The solution to each problem is clearly written.   </a:t>
            </a:r>
          </a:p>
          <a:p>
            <a:pPr marL="514350" indent="-514350">
              <a:buFont typeface="+mj-lt"/>
              <a:buAutoNum type="arabicPeriod"/>
            </a:pPr>
            <a:r>
              <a:rPr lang="en-US" dirty="0"/>
              <a:t>Environmentally friendly</a:t>
            </a:r>
          </a:p>
          <a:p>
            <a:pPr marL="514350" indent="-514350">
              <a:buFont typeface="+mj-lt"/>
              <a:buAutoNum type="arabicPeriod"/>
            </a:pPr>
            <a:r>
              <a:rPr lang="en-US" dirty="0"/>
              <a:t>Farmer-friendly</a:t>
            </a:r>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108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fontScale="92500"/>
          </a:bodyPr>
          <a:lstStyle/>
          <a:p>
            <a:pPr>
              <a:buFont typeface="Wingdings" panose="05000000000000000000" pitchFamily="2" charset="2"/>
              <a:buChar char="Ø"/>
            </a:pPr>
            <a:r>
              <a:rPr lang="en-US" dirty="0" smtClean="0"/>
              <a:t>By </a:t>
            </a:r>
            <a:r>
              <a:rPr lang="en-US" dirty="0"/>
              <a:t>using this app, our farmer can produce a huge crops as well as they fulfill their demand. But before </a:t>
            </a:r>
            <a:r>
              <a:rPr lang="en-US" dirty="0" smtClean="0"/>
              <a:t>they </a:t>
            </a:r>
            <a:r>
              <a:rPr lang="en-US" dirty="0"/>
              <a:t>did not </a:t>
            </a:r>
            <a:r>
              <a:rPr lang="en-US" dirty="0" smtClean="0"/>
              <a:t>produce </a:t>
            </a:r>
            <a:r>
              <a:rPr lang="en-US" dirty="0"/>
              <a:t>whatever they wanted.</a:t>
            </a:r>
          </a:p>
          <a:p>
            <a:pPr>
              <a:buFont typeface="Wingdings" panose="05000000000000000000" pitchFamily="2" charset="2"/>
              <a:buChar char="Ø"/>
            </a:pPr>
            <a:r>
              <a:rPr lang="en-US" dirty="0"/>
              <a:t>Because </a:t>
            </a:r>
            <a:r>
              <a:rPr lang="en-US" dirty="0" smtClean="0"/>
              <a:t>that </a:t>
            </a:r>
            <a:r>
              <a:rPr lang="en-US" dirty="0" smtClean="0"/>
              <a:t> </a:t>
            </a:r>
            <a:r>
              <a:rPr lang="en-US" dirty="0"/>
              <a:t>time, they did not know what type of diseases had </a:t>
            </a:r>
            <a:r>
              <a:rPr lang="en-US" dirty="0" err="1" smtClean="0"/>
              <a:t>occured</a:t>
            </a:r>
            <a:r>
              <a:rPr lang="en-US" dirty="0" smtClean="0"/>
              <a:t> </a:t>
            </a:r>
            <a:r>
              <a:rPr lang="en-US" dirty="0"/>
              <a:t>as well as what type of step they </a:t>
            </a:r>
            <a:r>
              <a:rPr lang="en-US" dirty="0" smtClean="0"/>
              <a:t>could </a:t>
            </a:r>
            <a:r>
              <a:rPr lang="en-US" dirty="0"/>
              <a:t>take against </a:t>
            </a:r>
            <a:r>
              <a:rPr lang="en-US" dirty="0" smtClean="0"/>
              <a:t>that diseases.</a:t>
            </a:r>
            <a:endParaRPr lang="en-US" dirty="0"/>
          </a:p>
          <a:p>
            <a:pPr>
              <a:buFont typeface="Wingdings" panose="05000000000000000000" pitchFamily="2" charset="2"/>
              <a:buChar char="Ø"/>
            </a:pPr>
            <a:r>
              <a:rPr lang="en-US" dirty="0"/>
              <a:t>But now a days , our farmer easily find out the diseases and they would take action against these.</a:t>
            </a:r>
          </a:p>
          <a:p>
            <a:pPr>
              <a:buFont typeface="Wingdings" panose="05000000000000000000" pitchFamily="2" charset="2"/>
              <a:buChar char="Ø"/>
            </a:pPr>
            <a:endParaRPr lang="en-US" dirty="0"/>
          </a:p>
          <a:p>
            <a:r>
              <a:rPr lang="en-US" dirty="0" smtClean="0"/>
              <a:t>After </a:t>
            </a:r>
            <a:r>
              <a:rPr lang="en-US" dirty="0"/>
              <a:t>all ,by using </a:t>
            </a:r>
            <a:r>
              <a:rPr lang="en-US" dirty="0" smtClean="0"/>
              <a:t>this </a:t>
            </a:r>
            <a:r>
              <a:rPr lang="en-US" dirty="0"/>
              <a:t>app our farmer </a:t>
            </a:r>
            <a:r>
              <a:rPr lang="en-US" dirty="0" smtClean="0"/>
              <a:t>would </a:t>
            </a:r>
            <a:r>
              <a:rPr lang="en-US" dirty="0"/>
              <a:t>gather much </a:t>
            </a:r>
            <a:r>
              <a:rPr lang="en-US" dirty="0" smtClean="0"/>
              <a:t>knowledge      about farming. </a:t>
            </a:r>
            <a:endParaRPr lang="en-US" dirty="0"/>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53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2060" y="396456"/>
            <a:ext cx="8596668" cy="832834"/>
          </a:xfrm>
        </p:spPr>
        <p:txBody>
          <a:bodyPr/>
          <a:lstStyle/>
          <a:p>
            <a:pPr algn="ctr"/>
            <a:r>
              <a:rPr lang="en-US" dirty="0" smtClean="0">
                <a:latin typeface="Times New Roman" panose="02020603050405020304" pitchFamily="18" charset="0"/>
                <a:cs typeface="Times New Roman" panose="02020603050405020304" pitchFamily="18" charset="0"/>
              </a:rPr>
              <a:t>Future </a:t>
            </a:r>
            <a:r>
              <a:rPr lang="en-US" dirty="0">
                <a:latin typeface="Times New Roman" panose="02020603050405020304" pitchFamily="18" charset="0"/>
                <a:cs typeface="Times New Roman" panose="02020603050405020304" pitchFamily="18" charset="0"/>
              </a:rPr>
              <a:t>work</a:t>
            </a:r>
          </a:p>
        </p:txBody>
      </p:sp>
      <p:sp>
        <p:nvSpPr>
          <p:cNvPr id="3" name="Content Placeholder 2"/>
          <p:cNvSpPr>
            <a:spLocks noGrp="1"/>
          </p:cNvSpPr>
          <p:nvPr>
            <p:ph idx="1"/>
          </p:nvPr>
        </p:nvSpPr>
        <p:spPr>
          <a:xfrm>
            <a:off x="1202028" y="1366264"/>
            <a:ext cx="9787944" cy="3839075"/>
          </a:xfrm>
        </p:spPr>
        <p:txBody>
          <a:bodyPr/>
          <a:lstStyle/>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smtClean="0"/>
              <a:t> </a:t>
            </a:r>
            <a:r>
              <a:rPr lang="en-US" dirty="0" smtClean="0"/>
              <a:t>In future we will add ‘image processing’ </a:t>
            </a:r>
            <a:r>
              <a:rPr lang="en-US" dirty="0"/>
              <a:t>in these </a:t>
            </a:r>
            <a:r>
              <a:rPr lang="en-US" dirty="0" smtClean="0"/>
              <a:t>app.</a:t>
            </a:r>
            <a:endParaRPr lang="en-US" dirty="0"/>
          </a:p>
          <a:p>
            <a:pPr>
              <a:buFont typeface="Wingdings" panose="05000000000000000000" pitchFamily="2" charset="2"/>
              <a:buChar char="v"/>
            </a:pPr>
            <a:r>
              <a:rPr lang="en-US" dirty="0" smtClean="0"/>
              <a:t> </a:t>
            </a:r>
            <a:r>
              <a:rPr lang="en-US" dirty="0" smtClean="0"/>
              <a:t>Add</a:t>
            </a:r>
            <a:r>
              <a:rPr lang="en-US" dirty="0" smtClean="0"/>
              <a:t> </a:t>
            </a:r>
            <a:r>
              <a:rPr lang="en-US" dirty="0"/>
              <a:t>more information in future </a:t>
            </a:r>
            <a:r>
              <a:rPr lang="en-US" dirty="0" smtClean="0"/>
              <a:t>such </a:t>
            </a:r>
            <a:r>
              <a:rPr lang="en-US" dirty="0"/>
              <a:t>type of field crops</a:t>
            </a:r>
          </a:p>
          <a:p>
            <a:pPr>
              <a:buFont typeface="Wingdings" panose="05000000000000000000" pitchFamily="2" charset="2"/>
              <a:buChar char="v"/>
            </a:pPr>
            <a:r>
              <a:rPr lang="en-US" dirty="0" smtClean="0"/>
              <a:t> User </a:t>
            </a:r>
            <a:r>
              <a:rPr lang="en-US" dirty="0"/>
              <a:t>interface will more </a:t>
            </a:r>
            <a:r>
              <a:rPr lang="en-US" dirty="0" smtClean="0"/>
              <a:t>efficiently.</a:t>
            </a:r>
          </a:p>
          <a:p>
            <a:pPr>
              <a:buFont typeface="Wingdings" panose="05000000000000000000" pitchFamily="2" charset="2"/>
              <a:buChar char="v"/>
            </a:pPr>
            <a:r>
              <a:rPr lang="en-US" dirty="0" smtClean="0"/>
              <a:t> User can Connect ‘Agriculture Officer’ more easily.</a:t>
            </a:r>
            <a:endParaRPr lang="en-US" dirty="0"/>
          </a:p>
        </p:txBody>
      </p:sp>
      <p:sp>
        <p:nvSpPr>
          <p:cNvPr id="6" name="Footer Placeholder 5"/>
          <p:cNvSpPr>
            <a:spLocks noGrp="1"/>
          </p:cNvSpPr>
          <p:nvPr>
            <p:ph type="ftr" sz="quarter" idx="11"/>
          </p:nvPr>
        </p:nvSpPr>
        <p:spPr/>
        <p:txBody>
          <a:bodyPr/>
          <a:lstStyle/>
          <a:p>
            <a:r>
              <a:rPr lang="en-US" dirty="0"/>
              <a:t>9</a:t>
            </a:r>
          </a:p>
        </p:txBody>
      </p:sp>
      <p:sp>
        <p:nvSpPr>
          <p:cNvPr id="5" name="Rectangle 4"/>
          <p:cNvSpPr/>
          <p:nvPr/>
        </p:nvSpPr>
        <p:spPr>
          <a:xfrm>
            <a:off x="0" y="1183571"/>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82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83877"/>
            <a:ext cx="10515600" cy="3293086"/>
          </a:xfrm>
        </p:spPr>
        <p:txBody>
          <a:bodyPr>
            <a:normAutofit/>
          </a:bodyPr>
          <a:lstStyle/>
          <a:p>
            <a:pPr marL="0" indent="0" algn="ctr">
              <a:buNone/>
            </a:pPr>
            <a:r>
              <a:rPr lang="en-US" sz="4400" dirty="0">
                <a:latin typeface="Times New Roman" panose="02020603050405020304" pitchFamily="18" charset="0"/>
                <a:cs typeface="Times New Roman" panose="02020603050405020304" pitchFamily="18" charset="0"/>
              </a:rPr>
              <a:t>Thanks All</a:t>
            </a:r>
          </a:p>
        </p:txBody>
      </p:sp>
      <p:sp>
        <p:nvSpPr>
          <p:cNvPr id="6" name="Footer Placeholder 5"/>
          <p:cNvSpPr>
            <a:spLocks noGrp="1"/>
          </p:cNvSpPr>
          <p:nvPr>
            <p:ph type="ftr" sz="quarter" idx="11"/>
          </p:nvPr>
        </p:nvSpPr>
        <p:spPr/>
        <p:txBody>
          <a:bodyPr/>
          <a:lstStyle/>
          <a:p>
            <a:r>
              <a:rPr lang="en-US" dirty="0"/>
              <a:t>12</a:t>
            </a:r>
          </a:p>
        </p:txBody>
      </p:sp>
    </p:spTree>
    <p:extLst>
      <p:ext uri="{BB962C8B-B14F-4D97-AF65-F5344CB8AC3E}">
        <p14:creationId xmlns:p14="http://schemas.microsoft.com/office/powerpoint/2010/main" val="208629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59913" y="467933"/>
            <a:ext cx="9213641" cy="807076"/>
          </a:xfrm>
        </p:spPr>
        <p:txBody>
          <a:bodyPr/>
          <a:lstStyle/>
          <a:p>
            <a:pPr algn="ctr"/>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2318198" y="1687132"/>
            <a:ext cx="6955804" cy="4559122"/>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Objective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Conclusion &amp; Future work</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References</a:t>
            </a:r>
          </a:p>
          <a:p>
            <a:endParaRPr lang="en-US" dirty="0"/>
          </a:p>
        </p:txBody>
      </p:sp>
      <p:sp>
        <p:nvSpPr>
          <p:cNvPr id="6" name="Footer Placeholder 5"/>
          <p:cNvSpPr>
            <a:spLocks noGrp="1"/>
          </p:cNvSpPr>
          <p:nvPr>
            <p:ph type="ftr" sz="quarter" idx="11"/>
          </p:nvPr>
        </p:nvSpPr>
        <p:spPr/>
        <p:txBody>
          <a:bodyPr/>
          <a:lstStyle/>
          <a:p>
            <a:r>
              <a:rPr lang="en-US" dirty="0"/>
              <a:t>2</a:t>
            </a:r>
          </a:p>
        </p:txBody>
      </p:sp>
      <p:sp>
        <p:nvSpPr>
          <p:cNvPr id="7" name="Rectangle 6"/>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653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2457" y="357299"/>
            <a:ext cx="8596668" cy="922986"/>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03371" y="818792"/>
            <a:ext cx="11388331" cy="5188866"/>
          </a:xfrm>
        </p:spPr>
        <p:txBody>
          <a:bodyPr>
            <a:normAutofit/>
          </a:bodyPr>
          <a:lstStyle/>
          <a:p>
            <a:pPr>
              <a:lnSpc>
                <a:spcPct val="150000"/>
              </a:lnSpc>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US" sz="3000" dirty="0" smtClean="0"/>
              <a:t>‘ Farmer’s Field ‘ is a digital system of plants problem identification .</a:t>
            </a:r>
          </a:p>
          <a:p>
            <a:pPr>
              <a:lnSpc>
                <a:spcPct val="100000"/>
              </a:lnSpc>
              <a:buFont typeface="Wingdings" panose="05000000000000000000" pitchFamily="2" charset="2"/>
              <a:buChar char="Ø"/>
            </a:pPr>
            <a:r>
              <a:rPr lang="en-US" sz="3000" dirty="0" smtClean="0">
                <a:cs typeface="Times New Roman" panose="02020603050405020304" pitchFamily="18" charset="0"/>
              </a:rPr>
              <a:t> </a:t>
            </a:r>
            <a:r>
              <a:rPr lang="en-US" sz="3000" dirty="0"/>
              <a:t>It is a digital attempt to quickly and effectively solve many problems related to </a:t>
            </a:r>
            <a:r>
              <a:rPr lang="en-US" sz="3000" dirty="0" smtClean="0"/>
              <a:t>farming. </a:t>
            </a:r>
          </a:p>
          <a:p>
            <a:pPr>
              <a:lnSpc>
                <a:spcPct val="100000"/>
              </a:lnSpc>
              <a:buFont typeface="Wingdings" panose="05000000000000000000" pitchFamily="2" charset="2"/>
              <a:buChar char="Ø"/>
            </a:pPr>
            <a:r>
              <a:rPr lang="en-US" sz="3000" dirty="0" smtClean="0"/>
              <a:t>It is designed with so many pictures so that farmer’s can identify   problem by seeing  pictures.</a:t>
            </a:r>
            <a:endParaRPr lang="en-US" sz="3000" dirty="0"/>
          </a:p>
          <a:p>
            <a:pPr>
              <a:lnSpc>
                <a:spcPct val="100000"/>
              </a:lnSpc>
              <a:buFont typeface="Wingdings" panose="05000000000000000000" pitchFamily="2" charset="2"/>
              <a:buChar char="Ø"/>
            </a:pPr>
            <a:r>
              <a:rPr lang="en-US" sz="3000" dirty="0"/>
              <a:t>It has been made to rationalize the problems of crop-related </a:t>
            </a:r>
            <a:r>
              <a:rPr lang="en-US" sz="3000" dirty="0" smtClean="0"/>
              <a:t> problems</a:t>
            </a:r>
            <a:r>
              <a:rPr lang="en-US" sz="3000" dirty="0"/>
              <a:t>.  So the farmer can easily identify his problem.</a:t>
            </a:r>
            <a:endParaRPr lang="en-US" sz="3000" dirty="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3</a:t>
            </a:r>
          </a:p>
        </p:txBody>
      </p:sp>
      <p:sp>
        <p:nvSpPr>
          <p:cNvPr id="5" name="Rectangle 4"/>
          <p:cNvSpPr/>
          <p:nvPr/>
        </p:nvSpPr>
        <p:spPr>
          <a:xfrm>
            <a:off x="0" y="125742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8069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84484" y="313386"/>
            <a:ext cx="8596668" cy="961623"/>
          </a:xfrm>
        </p:spPr>
        <p:txBody>
          <a:bodyPr/>
          <a:lstStyle/>
          <a:p>
            <a:pPr algn="ctr"/>
            <a:r>
              <a:rPr lang="en-US"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a:xfrm>
            <a:off x="976647" y="1640010"/>
            <a:ext cx="10238706" cy="4351338"/>
          </a:xfrm>
        </p:spPr>
        <p:txBody>
          <a:bodyPr>
            <a:normAutofit/>
          </a:bodyPr>
          <a:lstStyle/>
          <a:p>
            <a:pPr>
              <a:lnSpc>
                <a:spcPct val="100000"/>
              </a:lnSpc>
              <a:buFont typeface="Wingdings" panose="05000000000000000000" pitchFamily="2" charset="2"/>
              <a:buChar char="Ø"/>
            </a:pPr>
            <a:r>
              <a:rPr lang="en-US" dirty="0"/>
              <a:t> Here, the farmer himself can identify his problem by clicking here and clicking on the picture will solve the problem. Here are the problems that are caused by field crops, vegetables, fruits and other plant diseases, pests, insect deficiencies or other causes</a:t>
            </a:r>
            <a:r>
              <a:rPr lang="en-US" dirty="0" smtClean="0"/>
              <a:t>.</a:t>
            </a:r>
          </a:p>
          <a:p>
            <a:pPr marL="0" indent="0">
              <a:lnSpc>
                <a:spcPct val="100000"/>
              </a:lnSpc>
              <a:buNone/>
            </a:pPr>
            <a:endParaRPr lang="en-US" dirty="0"/>
          </a:p>
          <a:p>
            <a:pPr>
              <a:lnSpc>
                <a:spcPct val="100000"/>
              </a:lnSpc>
              <a:buFont typeface="Wingdings" panose="05000000000000000000" pitchFamily="2" charset="2"/>
              <a:buChar char="Ø"/>
            </a:pPr>
            <a:r>
              <a:rPr lang="en-US" dirty="0"/>
              <a:t>The problems and their solutions have been added. Each picture has multiple pictures and at least one represented picture</a:t>
            </a:r>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4</a:t>
            </a:r>
          </a:p>
        </p:txBody>
      </p:sp>
      <p:sp>
        <p:nvSpPr>
          <p:cNvPr id="5" name="Rectangle 4"/>
          <p:cNvSpPr/>
          <p:nvPr/>
        </p:nvSpPr>
        <p:spPr>
          <a:xfrm>
            <a:off x="0"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30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a:latin typeface="Times New Roman" panose="02020603050405020304" pitchFamily="18" charset="0"/>
                <a:cs typeface="Times New Roman" panose="02020603050405020304" pitchFamily="18" charset="0"/>
              </a:rPr>
              <a:t>Goal (objectives)</a:t>
            </a:r>
          </a:p>
        </p:txBody>
      </p:sp>
      <p:sp>
        <p:nvSpPr>
          <p:cNvPr id="3" name="Content Placeholder 2"/>
          <p:cNvSpPr>
            <a:spLocks noGrp="1"/>
          </p:cNvSpPr>
          <p:nvPr>
            <p:ph idx="1"/>
          </p:nvPr>
        </p:nvSpPr>
        <p:spPr>
          <a:xfrm>
            <a:off x="763656" y="1528355"/>
            <a:ext cx="10653281" cy="3876714"/>
          </a:xfrm>
        </p:spPr>
        <p:txBody>
          <a:bodyPr>
            <a:normAutofit lnSpcReduction="10000"/>
          </a:bodyPr>
          <a:lstStyle/>
          <a:p>
            <a:pPr>
              <a:buFont typeface="Wingdings" panose="05000000000000000000" pitchFamily="2" charset="2"/>
              <a:buChar char="§"/>
            </a:pPr>
            <a:r>
              <a:rPr lang="en-US" dirty="0" smtClean="0"/>
              <a:t>The </a:t>
            </a:r>
            <a:r>
              <a:rPr lang="en-US" dirty="0"/>
              <a:t>objective of this application is to wider reach and easy accessibility of crop information and service among farmers in Bangladesh.</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Much of Bangladesh's economy is dependent on crop production. Crop production can be reduced due to various diseases caused by pests.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the present era of science and technology, many people in rural Bengal have Android phones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 this case, they will be able to easily know the signs and remedies of common crop diseases and can take timely measures accordingly if they install this  app.</a:t>
            </a:r>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851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Tools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a:bodyPr>
          <a:lstStyle/>
          <a:p>
            <a:pPr marL="342900" indent="-342900">
              <a:buFont typeface="Wingdings" panose="05000000000000000000" pitchFamily="2" charset="2"/>
              <a:buChar char="v"/>
            </a:pPr>
            <a:r>
              <a:rPr lang="en-US" dirty="0"/>
              <a:t>Android Studio Software</a:t>
            </a:r>
          </a:p>
          <a:p>
            <a:pPr marL="342900" indent="-342900">
              <a:buFont typeface="Wingdings" panose="05000000000000000000" pitchFamily="2" charset="2"/>
              <a:buChar char="v"/>
            </a:pPr>
            <a:r>
              <a:rPr lang="en-US" dirty="0"/>
              <a:t>Photoshop </a:t>
            </a:r>
            <a:r>
              <a:rPr lang="en-US" dirty="0" smtClean="0"/>
              <a:t>Software</a:t>
            </a:r>
            <a:endParaRPr lang="en-US" dirty="0"/>
          </a:p>
          <a:p>
            <a:pPr marL="342900" indent="-342900">
              <a:buFont typeface="Wingdings" panose="05000000000000000000" pitchFamily="2" charset="2"/>
              <a:buChar char="v"/>
            </a:pPr>
            <a:r>
              <a:rPr lang="en-US" dirty="0" smtClean="0"/>
              <a:t>Firebase</a:t>
            </a:r>
          </a:p>
          <a:p>
            <a:pPr marL="342900" indent="-342900">
              <a:buFont typeface="Wingdings" panose="05000000000000000000" pitchFamily="2" charset="2"/>
              <a:buChar char="v"/>
            </a:pPr>
            <a:r>
              <a:rPr lang="en-US" dirty="0" smtClean="0"/>
              <a:t>UI/</a:t>
            </a:r>
            <a:r>
              <a:rPr lang="en-US" dirty="0" err="1" smtClean="0"/>
              <a:t>Ux</a:t>
            </a:r>
            <a:r>
              <a:rPr lang="en-US" dirty="0" smtClean="0"/>
              <a:t> designing Software</a:t>
            </a:r>
            <a:r>
              <a:rPr lang="en-US" dirty="0" smtClean="0"/>
              <a:t> </a:t>
            </a:r>
            <a:endParaRPr lang="en-US" dirty="0" smtClean="0"/>
          </a:p>
          <a:p>
            <a:pPr marL="342900" indent="-342900">
              <a:buFont typeface="Wingdings" panose="05000000000000000000" pitchFamily="2" charset="2"/>
              <a:buChar char="v"/>
            </a:pPr>
            <a:endParaRPr lang="en-US" dirty="0"/>
          </a:p>
          <a:p>
            <a:r>
              <a:rPr lang="en-US" b="1" dirty="0" smtClean="0"/>
              <a:t>LANGUAGE</a:t>
            </a:r>
            <a:endParaRPr lang="en-US" b="1" dirty="0"/>
          </a:p>
          <a:p>
            <a:pPr marL="342900" indent="-342900">
              <a:buFont typeface="Wingdings" panose="05000000000000000000" pitchFamily="2" charset="2"/>
              <a:buChar char="v"/>
            </a:pPr>
            <a:r>
              <a:rPr lang="en-US" dirty="0"/>
              <a:t>Java language </a:t>
            </a:r>
          </a:p>
          <a:p>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327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45266" y="331206"/>
            <a:ext cx="8596668" cy="768439"/>
          </a:xfrm>
        </p:spPr>
        <p:txBody>
          <a:bodyPr/>
          <a:lstStyle/>
          <a:p>
            <a:pPr algn="ctr"/>
            <a:r>
              <a:rPr lang="en-US" dirty="0" smtClean="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605" y="1522219"/>
            <a:ext cx="10653281" cy="3876714"/>
          </a:xfrm>
        </p:spPr>
        <p:txBody>
          <a:bodyPr>
            <a:normAutofit/>
          </a:bodyPr>
          <a:lstStyle/>
          <a:p>
            <a:pPr marL="514350" indent="-514350">
              <a:buFont typeface="+mj-lt"/>
              <a:buAutoNum type="arabicPeriod"/>
            </a:pPr>
            <a:r>
              <a:rPr lang="en-US" dirty="0" smtClean="0"/>
              <a:t>Each </a:t>
            </a:r>
            <a:r>
              <a:rPr lang="en-US" dirty="0"/>
              <a:t>problem has a picture attached so that the farmers can confirm the problem even after seeing the picture. </a:t>
            </a:r>
          </a:p>
          <a:p>
            <a:pPr marL="514350" indent="-514350">
              <a:buFont typeface="+mj-lt"/>
              <a:buAutoNum type="arabicPeriod"/>
            </a:pPr>
            <a:r>
              <a:rPr lang="en-US" dirty="0" smtClean="0"/>
              <a:t>Home page.   </a:t>
            </a:r>
            <a:endParaRPr lang="en-US" dirty="0"/>
          </a:p>
          <a:p>
            <a:pPr marL="514350" indent="-514350">
              <a:buFont typeface="+mj-lt"/>
              <a:buAutoNum type="arabicPeriod"/>
            </a:pPr>
            <a:r>
              <a:rPr lang="en-US" dirty="0" smtClean="0"/>
              <a:t>Crops page</a:t>
            </a:r>
            <a:endParaRPr lang="en-US" dirty="0"/>
          </a:p>
          <a:p>
            <a:pPr marL="514350" indent="-514350">
              <a:buFont typeface="+mj-lt"/>
              <a:buAutoNum type="arabicPeriod"/>
            </a:pPr>
            <a:r>
              <a:rPr lang="en-US" dirty="0" smtClean="0"/>
              <a:t>Query page</a:t>
            </a:r>
          </a:p>
          <a:p>
            <a:pPr marL="514350" indent="-514350">
              <a:buFont typeface="+mj-lt"/>
              <a:buAutoNum type="arabicPeriod"/>
            </a:pPr>
            <a:r>
              <a:rPr lang="en-US" dirty="0" smtClean="0"/>
              <a:t>Picture with reading text</a:t>
            </a:r>
            <a:endParaRPr lang="en-US" dirty="0"/>
          </a:p>
          <a:p>
            <a:pPr marL="0" indent="0">
              <a:buNone/>
            </a:pPr>
            <a:endParaRPr lang="en-US" dirty="0"/>
          </a:p>
        </p:txBody>
      </p:sp>
      <p:sp>
        <p:nvSpPr>
          <p:cNvPr id="6" name="Footer Placeholder 5"/>
          <p:cNvSpPr>
            <a:spLocks noGrp="1"/>
          </p:cNvSpPr>
          <p:nvPr>
            <p:ph type="ftr" sz="quarter" idx="11"/>
          </p:nvPr>
        </p:nvSpPr>
        <p:spPr/>
        <p:txBody>
          <a:bodyPr/>
          <a:lstStyle/>
          <a:p>
            <a:r>
              <a:rPr lang="en-US" dirty="0"/>
              <a:t>6</a:t>
            </a:r>
          </a:p>
        </p:txBody>
      </p:sp>
      <p:sp>
        <p:nvSpPr>
          <p:cNvPr id="5" name="Rectangle 4"/>
          <p:cNvSpPr/>
          <p:nvPr/>
        </p:nvSpPr>
        <p:spPr>
          <a:xfrm>
            <a:off x="-14068" y="1229290"/>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4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79" y="937283"/>
            <a:ext cx="3315789" cy="552631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2154" y="1074926"/>
            <a:ext cx="3003812" cy="5006354"/>
          </a:xfrm>
          <a:prstGeom prst="rect">
            <a:avLst/>
          </a:prstGeom>
        </p:spPr>
      </p:pic>
      <p:sp>
        <p:nvSpPr>
          <p:cNvPr id="9" name="Right Arrow 8"/>
          <p:cNvSpPr/>
          <p:nvPr/>
        </p:nvSpPr>
        <p:spPr>
          <a:xfrm>
            <a:off x="5937230" y="2937083"/>
            <a:ext cx="914400"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456" y="1021022"/>
            <a:ext cx="1875193" cy="523220"/>
          </a:xfrm>
          <a:prstGeom prst="rect">
            <a:avLst/>
          </a:prstGeom>
          <a:noFill/>
        </p:spPr>
        <p:txBody>
          <a:bodyPr wrap="none" rtlCol="0">
            <a:spAutoFit/>
          </a:bodyPr>
          <a:lstStyle/>
          <a:p>
            <a:r>
              <a:rPr lang="en-US" sz="2800" b="1" dirty="0" smtClean="0"/>
              <a:t>Home page</a:t>
            </a:r>
            <a:endParaRPr lang="en-US" sz="2800" b="1" dirty="0"/>
          </a:p>
        </p:txBody>
      </p:sp>
    </p:spTree>
    <p:extLst>
      <p:ext uri="{BB962C8B-B14F-4D97-AF65-F5344CB8AC3E}">
        <p14:creationId xmlns:p14="http://schemas.microsoft.com/office/powerpoint/2010/main" val="238941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89603" y="-64774"/>
            <a:ext cx="8596668" cy="783495"/>
          </a:xfrm>
        </p:spPr>
        <p:txBody>
          <a:bodyPr/>
          <a:lstStyle/>
          <a:p>
            <a:pPr algn="ctr"/>
            <a:r>
              <a:rPr lang="en-US" dirty="0" smtClean="0">
                <a:latin typeface="Times New Roman" panose="02020603050405020304" pitchFamily="18" charset="0"/>
                <a:cs typeface="Times New Roman" panose="02020603050405020304" pitchFamily="18" charset="0"/>
              </a:rPr>
              <a:t> Features(Cont..)</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0" y="737776"/>
            <a:ext cx="12192000" cy="45719"/>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4" name="Rectangle 30"/>
          <p:cNvSpPr>
            <a:spLocks noChangeArrowheads="1"/>
          </p:cNvSpPr>
          <p:nvPr/>
        </p:nvSpPr>
        <p:spPr bwMode="auto">
          <a:xfrm>
            <a:off x="1244600" y="-2833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Flow chart</a:t>
            </a:r>
            <a:endParaRPr kumimoji="0" 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37" name="Rectangle 45"/>
          <p:cNvSpPr>
            <a:spLocks noChangeArrowheads="1"/>
          </p:cNvSpPr>
          <p:nvPr/>
        </p:nvSpPr>
        <p:spPr bwMode="auto">
          <a:xfrm>
            <a:off x="1244600" y="173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t/>
            </a:r>
            <a:br>
              <a:rPr kumimoji="0" lang="en-US" sz="1100" b="0" i="0" u="none" strike="noStrike" cap="none" normalizeH="0" baseline="0">
                <a:ln>
                  <a:noFill/>
                </a:ln>
                <a:solidFill>
                  <a:srgbClr val="000000"/>
                </a:solidFill>
                <a:effectLst/>
                <a:latin typeface="Calibri" panose="020F0502020204030204" pitchFamily="34" charset="0"/>
                <a:ea typeface="Calibri" panose="020F0502020204030204" pitchFamily="34" charset="0"/>
                <a:cs typeface="Vrinda"/>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9" name="Right Arrow 8"/>
          <p:cNvSpPr/>
          <p:nvPr/>
        </p:nvSpPr>
        <p:spPr>
          <a:xfrm>
            <a:off x="8216537" y="2839042"/>
            <a:ext cx="613954" cy="586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5108" y="760635"/>
            <a:ext cx="2821577" cy="555669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2387" y="937283"/>
            <a:ext cx="2750818" cy="5501636"/>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30491" y="937283"/>
            <a:ext cx="2594066" cy="5188132"/>
          </a:xfrm>
          <a:prstGeom prst="rect">
            <a:avLst/>
          </a:prstGeom>
        </p:spPr>
      </p:pic>
      <p:sp>
        <p:nvSpPr>
          <p:cNvPr id="11" name="TextBox 10"/>
          <p:cNvSpPr txBox="1"/>
          <p:nvPr/>
        </p:nvSpPr>
        <p:spPr>
          <a:xfrm>
            <a:off x="97218" y="957359"/>
            <a:ext cx="1824217" cy="523220"/>
          </a:xfrm>
          <a:prstGeom prst="rect">
            <a:avLst/>
          </a:prstGeom>
          <a:noFill/>
        </p:spPr>
        <p:txBody>
          <a:bodyPr wrap="none" rtlCol="0">
            <a:spAutoFit/>
          </a:bodyPr>
          <a:lstStyle/>
          <a:p>
            <a:r>
              <a:rPr lang="en-US" sz="2800" b="1" dirty="0" smtClean="0"/>
              <a:t>Crops page</a:t>
            </a:r>
            <a:endParaRPr lang="en-US" sz="2800" b="1" dirty="0"/>
          </a:p>
        </p:txBody>
      </p:sp>
    </p:spTree>
    <p:extLst>
      <p:ext uri="{BB962C8B-B14F-4D97-AF65-F5344CB8AC3E}">
        <p14:creationId xmlns:p14="http://schemas.microsoft.com/office/powerpoint/2010/main" val="3823740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1192</TotalTime>
  <Words>499</Words>
  <Application>Microsoft Office PowerPoint</Application>
  <PresentationFormat>Widescreen</PresentationFormat>
  <Paragraphs>106</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Agency FB</vt:lpstr>
      <vt:lpstr>Arial</vt:lpstr>
      <vt:lpstr>Calibri</vt:lpstr>
      <vt:lpstr>Calibri Light</vt:lpstr>
      <vt:lpstr>Times New Roman</vt:lpstr>
      <vt:lpstr>Vrinda</vt:lpstr>
      <vt:lpstr>Wingdings</vt:lpstr>
      <vt:lpstr>Office Theme</vt:lpstr>
      <vt:lpstr>   Farmer’s Field App</vt:lpstr>
      <vt:lpstr>Contents</vt:lpstr>
      <vt:lpstr>Introduction</vt:lpstr>
      <vt:lpstr>Motivation</vt:lpstr>
      <vt:lpstr>Goal (objectives)</vt:lpstr>
      <vt:lpstr>Tools</vt:lpstr>
      <vt:lpstr>Features</vt:lpstr>
      <vt:lpstr> Features(Cont..)</vt:lpstr>
      <vt:lpstr> Features(Cont..)</vt:lpstr>
      <vt:lpstr> Features(Cont..)</vt:lpstr>
      <vt:lpstr> Features(Cont..)</vt:lpstr>
      <vt:lpstr>Implementation </vt:lpstr>
      <vt:lpstr>Conclusion</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Student’s Academic Performance using Data Mining</dc:title>
  <dc:creator>Mizan</dc:creator>
  <cp:lastModifiedBy>Windows User</cp:lastModifiedBy>
  <cp:revision>84</cp:revision>
  <dcterms:created xsi:type="dcterms:W3CDTF">2017-07-16T08:22:23Z</dcterms:created>
  <dcterms:modified xsi:type="dcterms:W3CDTF">2020-03-03T00:49:42Z</dcterms:modified>
</cp:coreProperties>
</file>